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8"/>
  </p:notesMasterIdLst>
  <p:handoutMasterIdLst>
    <p:handoutMasterId r:id="rId29"/>
  </p:handoutMasterIdLst>
  <p:sldIdLst>
    <p:sldId id="282" r:id="rId5"/>
    <p:sldId id="6732" r:id="rId6"/>
    <p:sldId id="6719" r:id="rId7"/>
    <p:sldId id="6709" r:id="rId8"/>
    <p:sldId id="6711" r:id="rId9"/>
    <p:sldId id="6708" r:id="rId10"/>
    <p:sldId id="6696" r:id="rId11"/>
    <p:sldId id="6713" r:id="rId12"/>
    <p:sldId id="284" r:id="rId13"/>
    <p:sldId id="6727" r:id="rId14"/>
    <p:sldId id="6715" r:id="rId15"/>
    <p:sldId id="6716" r:id="rId16"/>
    <p:sldId id="6722" r:id="rId17"/>
    <p:sldId id="6726" r:id="rId18"/>
    <p:sldId id="6710" r:id="rId19"/>
    <p:sldId id="6724" r:id="rId20"/>
    <p:sldId id="6723" r:id="rId21"/>
    <p:sldId id="6729" r:id="rId22"/>
    <p:sldId id="6718" r:id="rId23"/>
    <p:sldId id="6730" r:id="rId24"/>
    <p:sldId id="6720" r:id="rId25"/>
    <p:sldId id="6736" r:id="rId26"/>
    <p:sldId id="1214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DF934E-3E50-6547-90B2-422795E61D95}">
          <p14:sldIdLst>
            <p14:sldId id="282"/>
            <p14:sldId id="6732"/>
            <p14:sldId id="6719"/>
            <p14:sldId id="6709"/>
            <p14:sldId id="6711"/>
            <p14:sldId id="6708"/>
            <p14:sldId id="6696"/>
            <p14:sldId id="6713"/>
            <p14:sldId id="284"/>
            <p14:sldId id="6727"/>
            <p14:sldId id="6715"/>
            <p14:sldId id="6716"/>
            <p14:sldId id="6722"/>
            <p14:sldId id="6726"/>
            <p14:sldId id="6710"/>
            <p14:sldId id="6724"/>
            <p14:sldId id="6723"/>
            <p14:sldId id="6729"/>
            <p14:sldId id="6718"/>
            <p14:sldId id="6730"/>
            <p14:sldId id="6720"/>
            <p14:sldId id="6736"/>
            <p14:sldId id="12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8A1"/>
    <a:srgbClr val="B06700"/>
    <a:srgbClr val="2C2C2A"/>
    <a:srgbClr val="0D4DA8"/>
    <a:srgbClr val="B7B09C"/>
    <a:srgbClr val="E4E5E3"/>
    <a:srgbClr val="6B522D"/>
    <a:srgbClr val="937055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667"/>
  </p:normalViewPr>
  <p:slideViewPr>
    <p:cSldViewPr snapToGrid="0">
      <p:cViewPr varScale="1">
        <p:scale>
          <a:sx n="104" d="100"/>
          <a:sy n="104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8660C5-4D87-C9B4-1B6E-CDD4A4F880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015D4-F2AA-F8C8-6F21-9E8C6ED27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E987E-054E-5248-B5FA-4755F8ABEB4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6FEA9-1828-6CD6-8940-B42C461553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Placeholder for footnotes and citations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59B49-20E9-4CA8-08DA-994B5C2AC2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823403-CF73-7643-B9AD-3CF2FC65C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82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336D00-EBF0-6544-91CD-7F36178B6146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Placeholder for footnotes and citations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603FC1-A1F4-1B46-A0BD-514A75D9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3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8F22A-98F6-3244-89A6-5318288D3CD9}" type="slidenum">
              <a:rPr lang="en-US" smtClean="0"/>
              <a:t>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EA4737A-2B73-D033-41E4-01BAA9AD3E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164817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8C3A-F3C0-BBE0-8A50-E8FF6145D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446EDE-4177-82ED-BF40-7F0FE37BE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0486F-4631-7EB8-739E-76EC73938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4338A-3009-ADD7-BC61-5A71A5FEA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6DFEA-3A9E-44F0-8823-2DB237D64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7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9702-44A5-E9F0-6FB6-546C9EF7D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B1DC0-6F4D-ED27-AFE7-49C62D017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33224-F9FD-9250-F8A9-4FF84CCDE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16D61-D636-0041-BB0B-A359A2BBF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6DFEA-3A9E-44F0-8823-2DB237D64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1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8F22A-98F6-3244-89A6-5318288D3CD9}" type="slidenum">
              <a:rPr lang="en-US" smtClean="0"/>
              <a:t>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C7E452-2E87-EE33-C191-A688661D44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3055687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on Jaco’s direction, we should host in Chattanooga.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Placeholder for footnotes and citations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03FC1-A1F4-1B46-A0BD-514A75D911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7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7C5A1-11F1-4887-4725-0C2C1D55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7F823-04C0-4CAA-FC13-DAFFF0FB0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37109-6385-7B44-53E2-E124E221C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6827E-EA15-15EE-12FF-ED0CADED1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8F22A-98F6-3244-89A6-5318288D3CD9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85D578-3E7E-D330-500D-9188BF3069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301328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113" y="2914135"/>
            <a:ext cx="4573291" cy="11464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lang="en-US" sz="3600" b="0" i="0" kern="1200" dirty="0">
                <a:solidFill>
                  <a:srgbClr val="B7B09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2507" y="5007726"/>
            <a:ext cx="3032502" cy="15593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E6548C6-014C-3346-82E9-FD82A3DD1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24" y="629686"/>
            <a:ext cx="2803495" cy="1706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F7F55E-74C2-E841-8A31-FCFDCC53D5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66" y="4328771"/>
            <a:ext cx="2585584" cy="2482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F8882C-EE3A-824C-8914-DCB4C71152AB}"/>
              </a:ext>
            </a:extLst>
          </p:cNvPr>
          <p:cNvCxnSpPr>
            <a:cxnSpLocks/>
          </p:cNvCxnSpPr>
          <p:nvPr userDrawn="1"/>
        </p:nvCxnSpPr>
        <p:spPr>
          <a:xfrm>
            <a:off x="536373" y="4060630"/>
            <a:ext cx="3684770" cy="0"/>
          </a:xfrm>
          <a:prstGeom prst="line">
            <a:avLst/>
          </a:prstGeom>
          <a:ln w="63500">
            <a:solidFill>
              <a:srgbClr val="0D4D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3135679-7D40-F242-92D7-74EE6E6B37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5851" y="2812"/>
            <a:ext cx="7956149" cy="6858000"/>
          </a:xfrm>
          <a:custGeom>
            <a:avLst/>
            <a:gdLst>
              <a:gd name="connsiteX0" fmla="*/ 2638197 w 7956149"/>
              <a:gd name="connsiteY0" fmla="*/ 0 h 6858000"/>
              <a:gd name="connsiteX1" fmla="*/ 7956149 w 7956149"/>
              <a:gd name="connsiteY1" fmla="*/ 0 h 6858000"/>
              <a:gd name="connsiteX2" fmla="*/ 7956149 w 7956149"/>
              <a:gd name="connsiteY2" fmla="*/ 6858000 h 6858000"/>
              <a:gd name="connsiteX3" fmla="*/ 0 w 7956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6149" h="6858000">
                <a:moveTo>
                  <a:pt x="2638197" y="0"/>
                </a:moveTo>
                <a:lnTo>
                  <a:pt x="7956149" y="0"/>
                </a:lnTo>
                <a:lnTo>
                  <a:pt x="795614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FA31781-9C14-2A4C-B12C-97690DF41993}"/>
              </a:ext>
            </a:extLst>
          </p:cNvPr>
          <p:cNvSpPr/>
          <p:nvPr userDrawn="1"/>
        </p:nvSpPr>
        <p:spPr>
          <a:xfrm rot="1260000">
            <a:off x="5397925" y="-321142"/>
            <a:ext cx="349624" cy="7505851"/>
          </a:xfrm>
          <a:custGeom>
            <a:avLst/>
            <a:gdLst>
              <a:gd name="connsiteX0" fmla="*/ 0 w 349624"/>
              <a:gd name="connsiteY0" fmla="*/ 134208 h 7505851"/>
              <a:gd name="connsiteX1" fmla="*/ 349624 w 349624"/>
              <a:gd name="connsiteY1" fmla="*/ 0 h 7505851"/>
              <a:gd name="connsiteX2" fmla="*/ 349624 w 349624"/>
              <a:gd name="connsiteY2" fmla="*/ 7371643 h 7505851"/>
              <a:gd name="connsiteX3" fmla="*/ 0 w 349624"/>
              <a:gd name="connsiteY3" fmla="*/ 7505851 h 750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24" h="7505851">
                <a:moveTo>
                  <a:pt x="0" y="134208"/>
                </a:moveTo>
                <a:lnTo>
                  <a:pt x="349624" y="0"/>
                </a:lnTo>
                <a:lnTo>
                  <a:pt x="349624" y="7371643"/>
                </a:lnTo>
                <a:lnTo>
                  <a:pt x="0" y="7505851"/>
                </a:lnTo>
                <a:close/>
              </a:path>
            </a:pathLst>
          </a:cu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3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7854B0-3C7C-D8E9-A2DB-D5F85518EA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04044" y="3910194"/>
            <a:ext cx="5306844" cy="2437955"/>
          </a:xfrm>
          <a:custGeom>
            <a:avLst/>
            <a:gdLst>
              <a:gd name="connsiteX0" fmla="*/ 1172617 w 5306844"/>
              <a:gd name="connsiteY0" fmla="*/ 0 h 2437955"/>
              <a:gd name="connsiteX1" fmla="*/ 2121942 w 5306844"/>
              <a:gd name="connsiteY1" fmla="*/ 0 h 2437955"/>
              <a:gd name="connsiteX2" fmla="*/ 3195746 w 5306844"/>
              <a:gd name="connsiteY2" fmla="*/ 0 h 2437955"/>
              <a:gd name="connsiteX3" fmla="*/ 3283715 w 5306844"/>
              <a:gd name="connsiteY3" fmla="*/ 0 h 2437955"/>
              <a:gd name="connsiteX4" fmla="*/ 4145071 w 5306844"/>
              <a:gd name="connsiteY4" fmla="*/ 0 h 2437955"/>
              <a:gd name="connsiteX5" fmla="*/ 5306844 w 5306844"/>
              <a:gd name="connsiteY5" fmla="*/ 0 h 2437955"/>
              <a:gd name="connsiteX6" fmla="*/ 4371001 w 5306844"/>
              <a:gd name="connsiteY6" fmla="*/ 2437955 h 2437955"/>
              <a:gd name="connsiteX7" fmla="*/ 3209228 w 5306844"/>
              <a:gd name="connsiteY7" fmla="*/ 2437955 h 2437955"/>
              <a:gd name="connsiteX8" fmla="*/ 2259903 w 5306844"/>
              <a:gd name="connsiteY8" fmla="*/ 2437955 h 2437955"/>
              <a:gd name="connsiteX9" fmla="*/ 2111098 w 5306844"/>
              <a:gd name="connsiteY9" fmla="*/ 2437955 h 2437955"/>
              <a:gd name="connsiteX10" fmla="*/ 949325 w 5306844"/>
              <a:gd name="connsiteY10" fmla="*/ 2437955 h 2437955"/>
              <a:gd name="connsiteX11" fmla="*/ 0 w 5306844"/>
              <a:gd name="connsiteY11" fmla="*/ 2437955 h 2437955"/>
              <a:gd name="connsiteX12" fmla="*/ 95 w 5306844"/>
              <a:gd name="connsiteY12" fmla="*/ 2437708 h 2437955"/>
              <a:gd name="connsiteX13" fmla="*/ 236868 w 5306844"/>
              <a:gd name="connsiteY13" fmla="*/ 2437708 h 24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06844" h="2437955">
                <a:moveTo>
                  <a:pt x="1172617" y="0"/>
                </a:moveTo>
                <a:lnTo>
                  <a:pt x="2121942" y="0"/>
                </a:lnTo>
                <a:lnTo>
                  <a:pt x="3195746" y="0"/>
                </a:lnTo>
                <a:lnTo>
                  <a:pt x="3283715" y="0"/>
                </a:lnTo>
                <a:lnTo>
                  <a:pt x="4145071" y="0"/>
                </a:lnTo>
                <a:lnTo>
                  <a:pt x="5306844" y="0"/>
                </a:lnTo>
                <a:lnTo>
                  <a:pt x="4371001" y="2437955"/>
                </a:lnTo>
                <a:lnTo>
                  <a:pt x="3209228" y="2437955"/>
                </a:lnTo>
                <a:lnTo>
                  <a:pt x="2259903" y="2437955"/>
                </a:lnTo>
                <a:lnTo>
                  <a:pt x="2111098" y="2437955"/>
                </a:lnTo>
                <a:lnTo>
                  <a:pt x="949325" y="2437955"/>
                </a:lnTo>
                <a:lnTo>
                  <a:pt x="0" y="2437955"/>
                </a:lnTo>
                <a:lnTo>
                  <a:pt x="95" y="2437708"/>
                </a:lnTo>
                <a:lnTo>
                  <a:pt x="236868" y="2437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88699CD-458E-F54D-B3B3-64EB46A40E7D}"/>
              </a:ext>
            </a:extLst>
          </p:cNvPr>
          <p:cNvSpPr/>
          <p:nvPr userDrawn="1"/>
        </p:nvSpPr>
        <p:spPr>
          <a:xfrm>
            <a:off x="-1" y="1387922"/>
            <a:ext cx="7667030" cy="4974141"/>
          </a:xfrm>
          <a:custGeom>
            <a:avLst/>
            <a:gdLst>
              <a:gd name="connsiteX0" fmla="*/ 0 w 7667030"/>
              <a:gd name="connsiteY0" fmla="*/ 0 h 4974141"/>
              <a:gd name="connsiteX1" fmla="*/ 4613670 w 7667030"/>
              <a:gd name="connsiteY1" fmla="*/ 0 h 4974141"/>
              <a:gd name="connsiteX2" fmla="*/ 5751523 w 7667030"/>
              <a:gd name="connsiteY2" fmla="*/ 0 h 4974141"/>
              <a:gd name="connsiteX3" fmla="*/ 7667030 w 7667030"/>
              <a:gd name="connsiteY3" fmla="*/ 0 h 4974141"/>
              <a:gd name="connsiteX4" fmla="*/ 5761362 w 7667030"/>
              <a:gd name="connsiteY4" fmla="*/ 4964437 h 4974141"/>
              <a:gd name="connsiteX5" fmla="*/ 5751523 w 7667030"/>
              <a:gd name="connsiteY5" fmla="*/ 4964437 h 4974141"/>
              <a:gd name="connsiteX6" fmla="*/ 5751523 w 7667030"/>
              <a:gd name="connsiteY6" fmla="*/ 4974141 h 4974141"/>
              <a:gd name="connsiteX7" fmla="*/ 0 w 7667030"/>
              <a:gd name="connsiteY7" fmla="*/ 4974141 h 497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030" h="4974141">
                <a:moveTo>
                  <a:pt x="0" y="0"/>
                </a:moveTo>
                <a:lnTo>
                  <a:pt x="4613670" y="0"/>
                </a:lnTo>
                <a:lnTo>
                  <a:pt x="5751523" y="0"/>
                </a:lnTo>
                <a:lnTo>
                  <a:pt x="7667030" y="0"/>
                </a:lnTo>
                <a:lnTo>
                  <a:pt x="5761362" y="4964437"/>
                </a:lnTo>
                <a:lnTo>
                  <a:pt x="5751523" y="4964437"/>
                </a:lnTo>
                <a:lnTo>
                  <a:pt x="5751523" y="4974141"/>
                </a:lnTo>
                <a:lnTo>
                  <a:pt x="0" y="4974141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5105842-323A-634F-A447-7AD7247FC49A}"/>
              </a:ext>
            </a:extLst>
          </p:cNvPr>
          <p:cNvSpPr/>
          <p:nvPr userDrawn="1"/>
        </p:nvSpPr>
        <p:spPr>
          <a:xfrm>
            <a:off x="10059861" y="1387922"/>
            <a:ext cx="2132140" cy="4974141"/>
          </a:xfrm>
          <a:custGeom>
            <a:avLst/>
            <a:gdLst>
              <a:gd name="connsiteX0" fmla="*/ 1457720 w 1627775"/>
              <a:gd name="connsiteY0" fmla="*/ 0 h 3797491"/>
              <a:gd name="connsiteX1" fmla="*/ 1627775 w 1627775"/>
              <a:gd name="connsiteY1" fmla="*/ 0 h 3797491"/>
              <a:gd name="connsiteX2" fmla="*/ 1627775 w 1627775"/>
              <a:gd name="connsiteY2" fmla="*/ 3797491 h 3797491"/>
              <a:gd name="connsiteX3" fmla="*/ 0 w 1627775"/>
              <a:gd name="connsiteY3" fmla="*/ 3797491 h 3797491"/>
              <a:gd name="connsiteX4" fmla="*/ 1457720 w 1627775"/>
              <a:gd name="connsiteY4" fmla="*/ 0 h 379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775" h="3797491">
                <a:moveTo>
                  <a:pt x="1457720" y="0"/>
                </a:moveTo>
                <a:lnTo>
                  <a:pt x="1627775" y="0"/>
                </a:lnTo>
                <a:lnTo>
                  <a:pt x="1627775" y="3797491"/>
                </a:lnTo>
                <a:lnTo>
                  <a:pt x="0" y="3797491"/>
                </a:lnTo>
                <a:lnTo>
                  <a:pt x="1457720" y="0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A3ED36-6EB5-3901-0A65-FF0364495F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722" y="1387923"/>
            <a:ext cx="5306844" cy="2437955"/>
          </a:xfrm>
          <a:custGeom>
            <a:avLst/>
            <a:gdLst>
              <a:gd name="connsiteX0" fmla="*/ 1172617 w 5306844"/>
              <a:gd name="connsiteY0" fmla="*/ 0 h 2437955"/>
              <a:gd name="connsiteX1" fmla="*/ 2121942 w 5306844"/>
              <a:gd name="connsiteY1" fmla="*/ 0 h 2437955"/>
              <a:gd name="connsiteX2" fmla="*/ 3195746 w 5306844"/>
              <a:gd name="connsiteY2" fmla="*/ 0 h 2437955"/>
              <a:gd name="connsiteX3" fmla="*/ 3283715 w 5306844"/>
              <a:gd name="connsiteY3" fmla="*/ 0 h 2437955"/>
              <a:gd name="connsiteX4" fmla="*/ 4145071 w 5306844"/>
              <a:gd name="connsiteY4" fmla="*/ 0 h 2437955"/>
              <a:gd name="connsiteX5" fmla="*/ 5306844 w 5306844"/>
              <a:gd name="connsiteY5" fmla="*/ 0 h 2437955"/>
              <a:gd name="connsiteX6" fmla="*/ 4371001 w 5306844"/>
              <a:gd name="connsiteY6" fmla="*/ 2437955 h 2437955"/>
              <a:gd name="connsiteX7" fmla="*/ 3209228 w 5306844"/>
              <a:gd name="connsiteY7" fmla="*/ 2437955 h 2437955"/>
              <a:gd name="connsiteX8" fmla="*/ 2259903 w 5306844"/>
              <a:gd name="connsiteY8" fmla="*/ 2437955 h 2437955"/>
              <a:gd name="connsiteX9" fmla="*/ 2111098 w 5306844"/>
              <a:gd name="connsiteY9" fmla="*/ 2437955 h 2437955"/>
              <a:gd name="connsiteX10" fmla="*/ 949325 w 5306844"/>
              <a:gd name="connsiteY10" fmla="*/ 2437955 h 2437955"/>
              <a:gd name="connsiteX11" fmla="*/ 0 w 5306844"/>
              <a:gd name="connsiteY11" fmla="*/ 2437955 h 2437955"/>
              <a:gd name="connsiteX12" fmla="*/ 95 w 5306844"/>
              <a:gd name="connsiteY12" fmla="*/ 2437708 h 2437955"/>
              <a:gd name="connsiteX13" fmla="*/ 236868 w 5306844"/>
              <a:gd name="connsiteY13" fmla="*/ 2437708 h 24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06844" h="2437955">
                <a:moveTo>
                  <a:pt x="1172617" y="0"/>
                </a:moveTo>
                <a:lnTo>
                  <a:pt x="2121942" y="0"/>
                </a:lnTo>
                <a:lnTo>
                  <a:pt x="3195746" y="0"/>
                </a:lnTo>
                <a:lnTo>
                  <a:pt x="3283715" y="0"/>
                </a:lnTo>
                <a:lnTo>
                  <a:pt x="4145071" y="0"/>
                </a:lnTo>
                <a:lnTo>
                  <a:pt x="5306844" y="0"/>
                </a:lnTo>
                <a:lnTo>
                  <a:pt x="4371001" y="2437955"/>
                </a:lnTo>
                <a:lnTo>
                  <a:pt x="3209228" y="2437955"/>
                </a:lnTo>
                <a:lnTo>
                  <a:pt x="2259903" y="2437955"/>
                </a:lnTo>
                <a:lnTo>
                  <a:pt x="2111098" y="2437955"/>
                </a:lnTo>
                <a:lnTo>
                  <a:pt x="949325" y="2437955"/>
                </a:lnTo>
                <a:lnTo>
                  <a:pt x="0" y="2437955"/>
                </a:lnTo>
                <a:lnTo>
                  <a:pt x="95" y="2437708"/>
                </a:lnTo>
                <a:lnTo>
                  <a:pt x="236868" y="2437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9527526-E81E-9B4E-A45F-4162419ABE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49" y="1743851"/>
            <a:ext cx="6842591" cy="4311388"/>
          </a:xfrm>
          <a:custGeom>
            <a:avLst/>
            <a:gdLst>
              <a:gd name="connsiteX0" fmla="*/ 0 w 5429340"/>
              <a:gd name="connsiteY0" fmla="*/ 0 h 3584575"/>
              <a:gd name="connsiteX1" fmla="*/ 5429340 w 5429340"/>
              <a:gd name="connsiteY1" fmla="*/ 0 h 3584575"/>
              <a:gd name="connsiteX2" fmla="*/ 4053350 w 5429340"/>
              <a:gd name="connsiteY2" fmla="*/ 3584575 h 3584575"/>
              <a:gd name="connsiteX3" fmla="*/ 0 w 5429340"/>
              <a:gd name="connsiteY3" fmla="*/ 3584575 h 358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340" h="3584575">
                <a:moveTo>
                  <a:pt x="0" y="0"/>
                </a:moveTo>
                <a:lnTo>
                  <a:pt x="5429340" y="0"/>
                </a:lnTo>
                <a:lnTo>
                  <a:pt x="4053350" y="3584575"/>
                </a:lnTo>
                <a:lnTo>
                  <a:pt x="0" y="35845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400" b="0" i="0">
                <a:solidFill>
                  <a:schemeClr val="bg1"/>
                </a:solidFill>
              </a:defRPr>
            </a:lvl1pPr>
            <a:lvl2pPr>
              <a:defRPr sz="2400" b="0" i="0">
                <a:solidFill>
                  <a:schemeClr val="bg1"/>
                </a:solidFill>
              </a:defRPr>
            </a:lvl2pPr>
            <a:lvl3pPr>
              <a:defRPr sz="2400" b="0" i="0">
                <a:solidFill>
                  <a:schemeClr val="bg1"/>
                </a:solidFill>
              </a:defRPr>
            </a:lvl3pPr>
            <a:lvl4pPr>
              <a:defRPr sz="2400" b="0" i="0">
                <a:solidFill>
                  <a:schemeClr val="bg1"/>
                </a:solidFill>
              </a:defRPr>
            </a:lvl4pPr>
            <a:lvl5pPr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975E5E-F665-4F37-BD37-865DC92475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4E57859-7280-E4F1-8237-CC8171EC80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77A10CD-1709-8DA2-00F3-84E8ED2147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604F4E-821A-BAF6-433A-36690A580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7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7183C34-CF49-564B-ABA4-9B0FA442F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168" y="1683241"/>
            <a:ext cx="4831122" cy="3797857"/>
          </a:xfrm>
          <a:custGeom>
            <a:avLst/>
            <a:gdLst>
              <a:gd name="connsiteX0" fmla="*/ 1811282 w 4831122"/>
              <a:gd name="connsiteY0" fmla="*/ 0 h 3797857"/>
              <a:gd name="connsiteX1" fmla="*/ 4831122 w 4831122"/>
              <a:gd name="connsiteY1" fmla="*/ 0 h 3797857"/>
              <a:gd name="connsiteX2" fmla="*/ 3373262 w 4831122"/>
              <a:gd name="connsiteY2" fmla="*/ 3797857 h 3797857"/>
              <a:gd name="connsiteX3" fmla="*/ 0 w 4831122"/>
              <a:gd name="connsiteY3" fmla="*/ 3797857 h 3797857"/>
              <a:gd name="connsiteX4" fmla="*/ 142 w 4831122"/>
              <a:gd name="connsiteY4" fmla="*/ 3797488 h 3797857"/>
              <a:gd name="connsiteX5" fmla="*/ 353563 w 4831122"/>
              <a:gd name="connsiteY5" fmla="*/ 3797488 h 37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1122" h="3797857">
                <a:moveTo>
                  <a:pt x="1811282" y="0"/>
                </a:moveTo>
                <a:lnTo>
                  <a:pt x="4831122" y="0"/>
                </a:lnTo>
                <a:lnTo>
                  <a:pt x="3373262" y="3797857"/>
                </a:lnTo>
                <a:lnTo>
                  <a:pt x="0" y="3797857"/>
                </a:lnTo>
                <a:lnTo>
                  <a:pt x="142" y="3797488"/>
                </a:lnTo>
                <a:lnTo>
                  <a:pt x="353563" y="37974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5F9D5D-3417-0346-B5C8-8AC1CC1344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59337" y="1683241"/>
            <a:ext cx="4831122" cy="3797857"/>
          </a:xfrm>
          <a:custGeom>
            <a:avLst/>
            <a:gdLst>
              <a:gd name="connsiteX0" fmla="*/ 1811282 w 4831122"/>
              <a:gd name="connsiteY0" fmla="*/ 0 h 3797857"/>
              <a:gd name="connsiteX1" fmla="*/ 4831122 w 4831122"/>
              <a:gd name="connsiteY1" fmla="*/ 0 h 3797857"/>
              <a:gd name="connsiteX2" fmla="*/ 3373262 w 4831122"/>
              <a:gd name="connsiteY2" fmla="*/ 3797857 h 3797857"/>
              <a:gd name="connsiteX3" fmla="*/ 0 w 4831122"/>
              <a:gd name="connsiteY3" fmla="*/ 3797857 h 3797857"/>
              <a:gd name="connsiteX4" fmla="*/ 142 w 4831122"/>
              <a:gd name="connsiteY4" fmla="*/ 3797488 h 3797857"/>
              <a:gd name="connsiteX5" fmla="*/ 353563 w 4831122"/>
              <a:gd name="connsiteY5" fmla="*/ 3797488 h 37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1122" h="3797857">
                <a:moveTo>
                  <a:pt x="1811282" y="0"/>
                </a:moveTo>
                <a:lnTo>
                  <a:pt x="4831122" y="0"/>
                </a:lnTo>
                <a:lnTo>
                  <a:pt x="3373262" y="3797857"/>
                </a:lnTo>
                <a:lnTo>
                  <a:pt x="0" y="3797857"/>
                </a:lnTo>
                <a:lnTo>
                  <a:pt x="142" y="3797488"/>
                </a:lnTo>
                <a:lnTo>
                  <a:pt x="353563" y="37974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DE4A39-A89A-F54C-BC63-4C1FDB8CFB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9507" y="1683241"/>
            <a:ext cx="4831122" cy="3797857"/>
          </a:xfrm>
          <a:custGeom>
            <a:avLst/>
            <a:gdLst>
              <a:gd name="connsiteX0" fmla="*/ 1811282 w 4831122"/>
              <a:gd name="connsiteY0" fmla="*/ 0 h 3797857"/>
              <a:gd name="connsiteX1" fmla="*/ 4831122 w 4831122"/>
              <a:gd name="connsiteY1" fmla="*/ 0 h 3797857"/>
              <a:gd name="connsiteX2" fmla="*/ 3373262 w 4831122"/>
              <a:gd name="connsiteY2" fmla="*/ 3797857 h 3797857"/>
              <a:gd name="connsiteX3" fmla="*/ 0 w 4831122"/>
              <a:gd name="connsiteY3" fmla="*/ 3797857 h 3797857"/>
              <a:gd name="connsiteX4" fmla="*/ 142 w 4831122"/>
              <a:gd name="connsiteY4" fmla="*/ 3797488 h 3797857"/>
              <a:gd name="connsiteX5" fmla="*/ 353563 w 4831122"/>
              <a:gd name="connsiteY5" fmla="*/ 3797488 h 37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1122" h="3797857">
                <a:moveTo>
                  <a:pt x="1811282" y="0"/>
                </a:moveTo>
                <a:lnTo>
                  <a:pt x="4831122" y="0"/>
                </a:lnTo>
                <a:lnTo>
                  <a:pt x="3373262" y="3797857"/>
                </a:lnTo>
                <a:lnTo>
                  <a:pt x="0" y="3797857"/>
                </a:lnTo>
                <a:lnTo>
                  <a:pt x="142" y="3797488"/>
                </a:lnTo>
                <a:lnTo>
                  <a:pt x="353563" y="37974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599396A-5E58-764C-9CC8-BF4C4BFDC3A3}"/>
              </a:ext>
            </a:extLst>
          </p:cNvPr>
          <p:cNvSpPr/>
          <p:nvPr userDrawn="1"/>
        </p:nvSpPr>
        <p:spPr>
          <a:xfrm>
            <a:off x="-9051" y="1683241"/>
            <a:ext cx="2335634" cy="3797491"/>
          </a:xfrm>
          <a:custGeom>
            <a:avLst/>
            <a:gdLst>
              <a:gd name="connsiteX0" fmla="*/ 0 w 2335634"/>
              <a:gd name="connsiteY0" fmla="*/ 0 h 3797491"/>
              <a:gd name="connsiteX1" fmla="*/ 2335634 w 2335634"/>
              <a:gd name="connsiteY1" fmla="*/ 0 h 3797491"/>
              <a:gd name="connsiteX2" fmla="*/ 877914 w 2335634"/>
              <a:gd name="connsiteY2" fmla="*/ 3797491 h 3797491"/>
              <a:gd name="connsiteX3" fmla="*/ 0 w 2335634"/>
              <a:gd name="connsiteY3" fmla="*/ 3797491 h 3797491"/>
              <a:gd name="connsiteX4" fmla="*/ 0 w 2335634"/>
              <a:gd name="connsiteY4" fmla="*/ 0 h 379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634" h="3797491">
                <a:moveTo>
                  <a:pt x="0" y="0"/>
                </a:moveTo>
                <a:lnTo>
                  <a:pt x="2335634" y="0"/>
                </a:lnTo>
                <a:lnTo>
                  <a:pt x="877914" y="3797491"/>
                </a:lnTo>
                <a:lnTo>
                  <a:pt x="0" y="3797491"/>
                </a:lnTo>
                <a:lnTo>
                  <a:pt x="0" y="0"/>
                </a:lnTo>
                <a:close/>
              </a:path>
            </a:pathLst>
          </a:cu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D1D24D5-E910-984E-AA78-BC1A4237C639}"/>
              </a:ext>
            </a:extLst>
          </p:cNvPr>
          <p:cNvSpPr/>
          <p:nvPr userDrawn="1"/>
        </p:nvSpPr>
        <p:spPr>
          <a:xfrm>
            <a:off x="10577680" y="1683242"/>
            <a:ext cx="1627775" cy="3797491"/>
          </a:xfrm>
          <a:custGeom>
            <a:avLst/>
            <a:gdLst>
              <a:gd name="connsiteX0" fmla="*/ 1457720 w 1627775"/>
              <a:gd name="connsiteY0" fmla="*/ 0 h 3797491"/>
              <a:gd name="connsiteX1" fmla="*/ 1627775 w 1627775"/>
              <a:gd name="connsiteY1" fmla="*/ 0 h 3797491"/>
              <a:gd name="connsiteX2" fmla="*/ 1627775 w 1627775"/>
              <a:gd name="connsiteY2" fmla="*/ 3797491 h 3797491"/>
              <a:gd name="connsiteX3" fmla="*/ 0 w 1627775"/>
              <a:gd name="connsiteY3" fmla="*/ 3797491 h 3797491"/>
              <a:gd name="connsiteX4" fmla="*/ 1457720 w 1627775"/>
              <a:gd name="connsiteY4" fmla="*/ 0 h 379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775" h="3797491">
                <a:moveTo>
                  <a:pt x="1457720" y="0"/>
                </a:moveTo>
                <a:lnTo>
                  <a:pt x="1627775" y="0"/>
                </a:lnTo>
                <a:lnTo>
                  <a:pt x="1627775" y="3797491"/>
                </a:lnTo>
                <a:lnTo>
                  <a:pt x="0" y="3797491"/>
                </a:lnTo>
                <a:lnTo>
                  <a:pt x="1457720" y="0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15C4C2C-E231-C44A-80BE-7432E850E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" y="5672160"/>
            <a:ext cx="12204700" cy="372137"/>
          </a:xfrm>
        </p:spPr>
        <p:txBody>
          <a:bodyPr/>
          <a:lstStyle>
            <a:lvl1pPr marL="0" indent="0" algn="ctr">
              <a:buNone/>
              <a:defRPr lang="en-US" sz="2400" b="0" i="0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400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400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400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4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2D0199-9773-6651-BCEB-B4DFABD91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6BF3623-057E-75CB-BFD8-72110BEFD3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F73C899-AA1F-83FF-93AE-DDCE6903C8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A03DD-E642-34FA-772C-6F151EA14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70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75C905F4-FDDC-6E44-BFB3-609050AAD296}"/>
              </a:ext>
            </a:extLst>
          </p:cNvPr>
          <p:cNvSpPr/>
          <p:nvPr userDrawn="1"/>
        </p:nvSpPr>
        <p:spPr>
          <a:xfrm>
            <a:off x="-13638" y="0"/>
            <a:ext cx="12205638" cy="6858000"/>
          </a:xfrm>
          <a:custGeom>
            <a:avLst/>
            <a:gdLst>
              <a:gd name="connsiteX0" fmla="*/ 313556 w 12177895"/>
              <a:gd name="connsiteY0" fmla="*/ 320040 h 6858000"/>
              <a:gd name="connsiteX1" fmla="*/ 313556 w 12177895"/>
              <a:gd name="connsiteY1" fmla="*/ 6530340 h 6858000"/>
              <a:gd name="connsiteX2" fmla="*/ 11880716 w 12177895"/>
              <a:gd name="connsiteY2" fmla="*/ 6530340 h 6858000"/>
              <a:gd name="connsiteX3" fmla="*/ 11880716 w 12177895"/>
              <a:gd name="connsiteY3" fmla="*/ 320040 h 6858000"/>
              <a:gd name="connsiteX4" fmla="*/ 0 w 12177895"/>
              <a:gd name="connsiteY4" fmla="*/ 0 h 6858000"/>
              <a:gd name="connsiteX5" fmla="*/ 12177895 w 12177895"/>
              <a:gd name="connsiteY5" fmla="*/ 0 h 6858000"/>
              <a:gd name="connsiteX6" fmla="*/ 12177895 w 12177895"/>
              <a:gd name="connsiteY6" fmla="*/ 6858000 h 6858000"/>
              <a:gd name="connsiteX7" fmla="*/ 0 w 1217789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7895" h="6858000">
                <a:moveTo>
                  <a:pt x="313556" y="320040"/>
                </a:moveTo>
                <a:lnTo>
                  <a:pt x="313556" y="6530340"/>
                </a:lnTo>
                <a:lnTo>
                  <a:pt x="11880716" y="6530340"/>
                </a:lnTo>
                <a:lnTo>
                  <a:pt x="11880716" y="320040"/>
                </a:lnTo>
                <a:close/>
                <a:moveTo>
                  <a:pt x="0" y="0"/>
                </a:moveTo>
                <a:lnTo>
                  <a:pt x="12177895" y="0"/>
                </a:lnTo>
                <a:lnTo>
                  <a:pt x="1217789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300105BC-6119-F645-AE7E-6D002C7033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0759" y="2046514"/>
            <a:ext cx="10870481" cy="3724203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B2F9DA-A5E1-7D42-8C74-8C0C873A1D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759" y="764697"/>
            <a:ext cx="8883613" cy="6018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0907E42-2A9F-2105-60CB-F4F5D8776F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F1263143-9710-4A3B-C5D0-724EBC402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9ADFCE-F40D-4DAB-732D-D08378291C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evers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C7411C7-8C0E-B94A-AEFB-186713725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2326" y="627061"/>
            <a:ext cx="2083381" cy="5104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E18D51B-013C-2DDC-44B2-77A19765F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67D721B7-9660-A1CC-CD63-FA29519495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8" y="1691063"/>
            <a:ext cx="11289450" cy="4268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1F85E6-837A-E723-6E79-8013E07362C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33867" y="6334919"/>
            <a:ext cx="1000933" cy="365125"/>
          </a:xfrm>
        </p:spPr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77891F7-0456-A734-1A95-EB045FCDD3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239784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ntent Revers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AB132D4-42A4-92E7-8509-E8C1F9F92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9700" r="67651"/>
          <a:stretch/>
        </p:blipFill>
        <p:spPr>
          <a:xfrm>
            <a:off x="11378395" y="5635688"/>
            <a:ext cx="520653" cy="432605"/>
          </a:xfrm>
          <a:prstGeom prst="rect">
            <a:avLst/>
          </a:prstGeom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48AA9BD0-8B99-4015-E634-B92A3A7430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8" y="1691063"/>
            <a:ext cx="11289450" cy="4268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9FA316-306B-4824-11DF-F952F76C79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9F913A5-D901-898D-B22C-FA8A8FD604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0B3A27-9E2C-89C4-317E-12B4FC01482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60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79E4AD-405B-F785-4CC8-CFD3F98308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6" name="Slide Number Placeholder 13">
            <a:extLst>
              <a:ext uri="{FF2B5EF4-FFF2-40B4-BE49-F238E27FC236}">
                <a16:creationId xmlns:a16="http://schemas.microsoft.com/office/drawing/2014/main" id="{9314E624-98AB-F5D9-E7CE-9C9852C8C5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33867" y="6334919"/>
            <a:ext cx="1000933" cy="365125"/>
          </a:xfrm>
        </p:spPr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4B9934E5-3B4C-CCFD-4542-10207F251B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C50BBA-3ABC-25A7-37BC-F5C754012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4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3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96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E36EC54-4158-31E7-2946-354EB75F56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3E5A18-CE1F-ECB1-3CD1-7F86EAF56B73}"/>
              </a:ext>
            </a:extLst>
          </p:cNvPr>
          <p:cNvSpPr/>
          <p:nvPr userDrawn="1"/>
        </p:nvSpPr>
        <p:spPr>
          <a:xfrm>
            <a:off x="-13638" y="6176963"/>
            <a:ext cx="12205638" cy="681037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31FF22-56F0-3114-4988-0D6031D487C2}"/>
              </a:ext>
            </a:extLst>
          </p:cNvPr>
          <p:cNvSpPr txBox="1"/>
          <p:nvPr userDrawn="1"/>
        </p:nvSpPr>
        <p:spPr>
          <a:xfrm>
            <a:off x="9374622" y="6378982"/>
            <a:ext cx="209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chemeClr val="tx2"/>
                </a:solidFill>
              </a:rPr>
              <a:t>ir.astecindustries.com</a:t>
            </a:r>
            <a:r>
              <a:rPr lang="en-US" sz="1200" b="0">
                <a:solidFill>
                  <a:schemeClr val="tx2"/>
                </a:solidFill>
              </a:rPr>
              <a:t>  |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966851F-7210-F2E6-7B0F-5E0887F17B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90854CE-C080-EE42-BACC-A00A90E0A5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F52313-3005-900E-0B47-2EF2EB023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5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397" y="1556670"/>
            <a:ext cx="2648282" cy="899211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97" y="2505075"/>
            <a:ext cx="2648282" cy="3552825"/>
          </a:xfrm>
        </p:spPr>
        <p:txBody>
          <a:bodyPr>
            <a:normAutofit/>
          </a:bodyPr>
          <a:lstStyle>
            <a:lvl1pPr>
              <a:defRPr sz="1800" b="0" i="0"/>
            </a:lvl1pPr>
            <a:lvl2pPr>
              <a:defRPr sz="1800" b="0" i="0"/>
            </a:lvl2pPr>
            <a:lvl3pPr>
              <a:defRPr sz="1800" b="0" i="0"/>
            </a:lvl3pPr>
            <a:lvl4pPr>
              <a:defRPr sz="1800" b="0" i="0"/>
            </a:lvl4pPr>
            <a:lvl5pPr>
              <a:defRPr sz="18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CF13CA-E7DD-4A44-840D-B96EF3D6868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167425" y="1542262"/>
            <a:ext cx="2648282" cy="899211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1F0D681-0D8B-8A43-8978-A856FE13A8F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67425" y="2505075"/>
            <a:ext cx="2648282" cy="3552825"/>
          </a:xfrm>
        </p:spPr>
        <p:txBody>
          <a:bodyPr>
            <a:normAutofit/>
          </a:bodyPr>
          <a:lstStyle>
            <a:lvl1pPr>
              <a:defRPr sz="1800" b="0" i="0"/>
            </a:lvl1pPr>
            <a:lvl2pPr>
              <a:defRPr sz="1800" b="0" i="0"/>
            </a:lvl2pPr>
            <a:lvl3pPr>
              <a:defRPr sz="1800" b="0" i="0"/>
            </a:lvl3pPr>
            <a:lvl4pPr>
              <a:defRPr sz="1800" b="0" i="0"/>
            </a:lvl4pPr>
            <a:lvl5pPr>
              <a:defRPr sz="18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AC07853-ABC9-0B47-848C-8DDFABB5DF4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21415" y="1542262"/>
            <a:ext cx="2648282" cy="899211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B29D7FE-87B3-3D43-B743-BA935EF15FA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21415" y="2505075"/>
            <a:ext cx="2648282" cy="3552825"/>
          </a:xfrm>
        </p:spPr>
        <p:txBody>
          <a:bodyPr>
            <a:normAutofit/>
          </a:bodyPr>
          <a:lstStyle>
            <a:lvl1pPr>
              <a:defRPr sz="1800" b="0" i="0"/>
            </a:lvl1pPr>
            <a:lvl2pPr>
              <a:defRPr sz="1800" b="0" i="0"/>
            </a:lvl2pPr>
            <a:lvl3pPr>
              <a:defRPr sz="1800" b="0" i="0"/>
            </a:lvl3pPr>
            <a:lvl4pPr>
              <a:defRPr sz="1800" b="0" i="0"/>
            </a:lvl4pPr>
            <a:lvl5pPr>
              <a:defRPr sz="18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8D1537-8B1C-0F40-8A10-2694E0B6697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475406" y="1542262"/>
            <a:ext cx="2648282" cy="899211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6E0C075-D85A-7440-9938-9FB43907181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5406" y="2505075"/>
            <a:ext cx="2648282" cy="3552825"/>
          </a:xfrm>
        </p:spPr>
        <p:txBody>
          <a:bodyPr>
            <a:normAutofit/>
          </a:bodyPr>
          <a:lstStyle>
            <a:lvl1pPr>
              <a:defRPr sz="1800" b="0" i="0"/>
            </a:lvl1pPr>
            <a:lvl2pPr>
              <a:defRPr sz="1800" b="0" i="0"/>
            </a:lvl2pPr>
            <a:lvl3pPr>
              <a:defRPr sz="1800" b="0" i="0"/>
            </a:lvl3pPr>
            <a:lvl4pPr>
              <a:defRPr sz="1800" b="0" i="0"/>
            </a:lvl4pPr>
            <a:lvl5pPr>
              <a:defRPr sz="18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9C3805-8E95-79ED-CAC9-415D52BC3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0FF63D-3434-8BE1-143D-8E4284F2157E}"/>
              </a:ext>
            </a:extLst>
          </p:cNvPr>
          <p:cNvSpPr/>
          <p:nvPr userDrawn="1"/>
        </p:nvSpPr>
        <p:spPr>
          <a:xfrm>
            <a:off x="-13638" y="6176963"/>
            <a:ext cx="12205638" cy="681037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19DBC1-DB15-B70A-B138-068A0FDFF663}"/>
              </a:ext>
            </a:extLst>
          </p:cNvPr>
          <p:cNvSpPr txBox="1"/>
          <p:nvPr userDrawn="1"/>
        </p:nvSpPr>
        <p:spPr>
          <a:xfrm>
            <a:off x="9374622" y="6378982"/>
            <a:ext cx="209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chemeClr val="tx2"/>
                </a:solidFill>
              </a:rPr>
              <a:t>ir.astecindustries.com</a:t>
            </a:r>
            <a:r>
              <a:rPr lang="en-US" sz="1200" b="0">
                <a:solidFill>
                  <a:schemeClr val="tx2"/>
                </a:solidFill>
              </a:rPr>
              <a:t>  |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0D1A6EC-519D-14E1-4297-A1C8EBB97C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0DFC87F-4FE5-202E-D791-869BB00133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EB7C69-0139-7569-4C9A-CE6F91C70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12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21977A9-827E-BD3A-F5EC-1CF9294D1B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A6A9498-9562-8C25-0C69-C09C9DE7EE5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FECA869-BC4A-12CC-6CC2-DBA0D8BCEF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FBFE22-14FD-F4DB-1390-EF59526FC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8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CF0BBC-1F9D-85F0-FB66-8DE60E62C1A8}"/>
              </a:ext>
            </a:extLst>
          </p:cNvPr>
          <p:cNvSpPr/>
          <p:nvPr userDrawn="1"/>
        </p:nvSpPr>
        <p:spPr>
          <a:xfrm>
            <a:off x="-13638" y="6176963"/>
            <a:ext cx="12205638" cy="681037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43FC2-027D-8A56-9084-DADEEE9858D0}"/>
              </a:ext>
            </a:extLst>
          </p:cNvPr>
          <p:cNvSpPr txBox="1"/>
          <p:nvPr userDrawn="1"/>
        </p:nvSpPr>
        <p:spPr>
          <a:xfrm>
            <a:off x="9374622" y="6378982"/>
            <a:ext cx="209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chemeClr val="tx2"/>
                </a:solidFill>
              </a:rPr>
              <a:t>ir.astecindustries.com</a:t>
            </a:r>
            <a:r>
              <a:rPr lang="en-US" sz="1200" b="0">
                <a:solidFill>
                  <a:schemeClr val="tx2"/>
                </a:solidFill>
              </a:rPr>
              <a:t>  |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EDB627A-6ACF-9913-C169-4ED29C1E37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BD95CC7-56DB-AFA9-BB22-BDBF2ED4F5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50A15E-B291-D772-42FD-E889ED9CB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1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B741AC0-7E76-A847-BD94-3D2CBCD1A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F1ECB3D-AA73-984B-837D-3DF58C41D9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" y="1801706"/>
            <a:ext cx="11033761" cy="424688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4CF921-074D-C55E-D7E4-DDC01DE60C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041543D-C7A6-0435-1EB1-7B29D7FBA5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1985853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6A49E13-28EF-0B46-93B0-B007A5273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5826" y="1774324"/>
            <a:ext cx="3276600" cy="199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E78C2-841D-BC4E-BF78-EFE84E3EA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700" y="4656556"/>
            <a:ext cx="3276600" cy="314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13F2CB-FE22-4983-BC14-89FD901345FB}"/>
              </a:ext>
            </a:extLst>
          </p:cNvPr>
          <p:cNvSpPr/>
          <p:nvPr userDrawn="1"/>
        </p:nvSpPr>
        <p:spPr>
          <a:xfrm>
            <a:off x="-13638" y="6176963"/>
            <a:ext cx="12205638" cy="681037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C29DA-7C51-63C8-CC56-627525981908}"/>
              </a:ext>
            </a:extLst>
          </p:cNvPr>
          <p:cNvSpPr txBox="1"/>
          <p:nvPr userDrawn="1"/>
        </p:nvSpPr>
        <p:spPr>
          <a:xfrm>
            <a:off x="9374622" y="6378982"/>
            <a:ext cx="209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chemeClr val="tx2"/>
                </a:solidFill>
              </a:rPr>
              <a:t>ir.astecindustries.com</a:t>
            </a:r>
            <a:r>
              <a:rPr lang="en-US" sz="1200" b="0">
                <a:solidFill>
                  <a:schemeClr val="tx2"/>
                </a:solidFill>
              </a:rPr>
              <a:t> 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50563-4A05-BEFC-4A48-AFC6066B94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2CD47BE-FCC7-9032-6901-85BD65E698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3556539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, and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913E84-4A62-384F-B7E4-495E87ECC20F}"/>
              </a:ext>
            </a:extLst>
          </p:cNvPr>
          <p:cNvSpPr/>
          <p:nvPr userDrawn="1"/>
        </p:nvSpPr>
        <p:spPr>
          <a:xfrm>
            <a:off x="0" y="0"/>
            <a:ext cx="3321050" cy="6887981"/>
          </a:xfrm>
          <a:prstGeom prst="rect">
            <a:avLst/>
          </a:pr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7B6C6D5-511A-D145-A93B-DAFB18CF3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06813" y="2152651"/>
            <a:ext cx="8274050" cy="3931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CF76503-C372-2843-859D-6450CCAB40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5399" y="667790"/>
            <a:ext cx="3163888" cy="1321709"/>
          </a:xfrm>
        </p:spPr>
        <p:txBody>
          <a:bodyPr>
            <a:noAutofit/>
          </a:bodyPr>
          <a:lstStyle>
            <a:lvl1pPr marL="0" indent="0" algn="ctr">
              <a:buNone/>
              <a:defRPr lang="en-US" sz="40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94FFD88-9A43-0F4C-9040-B5F95B0E2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1137" y="2292528"/>
            <a:ext cx="2927351" cy="27908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0B690F-92B6-2A58-205F-8E6EC97C1D05}"/>
              </a:ext>
            </a:extLst>
          </p:cNvPr>
          <p:cNvSpPr/>
          <p:nvPr userDrawn="1"/>
        </p:nvSpPr>
        <p:spPr>
          <a:xfrm>
            <a:off x="9405257" y="201881"/>
            <a:ext cx="2575606" cy="1056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CEF5C3E-F16B-87E8-1E45-331EC4030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455" y="4824007"/>
            <a:ext cx="2056488" cy="1233893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297C80-472E-5C41-F48D-18FDEA410F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CF83222-4FEC-A618-11AC-EFD3E58129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06814" y="6335713"/>
            <a:ext cx="550309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217204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AC071-7937-2736-AFA7-272A10E421C9}"/>
              </a:ext>
            </a:extLst>
          </p:cNvPr>
          <p:cNvSpPr/>
          <p:nvPr userDrawn="1"/>
        </p:nvSpPr>
        <p:spPr>
          <a:xfrm>
            <a:off x="9095232" y="0"/>
            <a:ext cx="3096768" cy="1475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C529D-646E-BE8B-4EFB-CE75CC22FC4F}"/>
              </a:ext>
            </a:extLst>
          </p:cNvPr>
          <p:cNvSpPr/>
          <p:nvPr userDrawn="1"/>
        </p:nvSpPr>
        <p:spPr>
          <a:xfrm>
            <a:off x="-13638" y="6176963"/>
            <a:ext cx="12205638" cy="681037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03AA4-904F-5EBC-38CD-30D57E45B97F}"/>
              </a:ext>
            </a:extLst>
          </p:cNvPr>
          <p:cNvSpPr txBox="1"/>
          <p:nvPr userDrawn="1"/>
        </p:nvSpPr>
        <p:spPr>
          <a:xfrm>
            <a:off x="9374622" y="6378982"/>
            <a:ext cx="209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chemeClr val="tx2"/>
                </a:solidFill>
              </a:rPr>
              <a:t>ir.astecindustries.com</a:t>
            </a:r>
            <a:r>
              <a:rPr lang="en-US" sz="1200" b="0">
                <a:solidFill>
                  <a:schemeClr val="tx2"/>
                </a:solidFill>
              </a:rPr>
              <a:t>  |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1C283A9-DB80-2A8D-0BE7-737FEAD5F0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D2109411-A6A8-45FB-4AC5-DBA1DC28AE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3888C7-9838-68F3-84AC-E54B4EA0F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10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F21F-B87A-4145-AF33-FD58D811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80150-4AB6-DB46-B4F5-A28BBB45D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FB842-EEFB-F846-9B63-FB472C8F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8BC6-7670-0740-99C6-46D07D639D1E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1128E-DCE5-9443-81C2-D1F7400C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A1924-7F6B-794E-9FCD-EE5D1174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8E3B-A825-774D-BB30-5105E6E8C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66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6A49E13-28EF-0B46-93B0-B007A5273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5826" y="1774324"/>
            <a:ext cx="3276600" cy="199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E78C2-841D-BC4E-BF78-EFE84E3EA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700" y="4656556"/>
            <a:ext cx="3276600" cy="3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4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F1ECB3D-AA73-984B-837D-3DF58C41D9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" y="1801706"/>
            <a:ext cx="11033761" cy="424688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556F006-FAD0-309F-B8B5-35DA441CD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8394" y="5636726"/>
            <a:ext cx="520653" cy="41186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CFD12E6-8B2D-9074-94D9-3C4FE6051F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0E289-4A13-8617-B871-C98BBE3300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913E84-4A62-384F-B7E4-495E87ECC20F}"/>
              </a:ext>
            </a:extLst>
          </p:cNvPr>
          <p:cNvSpPr/>
          <p:nvPr userDrawn="1"/>
        </p:nvSpPr>
        <p:spPr>
          <a:xfrm>
            <a:off x="-25870" y="-29981"/>
            <a:ext cx="3453620" cy="6887981"/>
          </a:xfrm>
          <a:prstGeom prst="rect">
            <a:avLst/>
          </a:pr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B73A1D8-65B2-874F-969D-950C0306A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23" y="5060747"/>
            <a:ext cx="1369102" cy="82754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8B48AC0-B16F-2C4A-B5D2-DDFD5BFE4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6152" y="667791"/>
            <a:ext cx="8275330" cy="1140690"/>
          </a:xfrm>
        </p:spPr>
        <p:txBody>
          <a:bodyPr>
            <a:normAutofit/>
          </a:bodyPr>
          <a:lstStyle>
            <a:lvl1pPr marL="0" indent="0" algn="ctr">
              <a:buNone/>
              <a:defRPr lang="en-US" sz="3600" b="1" i="0" kern="1200" dirty="0" smtClean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4000" b="1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4000" b="1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4000" b="1" kern="1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4000" b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CF76503-C372-2843-859D-6450CCAB40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5400" y="667790"/>
            <a:ext cx="3452813" cy="1321709"/>
          </a:xfrm>
        </p:spPr>
        <p:txBody>
          <a:bodyPr>
            <a:noAutofit/>
          </a:bodyPr>
          <a:lstStyle>
            <a:lvl1pPr marL="0" indent="0" algn="ctr">
              <a:buNone/>
              <a:defRPr lang="en-US" sz="36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94FFD88-9A43-0F4C-9040-B5F95B0E2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1137" y="2285033"/>
            <a:ext cx="2978150" cy="2583469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b="0" i="0" kern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7B6C6D5-511A-D145-A93B-DAFB18CF3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06813" y="1955270"/>
            <a:ext cx="8274050" cy="4166845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D1300EB1-1C7B-9BB6-CD96-547AD223D4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6152" y="6335713"/>
            <a:ext cx="5503751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1E8DA3-2373-E5D4-10F1-A3923E01C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9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164DDAE6-EA29-0845-9CB1-ACAA73FF7040}"/>
              </a:ext>
            </a:extLst>
          </p:cNvPr>
          <p:cNvSpPr/>
          <p:nvPr userDrawn="1"/>
        </p:nvSpPr>
        <p:spPr>
          <a:xfrm>
            <a:off x="0" y="0"/>
            <a:ext cx="6655544" cy="6883065"/>
          </a:xfrm>
          <a:custGeom>
            <a:avLst/>
            <a:gdLst>
              <a:gd name="connsiteX0" fmla="*/ 6655544 w 6655544"/>
              <a:gd name="connsiteY0" fmla="*/ 0 h 6883065"/>
              <a:gd name="connsiteX1" fmla="*/ 4013638 w 6655544"/>
              <a:gd name="connsiteY1" fmla="*/ 6882400 h 6883065"/>
              <a:gd name="connsiteX2" fmla="*/ 0 w 6655544"/>
              <a:gd name="connsiteY2" fmla="*/ 6883065 h 6883065"/>
              <a:gd name="connsiteX3" fmla="*/ 0 w 6655544"/>
              <a:gd name="connsiteY3" fmla="*/ 1104 h 6883065"/>
              <a:gd name="connsiteX4" fmla="*/ 6655544 w 6655544"/>
              <a:gd name="connsiteY4" fmla="*/ 0 h 688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5544" h="6883065">
                <a:moveTo>
                  <a:pt x="6655544" y="0"/>
                </a:moveTo>
                <a:lnTo>
                  <a:pt x="4013638" y="6882400"/>
                </a:lnTo>
                <a:lnTo>
                  <a:pt x="0" y="6883065"/>
                </a:lnTo>
                <a:lnTo>
                  <a:pt x="0" y="1104"/>
                </a:lnTo>
                <a:lnTo>
                  <a:pt x="6655544" y="0"/>
                </a:lnTo>
                <a:close/>
              </a:path>
            </a:pathLst>
          </a:cu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F02DB8-E2ED-FD4C-9D4D-780E41D91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5851" y="244995"/>
            <a:ext cx="7956149" cy="6858000"/>
          </a:xfrm>
          <a:custGeom>
            <a:avLst/>
            <a:gdLst>
              <a:gd name="connsiteX0" fmla="*/ 2638197 w 7956149"/>
              <a:gd name="connsiteY0" fmla="*/ 0 h 6858000"/>
              <a:gd name="connsiteX1" fmla="*/ 7956149 w 7956149"/>
              <a:gd name="connsiteY1" fmla="*/ 0 h 6858000"/>
              <a:gd name="connsiteX2" fmla="*/ 7956149 w 7956149"/>
              <a:gd name="connsiteY2" fmla="*/ 6858000 h 6858000"/>
              <a:gd name="connsiteX3" fmla="*/ 0 w 7956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6149" h="6858000">
                <a:moveTo>
                  <a:pt x="2638197" y="0"/>
                </a:moveTo>
                <a:lnTo>
                  <a:pt x="7956149" y="0"/>
                </a:lnTo>
                <a:lnTo>
                  <a:pt x="795614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88D5A6-1945-B947-8A4D-8F181A4A7F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0373" y="436509"/>
            <a:ext cx="6483312" cy="6018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70AC383-86B1-6644-9E9A-0FA7FCCD06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373" y="1526899"/>
            <a:ext cx="5429340" cy="3584575"/>
          </a:xfrm>
          <a:custGeom>
            <a:avLst/>
            <a:gdLst>
              <a:gd name="connsiteX0" fmla="*/ 0 w 5429340"/>
              <a:gd name="connsiteY0" fmla="*/ 0 h 3584575"/>
              <a:gd name="connsiteX1" fmla="*/ 5429340 w 5429340"/>
              <a:gd name="connsiteY1" fmla="*/ 0 h 3584575"/>
              <a:gd name="connsiteX2" fmla="*/ 4053350 w 5429340"/>
              <a:gd name="connsiteY2" fmla="*/ 3584575 h 3584575"/>
              <a:gd name="connsiteX3" fmla="*/ 0 w 5429340"/>
              <a:gd name="connsiteY3" fmla="*/ 3584575 h 358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340" h="3584575">
                <a:moveTo>
                  <a:pt x="0" y="0"/>
                </a:moveTo>
                <a:lnTo>
                  <a:pt x="5429340" y="0"/>
                </a:lnTo>
                <a:lnTo>
                  <a:pt x="4053350" y="3584575"/>
                </a:lnTo>
                <a:lnTo>
                  <a:pt x="0" y="35845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400" b="0" i="0">
                <a:solidFill>
                  <a:schemeClr val="bg1"/>
                </a:solidFill>
              </a:defRPr>
            </a:lvl1pPr>
            <a:lvl2pPr>
              <a:defRPr sz="2400" b="0" i="0">
                <a:solidFill>
                  <a:schemeClr val="bg1"/>
                </a:solidFill>
              </a:defRPr>
            </a:lvl2pPr>
            <a:lvl3pPr>
              <a:defRPr sz="2400" b="0" i="0">
                <a:solidFill>
                  <a:schemeClr val="bg1"/>
                </a:solidFill>
              </a:defRPr>
            </a:lvl3pPr>
            <a:lvl4pPr>
              <a:defRPr sz="2400" b="0" i="0">
                <a:solidFill>
                  <a:schemeClr val="bg1"/>
                </a:solidFill>
              </a:defRPr>
            </a:lvl4pPr>
            <a:lvl5pPr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AF6F11-876B-EE5B-B4A7-10BF966A2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3146" y="6335713"/>
            <a:ext cx="490147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4C078E7-FB42-916C-F5FE-F9EFE9AEF0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3960E9-2916-5542-B73F-4B49E6CF655F}"/>
              </a:ext>
            </a:extLst>
          </p:cNvPr>
          <p:cNvSpPr/>
          <p:nvPr userDrawn="1"/>
        </p:nvSpPr>
        <p:spPr>
          <a:xfrm>
            <a:off x="636104" y="2570922"/>
            <a:ext cx="3299792" cy="3565422"/>
          </a:xfrm>
          <a:prstGeom prst="rect">
            <a:avLst/>
          </a:pr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1EA26-3F07-9F47-AC2D-11B796CA1AE9}"/>
              </a:ext>
            </a:extLst>
          </p:cNvPr>
          <p:cNvSpPr/>
          <p:nvPr userDrawn="1"/>
        </p:nvSpPr>
        <p:spPr>
          <a:xfrm>
            <a:off x="4439478" y="2570922"/>
            <a:ext cx="3299792" cy="3565422"/>
          </a:xfrm>
          <a:prstGeom prst="rect">
            <a:avLst/>
          </a:pr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4D52F-F5E5-DD41-989D-1A679F93391A}"/>
              </a:ext>
            </a:extLst>
          </p:cNvPr>
          <p:cNvSpPr/>
          <p:nvPr userDrawn="1"/>
        </p:nvSpPr>
        <p:spPr>
          <a:xfrm>
            <a:off x="8242851" y="2570922"/>
            <a:ext cx="3299792" cy="3565422"/>
          </a:xfrm>
          <a:prstGeom prst="rect">
            <a:avLst/>
          </a:pr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A858B7D-C34D-7C4F-A65E-45015A34A9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24402" y="1641607"/>
            <a:ext cx="1703111" cy="20542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 b="0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8E8DE82-BC4B-6642-8B36-A790A994E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6836" y="3920226"/>
            <a:ext cx="3026422" cy="617537"/>
          </a:xfrm>
        </p:spPr>
        <p:txBody>
          <a:bodyPr/>
          <a:lstStyle>
            <a:lvl1pPr marL="0" indent="0" algn="ctr">
              <a:buNone/>
              <a:defRPr lang="en-US" sz="2000" b="0" i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</a:t>
            </a:r>
            <a:br>
              <a:rPr lang="en-US"/>
            </a:br>
            <a:r>
              <a:rPr lang="en-US"/>
              <a:t> TO EDIT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3ECCB32-5B89-644A-8FF4-8EE84B7142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6836" y="4637088"/>
            <a:ext cx="3026422" cy="1612041"/>
          </a:xfrm>
        </p:spPr>
        <p:txBody>
          <a:bodyPr/>
          <a:lstStyle>
            <a:lvl1pPr marL="0" indent="0" algn="ctr">
              <a:buNone/>
              <a:defRPr lang="en-US" sz="1800" b="0" i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3">
            <a:extLst>
              <a:ext uri="{FF2B5EF4-FFF2-40B4-BE49-F238E27FC236}">
                <a16:creationId xmlns:a16="http://schemas.microsoft.com/office/drawing/2014/main" id="{60136BED-B4DA-3041-90DF-5F32C234A4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35751" y="1641607"/>
            <a:ext cx="1703111" cy="20542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lang="en-US" sz="16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CDEFAC2-90D1-1647-B9ED-91175BD4AF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8185" y="3920226"/>
            <a:ext cx="3026422" cy="617537"/>
          </a:xfrm>
        </p:spPr>
        <p:txBody>
          <a:bodyPr/>
          <a:lstStyle>
            <a:lvl1pPr marL="0" indent="0" algn="ctr">
              <a:buNone/>
              <a:defRPr lang="en-US" sz="2000" b="0" i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</a:t>
            </a:r>
            <a:br>
              <a:rPr lang="en-US"/>
            </a:br>
            <a:r>
              <a:rPr lang="en-US"/>
              <a:t> TO EDIT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B0AE9096-8FCE-0349-A03C-31C2F10794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88185" y="4637088"/>
            <a:ext cx="3026422" cy="1612041"/>
          </a:xfrm>
        </p:spPr>
        <p:txBody>
          <a:bodyPr/>
          <a:lstStyle>
            <a:lvl1pPr marL="0" indent="0" algn="ctr">
              <a:buNone/>
              <a:defRPr lang="en-US" sz="1800" b="0" i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3">
            <a:extLst>
              <a:ext uri="{FF2B5EF4-FFF2-40B4-BE49-F238E27FC236}">
                <a16:creationId xmlns:a16="http://schemas.microsoft.com/office/drawing/2014/main" id="{E82063F9-14C8-7844-894E-1EBB8BD6745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2823" y="1641607"/>
            <a:ext cx="1703111" cy="20542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lang="en-US" sz="16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4EEB4E7-AEC6-684E-81FD-AB14807FF2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5257" y="3920226"/>
            <a:ext cx="3026422" cy="617537"/>
          </a:xfrm>
        </p:spPr>
        <p:txBody>
          <a:bodyPr/>
          <a:lstStyle>
            <a:lvl1pPr marL="0" indent="0" algn="ctr">
              <a:buNone/>
              <a:defRPr lang="en-US" sz="2000" b="0" i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20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20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</a:t>
            </a:r>
            <a:br>
              <a:rPr lang="en-US"/>
            </a:br>
            <a:r>
              <a:rPr lang="en-US"/>
              <a:t> TO EDIT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2386C61-9B83-704A-A0DE-B47D35787E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5257" y="4637088"/>
            <a:ext cx="3026422" cy="1612041"/>
          </a:xfrm>
        </p:spPr>
        <p:txBody>
          <a:bodyPr/>
          <a:lstStyle>
            <a:lvl1pPr marL="0" indent="0" algn="ctr">
              <a:buNone/>
              <a:defRPr lang="en-US" sz="1800" b="0" i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FC3E966-A769-B14C-8B3C-A2F049592F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77546"/>
            <a:ext cx="8934773" cy="6018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7CA810-9539-094A-AE45-3ECF7FB99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628346"/>
            <a:ext cx="2083379" cy="510458"/>
          </a:xfrm>
          <a:prstGeom prst="rect">
            <a:avLst/>
          </a:prstGeom>
        </p:spPr>
      </p:pic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140A434-0F22-322A-8D6E-ECEDCC3A09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0B3993-ABC5-A653-C08B-87E19E30DF7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6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79069B4-150A-4742-B5FC-0A7BB6973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745" y="4073778"/>
            <a:ext cx="1887369" cy="1148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50808-E3F5-CF42-9CB3-A41052457F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871" y="5511245"/>
            <a:ext cx="1659117" cy="15932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360636D-DDED-984D-823A-CF99CD3C3C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5852" y="0"/>
            <a:ext cx="7956149" cy="6858000"/>
          </a:xfrm>
          <a:custGeom>
            <a:avLst/>
            <a:gdLst>
              <a:gd name="connsiteX0" fmla="*/ 2638197 w 7956149"/>
              <a:gd name="connsiteY0" fmla="*/ 0 h 6858000"/>
              <a:gd name="connsiteX1" fmla="*/ 7956149 w 7956149"/>
              <a:gd name="connsiteY1" fmla="*/ 0 h 6858000"/>
              <a:gd name="connsiteX2" fmla="*/ 7956149 w 7956149"/>
              <a:gd name="connsiteY2" fmla="*/ 6858000 h 6858000"/>
              <a:gd name="connsiteX3" fmla="*/ 0 w 7956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6149" h="6858000">
                <a:moveTo>
                  <a:pt x="2638197" y="0"/>
                </a:moveTo>
                <a:lnTo>
                  <a:pt x="7956149" y="0"/>
                </a:lnTo>
                <a:lnTo>
                  <a:pt x="795614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7AFABF6-6DC7-0E4D-9F95-370A68D39F19}"/>
              </a:ext>
            </a:extLst>
          </p:cNvPr>
          <p:cNvSpPr/>
          <p:nvPr userDrawn="1"/>
        </p:nvSpPr>
        <p:spPr>
          <a:xfrm rot="1260000">
            <a:off x="5397925" y="-321142"/>
            <a:ext cx="349624" cy="7505851"/>
          </a:xfrm>
          <a:custGeom>
            <a:avLst/>
            <a:gdLst>
              <a:gd name="connsiteX0" fmla="*/ 0 w 349624"/>
              <a:gd name="connsiteY0" fmla="*/ 134208 h 7505851"/>
              <a:gd name="connsiteX1" fmla="*/ 349624 w 349624"/>
              <a:gd name="connsiteY1" fmla="*/ 0 h 7505851"/>
              <a:gd name="connsiteX2" fmla="*/ 349624 w 349624"/>
              <a:gd name="connsiteY2" fmla="*/ 7371643 h 7505851"/>
              <a:gd name="connsiteX3" fmla="*/ 0 w 349624"/>
              <a:gd name="connsiteY3" fmla="*/ 7505851 h 750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24" h="7505851">
                <a:moveTo>
                  <a:pt x="0" y="134208"/>
                </a:moveTo>
                <a:lnTo>
                  <a:pt x="349624" y="0"/>
                </a:lnTo>
                <a:lnTo>
                  <a:pt x="349624" y="7371643"/>
                </a:lnTo>
                <a:lnTo>
                  <a:pt x="0" y="7505851"/>
                </a:lnTo>
                <a:close/>
              </a:path>
            </a:pathLst>
          </a:custGeom>
          <a:solidFill>
            <a:srgbClr val="0D4D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DF0948-884F-3048-A488-C5977B5C5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88" y="1564725"/>
            <a:ext cx="5300283" cy="744537"/>
          </a:xfrm>
        </p:spPr>
        <p:txBody>
          <a:bodyPr/>
          <a:lstStyle>
            <a:lvl1pPr marL="0" indent="0" algn="ctr">
              <a:buNone/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lang="en-US" sz="5400" b="0" i="0" kern="1200" dirty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230A3F6-05B0-114C-96C7-C5F6D6DF20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8" y="2333538"/>
            <a:ext cx="5300283" cy="744537"/>
          </a:xfrm>
        </p:spPr>
        <p:txBody>
          <a:bodyPr>
            <a:noAutofit/>
          </a:bodyPr>
          <a:lstStyle>
            <a:lvl1pPr marL="0" indent="0" algn="ctr">
              <a:buNone/>
              <a:defRPr lang="en-US" sz="4800" b="0" i="0" kern="1200" dirty="0">
                <a:solidFill>
                  <a:srgbClr val="0D4DA8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lang="en-US" sz="5400" b="0" i="0" kern="1200" dirty="0" smtClean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lang="en-US" sz="5400" b="0" i="0" kern="1200" dirty="0">
                <a:solidFill>
                  <a:srgbClr val="B7B09C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1139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86257B3A-8DC6-6090-7189-CDB3C6F010C8}"/>
              </a:ext>
            </a:extLst>
          </p:cNvPr>
          <p:cNvSpPr/>
          <p:nvPr userDrawn="1"/>
        </p:nvSpPr>
        <p:spPr>
          <a:xfrm>
            <a:off x="-5579" y="1690004"/>
            <a:ext cx="7343656" cy="4367896"/>
          </a:xfrm>
          <a:custGeom>
            <a:avLst/>
            <a:gdLst>
              <a:gd name="connsiteX0" fmla="*/ 0 w 7343656"/>
              <a:gd name="connsiteY0" fmla="*/ 0 h 4367896"/>
              <a:gd name="connsiteX1" fmla="*/ 4290296 w 7343656"/>
              <a:gd name="connsiteY1" fmla="*/ 0 h 4367896"/>
              <a:gd name="connsiteX2" fmla="*/ 5428149 w 7343656"/>
              <a:gd name="connsiteY2" fmla="*/ 0 h 4367896"/>
              <a:gd name="connsiteX3" fmla="*/ 7343656 w 7343656"/>
              <a:gd name="connsiteY3" fmla="*/ 0 h 4367896"/>
              <a:gd name="connsiteX4" fmla="*/ 5631224 w 7343656"/>
              <a:gd name="connsiteY4" fmla="*/ 4367896 h 4367896"/>
              <a:gd name="connsiteX5" fmla="*/ 0 w 7343656"/>
              <a:gd name="connsiteY5" fmla="*/ 4367896 h 43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656" h="4367896">
                <a:moveTo>
                  <a:pt x="0" y="0"/>
                </a:moveTo>
                <a:lnTo>
                  <a:pt x="4290296" y="0"/>
                </a:lnTo>
                <a:lnTo>
                  <a:pt x="5428149" y="0"/>
                </a:lnTo>
                <a:lnTo>
                  <a:pt x="7343656" y="0"/>
                </a:lnTo>
                <a:lnTo>
                  <a:pt x="5631224" y="4367896"/>
                </a:lnTo>
                <a:lnTo>
                  <a:pt x="0" y="4367896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D443627-FCE5-BC45-84E9-BA77E8A333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8" y="2045932"/>
            <a:ext cx="6376829" cy="4181129"/>
          </a:xfrm>
          <a:custGeom>
            <a:avLst/>
            <a:gdLst>
              <a:gd name="connsiteX0" fmla="*/ 0 w 5429340"/>
              <a:gd name="connsiteY0" fmla="*/ 0 h 3584575"/>
              <a:gd name="connsiteX1" fmla="*/ 5429340 w 5429340"/>
              <a:gd name="connsiteY1" fmla="*/ 0 h 3584575"/>
              <a:gd name="connsiteX2" fmla="*/ 4053350 w 5429340"/>
              <a:gd name="connsiteY2" fmla="*/ 3584575 h 3584575"/>
              <a:gd name="connsiteX3" fmla="*/ 0 w 5429340"/>
              <a:gd name="connsiteY3" fmla="*/ 3584575 h 358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340" h="3584575">
                <a:moveTo>
                  <a:pt x="0" y="0"/>
                </a:moveTo>
                <a:lnTo>
                  <a:pt x="5429340" y="0"/>
                </a:lnTo>
                <a:lnTo>
                  <a:pt x="4053350" y="3584575"/>
                </a:lnTo>
                <a:lnTo>
                  <a:pt x="0" y="35845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400" b="0" i="0">
                <a:solidFill>
                  <a:schemeClr val="bg1"/>
                </a:solidFill>
              </a:defRPr>
            </a:lvl1pPr>
            <a:lvl2pPr>
              <a:defRPr sz="2400" b="0" i="0">
                <a:solidFill>
                  <a:schemeClr val="bg1"/>
                </a:solidFill>
              </a:defRPr>
            </a:lvl2pPr>
            <a:lvl3pPr>
              <a:defRPr sz="2400" b="0" i="0">
                <a:solidFill>
                  <a:schemeClr val="bg1"/>
                </a:solidFill>
              </a:defRPr>
            </a:lvl3pPr>
            <a:lvl4pPr>
              <a:defRPr sz="2400" b="0" i="0">
                <a:solidFill>
                  <a:schemeClr val="bg1"/>
                </a:solidFill>
              </a:defRPr>
            </a:lvl4pPr>
            <a:lvl5pPr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A934F31-282F-6D6C-0890-65E648A968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44153" y="1681788"/>
            <a:ext cx="6102377" cy="4376113"/>
          </a:xfrm>
          <a:custGeom>
            <a:avLst/>
            <a:gdLst>
              <a:gd name="connsiteX0" fmla="*/ 1715654 w 6102377"/>
              <a:gd name="connsiteY0" fmla="*/ 0 h 4376113"/>
              <a:gd name="connsiteX1" fmla="*/ 6102377 w 6102377"/>
              <a:gd name="connsiteY1" fmla="*/ 0 h 4376113"/>
              <a:gd name="connsiteX2" fmla="*/ 4386723 w 6102377"/>
              <a:gd name="connsiteY2" fmla="*/ 4376113 h 4376113"/>
              <a:gd name="connsiteX3" fmla="*/ 0 w 6102377"/>
              <a:gd name="connsiteY3" fmla="*/ 4376113 h 437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377" h="4376113">
                <a:moveTo>
                  <a:pt x="1715654" y="0"/>
                </a:moveTo>
                <a:lnTo>
                  <a:pt x="6102377" y="0"/>
                </a:lnTo>
                <a:lnTo>
                  <a:pt x="4386723" y="4376113"/>
                </a:lnTo>
                <a:lnTo>
                  <a:pt x="0" y="4376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851-B270-164F-5C0A-BC1CF989B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053E77-6296-0E7C-0791-61F49811F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EA3C4130-3280-3356-60ED-261BC81D3E45}"/>
              </a:ext>
            </a:extLst>
          </p:cNvPr>
          <p:cNvSpPr/>
          <p:nvPr userDrawn="1"/>
        </p:nvSpPr>
        <p:spPr>
          <a:xfrm>
            <a:off x="10256821" y="1690004"/>
            <a:ext cx="1935180" cy="4367896"/>
          </a:xfrm>
          <a:custGeom>
            <a:avLst/>
            <a:gdLst>
              <a:gd name="connsiteX0" fmla="*/ 1712434 w 1935180"/>
              <a:gd name="connsiteY0" fmla="*/ 0 h 4367896"/>
              <a:gd name="connsiteX1" fmla="*/ 1935180 w 1935180"/>
              <a:gd name="connsiteY1" fmla="*/ 0 h 4367896"/>
              <a:gd name="connsiteX2" fmla="*/ 1935180 w 1935180"/>
              <a:gd name="connsiteY2" fmla="*/ 4367896 h 4367896"/>
              <a:gd name="connsiteX3" fmla="*/ 0 w 1935180"/>
              <a:gd name="connsiteY3" fmla="*/ 4367896 h 43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0" h="4367896">
                <a:moveTo>
                  <a:pt x="1712434" y="0"/>
                </a:moveTo>
                <a:lnTo>
                  <a:pt x="1935180" y="0"/>
                </a:lnTo>
                <a:lnTo>
                  <a:pt x="1935180" y="4367896"/>
                </a:lnTo>
                <a:lnTo>
                  <a:pt x="0" y="4367896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3A2E2DE-DECE-7E5C-B4A8-2A94140747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9015A80-9154-9F7F-92F0-14D58AA0BC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</p:spTree>
    <p:extLst>
      <p:ext uri="{BB962C8B-B14F-4D97-AF65-F5344CB8AC3E}">
        <p14:creationId xmlns:p14="http://schemas.microsoft.com/office/powerpoint/2010/main" val="243338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D370121-F119-7041-8BD8-A4F496AF73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83820" y="1387923"/>
            <a:ext cx="3195746" cy="2437955"/>
          </a:xfrm>
          <a:custGeom>
            <a:avLst/>
            <a:gdLst>
              <a:gd name="connsiteX0" fmla="*/ 1172617 w 3195746"/>
              <a:gd name="connsiteY0" fmla="*/ 0 h 2437955"/>
              <a:gd name="connsiteX1" fmla="*/ 3195746 w 3195746"/>
              <a:gd name="connsiteY1" fmla="*/ 0 h 2437955"/>
              <a:gd name="connsiteX2" fmla="*/ 2259903 w 3195746"/>
              <a:gd name="connsiteY2" fmla="*/ 2437955 h 2437955"/>
              <a:gd name="connsiteX3" fmla="*/ 0 w 3195746"/>
              <a:gd name="connsiteY3" fmla="*/ 2437955 h 2437955"/>
              <a:gd name="connsiteX4" fmla="*/ 95 w 3195746"/>
              <a:gd name="connsiteY4" fmla="*/ 2437708 h 2437955"/>
              <a:gd name="connsiteX5" fmla="*/ 236868 w 3195746"/>
              <a:gd name="connsiteY5" fmla="*/ 2437708 h 24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746" h="2437955">
                <a:moveTo>
                  <a:pt x="1172617" y="0"/>
                </a:moveTo>
                <a:lnTo>
                  <a:pt x="3195746" y="0"/>
                </a:lnTo>
                <a:lnTo>
                  <a:pt x="2259903" y="2437955"/>
                </a:lnTo>
                <a:lnTo>
                  <a:pt x="0" y="2437955"/>
                </a:lnTo>
                <a:lnTo>
                  <a:pt x="95" y="2437708"/>
                </a:lnTo>
                <a:lnTo>
                  <a:pt x="236868" y="2437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1388EC-9564-8E4F-B982-BB08139DBB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2722" y="1387923"/>
            <a:ext cx="3195746" cy="2437955"/>
          </a:xfrm>
          <a:custGeom>
            <a:avLst/>
            <a:gdLst>
              <a:gd name="connsiteX0" fmla="*/ 1172617 w 3195746"/>
              <a:gd name="connsiteY0" fmla="*/ 0 h 2437955"/>
              <a:gd name="connsiteX1" fmla="*/ 3195746 w 3195746"/>
              <a:gd name="connsiteY1" fmla="*/ 0 h 2437955"/>
              <a:gd name="connsiteX2" fmla="*/ 2259903 w 3195746"/>
              <a:gd name="connsiteY2" fmla="*/ 2437955 h 2437955"/>
              <a:gd name="connsiteX3" fmla="*/ 0 w 3195746"/>
              <a:gd name="connsiteY3" fmla="*/ 2437955 h 2437955"/>
              <a:gd name="connsiteX4" fmla="*/ 95 w 3195746"/>
              <a:gd name="connsiteY4" fmla="*/ 2437708 h 2437955"/>
              <a:gd name="connsiteX5" fmla="*/ 236868 w 3195746"/>
              <a:gd name="connsiteY5" fmla="*/ 2437708 h 24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746" h="2437955">
                <a:moveTo>
                  <a:pt x="1172617" y="0"/>
                </a:moveTo>
                <a:lnTo>
                  <a:pt x="3195746" y="0"/>
                </a:lnTo>
                <a:lnTo>
                  <a:pt x="2259903" y="2437955"/>
                </a:lnTo>
                <a:lnTo>
                  <a:pt x="0" y="2437955"/>
                </a:lnTo>
                <a:lnTo>
                  <a:pt x="95" y="2437708"/>
                </a:lnTo>
                <a:lnTo>
                  <a:pt x="236868" y="2437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9527526-E81E-9B4E-A45F-4162419ABE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49" y="1743851"/>
            <a:ext cx="6842591" cy="4311388"/>
          </a:xfrm>
          <a:custGeom>
            <a:avLst/>
            <a:gdLst>
              <a:gd name="connsiteX0" fmla="*/ 0 w 5429340"/>
              <a:gd name="connsiteY0" fmla="*/ 0 h 3584575"/>
              <a:gd name="connsiteX1" fmla="*/ 5429340 w 5429340"/>
              <a:gd name="connsiteY1" fmla="*/ 0 h 3584575"/>
              <a:gd name="connsiteX2" fmla="*/ 4053350 w 5429340"/>
              <a:gd name="connsiteY2" fmla="*/ 3584575 h 3584575"/>
              <a:gd name="connsiteX3" fmla="*/ 0 w 5429340"/>
              <a:gd name="connsiteY3" fmla="*/ 3584575 h 358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340" h="3584575">
                <a:moveTo>
                  <a:pt x="0" y="0"/>
                </a:moveTo>
                <a:lnTo>
                  <a:pt x="5429340" y="0"/>
                </a:lnTo>
                <a:lnTo>
                  <a:pt x="4053350" y="3584575"/>
                </a:lnTo>
                <a:lnTo>
                  <a:pt x="0" y="35845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400" b="0" i="0">
                <a:solidFill>
                  <a:schemeClr val="bg1"/>
                </a:solidFill>
              </a:defRPr>
            </a:lvl1pPr>
            <a:lvl2pPr>
              <a:defRPr sz="2400" b="0" i="0">
                <a:solidFill>
                  <a:schemeClr val="bg1"/>
                </a:solidFill>
              </a:defRPr>
            </a:lvl2pPr>
            <a:lvl3pPr>
              <a:defRPr sz="2400" b="0" i="0">
                <a:solidFill>
                  <a:schemeClr val="bg1"/>
                </a:solidFill>
              </a:defRPr>
            </a:lvl3pPr>
            <a:lvl4pPr>
              <a:defRPr sz="2400" b="0" i="0">
                <a:solidFill>
                  <a:schemeClr val="bg1"/>
                </a:solidFill>
              </a:defRPr>
            </a:lvl4pPr>
            <a:lvl5pPr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88699CD-458E-F54D-B3B3-64EB46A40E7D}"/>
              </a:ext>
            </a:extLst>
          </p:cNvPr>
          <p:cNvSpPr/>
          <p:nvPr userDrawn="1"/>
        </p:nvSpPr>
        <p:spPr>
          <a:xfrm>
            <a:off x="-1" y="1387922"/>
            <a:ext cx="7667030" cy="4974141"/>
          </a:xfrm>
          <a:custGeom>
            <a:avLst/>
            <a:gdLst>
              <a:gd name="connsiteX0" fmla="*/ 0 w 7667030"/>
              <a:gd name="connsiteY0" fmla="*/ 0 h 4974141"/>
              <a:gd name="connsiteX1" fmla="*/ 4613670 w 7667030"/>
              <a:gd name="connsiteY1" fmla="*/ 0 h 4974141"/>
              <a:gd name="connsiteX2" fmla="*/ 5751523 w 7667030"/>
              <a:gd name="connsiteY2" fmla="*/ 0 h 4974141"/>
              <a:gd name="connsiteX3" fmla="*/ 7667030 w 7667030"/>
              <a:gd name="connsiteY3" fmla="*/ 0 h 4974141"/>
              <a:gd name="connsiteX4" fmla="*/ 5761362 w 7667030"/>
              <a:gd name="connsiteY4" fmla="*/ 4964437 h 4974141"/>
              <a:gd name="connsiteX5" fmla="*/ 5751523 w 7667030"/>
              <a:gd name="connsiteY5" fmla="*/ 4964437 h 4974141"/>
              <a:gd name="connsiteX6" fmla="*/ 5751523 w 7667030"/>
              <a:gd name="connsiteY6" fmla="*/ 4974141 h 4974141"/>
              <a:gd name="connsiteX7" fmla="*/ 0 w 7667030"/>
              <a:gd name="connsiteY7" fmla="*/ 4974141 h 497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030" h="4974141">
                <a:moveTo>
                  <a:pt x="0" y="0"/>
                </a:moveTo>
                <a:lnTo>
                  <a:pt x="4613670" y="0"/>
                </a:lnTo>
                <a:lnTo>
                  <a:pt x="5751523" y="0"/>
                </a:lnTo>
                <a:lnTo>
                  <a:pt x="7667030" y="0"/>
                </a:lnTo>
                <a:lnTo>
                  <a:pt x="5761362" y="4964437"/>
                </a:lnTo>
                <a:lnTo>
                  <a:pt x="5751523" y="4964437"/>
                </a:lnTo>
                <a:lnTo>
                  <a:pt x="5751523" y="4974141"/>
                </a:lnTo>
                <a:lnTo>
                  <a:pt x="0" y="4974141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5105842-323A-634F-A447-7AD7247FC49A}"/>
              </a:ext>
            </a:extLst>
          </p:cNvPr>
          <p:cNvSpPr/>
          <p:nvPr userDrawn="1"/>
        </p:nvSpPr>
        <p:spPr>
          <a:xfrm>
            <a:off x="10059861" y="1387922"/>
            <a:ext cx="2132140" cy="4974141"/>
          </a:xfrm>
          <a:custGeom>
            <a:avLst/>
            <a:gdLst>
              <a:gd name="connsiteX0" fmla="*/ 1457720 w 1627775"/>
              <a:gd name="connsiteY0" fmla="*/ 0 h 3797491"/>
              <a:gd name="connsiteX1" fmla="*/ 1627775 w 1627775"/>
              <a:gd name="connsiteY1" fmla="*/ 0 h 3797491"/>
              <a:gd name="connsiteX2" fmla="*/ 1627775 w 1627775"/>
              <a:gd name="connsiteY2" fmla="*/ 3797491 h 3797491"/>
              <a:gd name="connsiteX3" fmla="*/ 0 w 1627775"/>
              <a:gd name="connsiteY3" fmla="*/ 3797491 h 3797491"/>
              <a:gd name="connsiteX4" fmla="*/ 1457720 w 1627775"/>
              <a:gd name="connsiteY4" fmla="*/ 0 h 379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775" h="3797491">
                <a:moveTo>
                  <a:pt x="1457720" y="0"/>
                </a:moveTo>
                <a:lnTo>
                  <a:pt x="1627775" y="0"/>
                </a:lnTo>
                <a:lnTo>
                  <a:pt x="1627775" y="3797491"/>
                </a:lnTo>
                <a:lnTo>
                  <a:pt x="0" y="3797491"/>
                </a:lnTo>
                <a:lnTo>
                  <a:pt x="1457720" y="0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Century Gothic" panose="020B0502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92A18F4-5FCF-484D-BA58-1B40A994CD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5142" y="3910194"/>
            <a:ext cx="3195746" cy="2437955"/>
          </a:xfrm>
          <a:custGeom>
            <a:avLst/>
            <a:gdLst>
              <a:gd name="connsiteX0" fmla="*/ 1172617 w 3195746"/>
              <a:gd name="connsiteY0" fmla="*/ 0 h 2437955"/>
              <a:gd name="connsiteX1" fmla="*/ 3195746 w 3195746"/>
              <a:gd name="connsiteY1" fmla="*/ 0 h 2437955"/>
              <a:gd name="connsiteX2" fmla="*/ 2259903 w 3195746"/>
              <a:gd name="connsiteY2" fmla="*/ 2437955 h 2437955"/>
              <a:gd name="connsiteX3" fmla="*/ 0 w 3195746"/>
              <a:gd name="connsiteY3" fmla="*/ 2437955 h 2437955"/>
              <a:gd name="connsiteX4" fmla="*/ 95 w 3195746"/>
              <a:gd name="connsiteY4" fmla="*/ 2437708 h 2437955"/>
              <a:gd name="connsiteX5" fmla="*/ 236868 w 3195746"/>
              <a:gd name="connsiteY5" fmla="*/ 2437708 h 24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746" h="2437955">
                <a:moveTo>
                  <a:pt x="1172617" y="0"/>
                </a:moveTo>
                <a:lnTo>
                  <a:pt x="3195746" y="0"/>
                </a:lnTo>
                <a:lnTo>
                  <a:pt x="2259903" y="2437955"/>
                </a:lnTo>
                <a:lnTo>
                  <a:pt x="0" y="2437955"/>
                </a:lnTo>
                <a:lnTo>
                  <a:pt x="95" y="2437708"/>
                </a:lnTo>
                <a:lnTo>
                  <a:pt x="236868" y="2437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0E1DD0-D3A3-F94E-B31E-BA51DB4483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4044" y="3910194"/>
            <a:ext cx="3195746" cy="2437955"/>
          </a:xfrm>
          <a:custGeom>
            <a:avLst/>
            <a:gdLst>
              <a:gd name="connsiteX0" fmla="*/ 1172617 w 3195746"/>
              <a:gd name="connsiteY0" fmla="*/ 0 h 2437955"/>
              <a:gd name="connsiteX1" fmla="*/ 3195746 w 3195746"/>
              <a:gd name="connsiteY1" fmla="*/ 0 h 2437955"/>
              <a:gd name="connsiteX2" fmla="*/ 2259903 w 3195746"/>
              <a:gd name="connsiteY2" fmla="*/ 2437955 h 2437955"/>
              <a:gd name="connsiteX3" fmla="*/ 0 w 3195746"/>
              <a:gd name="connsiteY3" fmla="*/ 2437955 h 2437955"/>
              <a:gd name="connsiteX4" fmla="*/ 95 w 3195746"/>
              <a:gd name="connsiteY4" fmla="*/ 2437708 h 2437955"/>
              <a:gd name="connsiteX5" fmla="*/ 236868 w 3195746"/>
              <a:gd name="connsiteY5" fmla="*/ 2437708 h 24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746" h="2437955">
                <a:moveTo>
                  <a:pt x="1172617" y="0"/>
                </a:moveTo>
                <a:lnTo>
                  <a:pt x="3195746" y="0"/>
                </a:lnTo>
                <a:lnTo>
                  <a:pt x="2259903" y="2437955"/>
                </a:lnTo>
                <a:lnTo>
                  <a:pt x="0" y="2437955"/>
                </a:lnTo>
                <a:lnTo>
                  <a:pt x="95" y="2437708"/>
                </a:lnTo>
                <a:lnTo>
                  <a:pt x="236868" y="2437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F8FD1D-926E-EB14-B7CF-494E961EBC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532656"/>
            <a:ext cx="8934773" cy="60187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4AF392D-B961-A4B2-92B7-4E07FD9B3C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97BB3174-809F-2BD1-FBAC-B2919EED55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6335713"/>
            <a:ext cx="6442075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Placeholder for footnotes and citations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99D2521-CD5C-B82D-5546-807CAA747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8365"/>
            <a:ext cx="2083379" cy="5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0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159" y="558800"/>
            <a:ext cx="11216641" cy="812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59" y="1825625"/>
            <a:ext cx="112166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FBA4F2-1C6D-E42D-F70D-72A1562D0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3867" y="6334919"/>
            <a:ext cx="1000933" cy="365125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667DA0-DF71-7E43-B0BE-716D5FF45D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6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5" r:id="rId2"/>
    <p:sldLayoutId id="2147483718" r:id="rId3"/>
    <p:sldLayoutId id="2147483686" r:id="rId4"/>
    <p:sldLayoutId id="2147483687" r:id="rId5"/>
    <p:sldLayoutId id="2147483698" r:id="rId6"/>
    <p:sldLayoutId id="2147483699" r:id="rId7"/>
    <p:sldLayoutId id="2147483700" r:id="rId8"/>
    <p:sldLayoutId id="2147483704" r:id="rId9"/>
    <p:sldLayoutId id="2147483706" r:id="rId10"/>
    <p:sldLayoutId id="2147483701" r:id="rId11"/>
    <p:sldLayoutId id="2147483703" r:id="rId12"/>
    <p:sldLayoutId id="2147483702" r:id="rId13"/>
    <p:sldLayoutId id="2147483707" r:id="rId14"/>
    <p:sldLayoutId id="2147483688" r:id="rId15"/>
    <p:sldLayoutId id="2147483705" r:id="rId16"/>
    <p:sldLayoutId id="2147483689" r:id="rId17"/>
    <p:sldLayoutId id="2147483690" r:id="rId18"/>
    <p:sldLayoutId id="2147483691" r:id="rId19"/>
    <p:sldLayoutId id="2147483697" r:id="rId20"/>
    <p:sldLayoutId id="2147483710" r:id="rId21"/>
    <p:sldLayoutId id="2147483716" r:id="rId22"/>
    <p:sldLayoutId id="2147483723" r:id="rId23"/>
    <p:sldLayoutId id="2147483724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Wingdings" pitchFamily="2" charset="2"/>
        <a:buChar char="§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Courier New" panose="02070309020205020404" pitchFamily="49" charset="0"/>
        <a:buChar char="o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5000"/>
        <a:buFont typeface="Wingdings" pitchFamily="2" charset="2"/>
        <a:buChar char="q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" pitchFamily="2" charset="2"/>
        <a:buChar char="v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F809E-A49D-5BAE-5E0A-5814D6D3F2BC}"/>
              </a:ext>
            </a:extLst>
          </p:cNvPr>
          <p:cNvSpPr/>
          <p:nvPr/>
        </p:nvSpPr>
        <p:spPr>
          <a:xfrm>
            <a:off x="0" y="5803900"/>
            <a:ext cx="5236994" cy="105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C5E73-AEBD-8549-871F-0619689313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entury Gothic"/>
              </a:rPr>
              <a:t>Has Your Asphalt Plant Had A Physical?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656621B-B888-4502-B8A9-C7D6F958C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Century Gothic"/>
                <a:cs typeface="Arial"/>
              </a:rPr>
              <a:t>Richard J. Schreck</a:t>
            </a:r>
          </a:p>
          <a:p>
            <a:r>
              <a:rPr lang="en-US" sz="2000" dirty="0">
                <a:latin typeface="Century Gothic"/>
                <a:cs typeface="Arial"/>
              </a:rPr>
              <a:t>Technical Services and Applications Director</a:t>
            </a:r>
            <a:endParaRPr lang="en-US" dirty="0"/>
          </a:p>
          <a:p>
            <a:endParaRPr lang="en-US" dirty="0">
              <a:latin typeface="Eurostile" panose="020B0504020202050204" pitchFamily="34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E16EE-2FD5-BB42-A807-BAF343AEFB95}"/>
              </a:ext>
            </a:extLst>
          </p:cNvPr>
          <p:cNvCxnSpPr>
            <a:cxnSpLocks/>
          </p:cNvCxnSpPr>
          <p:nvPr/>
        </p:nvCxnSpPr>
        <p:spPr>
          <a:xfrm>
            <a:off x="735704" y="4060630"/>
            <a:ext cx="3684770" cy="0"/>
          </a:xfrm>
          <a:prstGeom prst="line">
            <a:avLst/>
          </a:prstGeom>
          <a:ln w="63500">
            <a:solidFill>
              <a:srgbClr val="0D4D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>
            <a:extLst>
              <a:ext uri="{FF2B5EF4-FFF2-40B4-BE49-F238E27FC236}">
                <a16:creationId xmlns:a16="http://schemas.microsoft.com/office/drawing/2014/main" id="{6D9404D5-EF4B-8345-A800-9C60186535E5}"/>
              </a:ext>
            </a:extLst>
          </p:cNvPr>
          <p:cNvSpPr/>
          <p:nvPr/>
        </p:nvSpPr>
        <p:spPr>
          <a:xfrm rot="1260000">
            <a:off x="5385981" y="-323924"/>
            <a:ext cx="349624" cy="7505851"/>
          </a:xfrm>
          <a:custGeom>
            <a:avLst/>
            <a:gdLst>
              <a:gd name="connsiteX0" fmla="*/ 0 w 349624"/>
              <a:gd name="connsiteY0" fmla="*/ 134208 h 7505851"/>
              <a:gd name="connsiteX1" fmla="*/ 349624 w 349624"/>
              <a:gd name="connsiteY1" fmla="*/ 0 h 7505851"/>
              <a:gd name="connsiteX2" fmla="*/ 349624 w 349624"/>
              <a:gd name="connsiteY2" fmla="*/ 7371643 h 7505851"/>
              <a:gd name="connsiteX3" fmla="*/ 0 w 349624"/>
              <a:gd name="connsiteY3" fmla="*/ 7505851 h 750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24" h="7505851">
                <a:moveTo>
                  <a:pt x="0" y="134208"/>
                </a:moveTo>
                <a:lnTo>
                  <a:pt x="349624" y="0"/>
                </a:lnTo>
                <a:lnTo>
                  <a:pt x="349624" y="7371643"/>
                </a:lnTo>
                <a:lnTo>
                  <a:pt x="0" y="7505851"/>
                </a:lnTo>
                <a:close/>
              </a:path>
            </a:pathLst>
          </a:custGeom>
          <a:solidFill>
            <a:srgbClr val="0D4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277F664-1412-4206-67EF-CD61093C48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602" r="10602"/>
          <a:stretch>
            <a:fillRect/>
          </a:stretch>
        </p:blipFill>
        <p:spPr>
          <a:custGeom>
            <a:avLst/>
            <a:gdLst>
              <a:gd name="connsiteX0" fmla="*/ 2638197 w 7956149"/>
              <a:gd name="connsiteY0" fmla="*/ 0 h 6858000"/>
              <a:gd name="connsiteX1" fmla="*/ 7956149 w 7956149"/>
              <a:gd name="connsiteY1" fmla="*/ 0 h 6858000"/>
              <a:gd name="connsiteX2" fmla="*/ 7956149 w 7956149"/>
              <a:gd name="connsiteY2" fmla="*/ 6858000 h 6858000"/>
              <a:gd name="connsiteX3" fmla="*/ 0 w 7956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6149" h="6858000">
                <a:moveTo>
                  <a:pt x="2638197" y="0"/>
                </a:moveTo>
                <a:lnTo>
                  <a:pt x="7956149" y="0"/>
                </a:lnTo>
                <a:lnTo>
                  <a:pt x="795614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758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B85B-A2AC-9ED9-D19E-08DB4509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710B366-CC18-4365-9A07-AE7075736B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46307" y="2291147"/>
            <a:ext cx="4821025" cy="343522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EBF9CE-4A9E-8020-F84B-B5583AD45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515812" y="2280864"/>
            <a:ext cx="4832780" cy="344404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ED0C24-3979-781B-68B0-425C5A79A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Findings…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B564D1E-C88B-9FC3-CB87-4D2DD18A2806}"/>
              </a:ext>
            </a:extLst>
          </p:cNvPr>
          <p:cNvSpPr txBox="1">
            <a:spLocks/>
          </p:cNvSpPr>
          <p:nvPr/>
        </p:nvSpPr>
        <p:spPr>
          <a:xfrm>
            <a:off x="4093258" y="4553526"/>
            <a:ext cx="4015640" cy="143163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0" i="1" dirty="0">
                <a:solidFill>
                  <a:srgbClr val="FFFFFF"/>
                </a:solidFill>
                <a:latin typeface="Aptos" panose="020B0004020202020204" pitchFamily="34" charset="0"/>
              </a:rPr>
              <a:t>All RAP crushed to minus 1” and stockpiled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ECEFAF-683B-C8A0-815B-A4208D01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58" y="1781589"/>
            <a:ext cx="4015640" cy="26795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1B499-031D-8DBF-FF54-9AD9478B8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6C675-46C4-A579-0E8A-CB50EA9FDE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Findings…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5DDC313-E651-0EAD-F707-44A64140BE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830" r="16850"/>
          <a:stretch>
            <a:fillRect/>
          </a:stretch>
        </p:blipFill>
        <p:spPr bwMode="auto">
          <a:xfrm rot="10800000">
            <a:off x="401206" y="1610323"/>
            <a:ext cx="4493320" cy="459621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93C3083-83A5-0518-D27B-D6E524675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5071" y="1611921"/>
            <a:ext cx="3098539" cy="459462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3D0D6-68FE-E97D-9093-986C03A74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73204" y="2184651"/>
            <a:ext cx="4594622" cy="34459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8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A49CB-4164-F088-A608-1ED02C70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79ED29E-20DA-6ACF-5913-440B3316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91114" y="1817549"/>
            <a:ext cx="2757344" cy="206800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60441B-4578-0075-1322-E61F2B2004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8ADA9B-9ACF-9C79-665E-285FF898C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12300" y="1819907"/>
            <a:ext cx="2776198" cy="20821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6AE397-8026-BDA4-BD79-CADF444A4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6907" y="1817550"/>
            <a:ext cx="2757341" cy="206800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12C0F9-21EC-BE79-E666-8FE91E13A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57107" y="1817550"/>
            <a:ext cx="2757344" cy="20680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624E60-A366-D931-E9BB-F346D5D21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24069" y="1819905"/>
            <a:ext cx="2776199" cy="20821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14AEAEC5-AEEF-B098-FEFB-21DEB65E2E57}"/>
              </a:ext>
            </a:extLst>
          </p:cNvPr>
          <p:cNvSpPr txBox="1">
            <a:spLocks/>
          </p:cNvSpPr>
          <p:nvPr/>
        </p:nvSpPr>
        <p:spPr>
          <a:xfrm>
            <a:off x="609599" y="4368683"/>
            <a:ext cx="11033761" cy="23120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Mix Design, RAP processing and RAP introduction issues.</a:t>
            </a:r>
          </a:p>
          <a:p>
            <a:r>
              <a:rPr lang="en-US" sz="1800" dirty="0"/>
              <a:t>QC/QA, plant operations and process control issues.</a:t>
            </a:r>
          </a:p>
          <a:p>
            <a:r>
              <a:rPr lang="en-US" sz="1800" dirty="0"/>
              <a:t>Deficiencies in normal/routine maintenance, housekeeping, operations and staffing.</a:t>
            </a:r>
          </a:p>
          <a:p>
            <a:r>
              <a:rPr lang="en-US" sz="1800" dirty="0"/>
              <a:t>Significant and dangerous structural issues on some plants.</a:t>
            </a:r>
            <a:endParaRPr lang="en-US" sz="1800" strike="sngStrike" dirty="0"/>
          </a:p>
          <a:p>
            <a:r>
              <a:rPr lang="en-US" sz="1800" dirty="0"/>
              <a:t>Some of the plants have stack/emission issues that need to be addressed.</a:t>
            </a:r>
          </a:p>
          <a:p>
            <a:r>
              <a:rPr lang="en-US" sz="1800" dirty="0"/>
              <a:t>Operational efficiencies not optimized.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200A-5023-CD36-35F7-A9C8A7429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7A1FF7-158B-EE4D-F53C-ABD74C91FF83}"/>
              </a:ext>
            </a:extLst>
          </p:cNvPr>
          <p:cNvGrpSpPr/>
          <p:nvPr/>
        </p:nvGrpSpPr>
        <p:grpSpPr>
          <a:xfrm>
            <a:off x="3946794" y="1599674"/>
            <a:ext cx="7628850" cy="685945"/>
            <a:chOff x="3949592" y="863699"/>
            <a:chExt cx="7628850" cy="7215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6A2FF1-9624-099C-FDE1-95C044A248CF}"/>
                </a:ext>
              </a:extLst>
            </p:cNvPr>
            <p:cNvSpPr/>
            <p:nvPr/>
          </p:nvSpPr>
          <p:spPr>
            <a:xfrm>
              <a:off x="3949592" y="863699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Content Placeholder 2, chunk 1">
              <a:extLst>
                <a:ext uri="{FF2B5EF4-FFF2-40B4-BE49-F238E27FC236}">
                  <a16:creationId xmlns:a16="http://schemas.microsoft.com/office/drawing/2014/main" id="{768835CA-D8FF-6EF0-A7B4-E9395617535E}"/>
                </a:ext>
              </a:extLst>
            </p:cNvPr>
            <p:cNvSpPr txBox="1"/>
            <p:nvPr/>
          </p:nvSpPr>
          <p:spPr>
            <a:xfrm>
              <a:off x="4800587" y="947459"/>
              <a:ext cx="6777855" cy="615101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600" dirty="0">
                  <a:latin typeface="Arial" panose="020B0604020202020204" pitchFamily="34" charset="0"/>
                </a:rPr>
                <a:t>Eleven page final report with detailed assessments, photographs, conclusions and recommendations.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B5DD68-E4B0-85AB-BC0B-682633FD471F}"/>
              </a:ext>
            </a:extLst>
          </p:cNvPr>
          <p:cNvGrpSpPr/>
          <p:nvPr/>
        </p:nvGrpSpPr>
        <p:grpSpPr>
          <a:xfrm>
            <a:off x="3946794" y="2458614"/>
            <a:ext cx="7628850" cy="784830"/>
            <a:chOff x="3949592" y="2177868"/>
            <a:chExt cx="7628850" cy="7848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5ACE4F-224E-9868-D248-38AD3A0E77CD}"/>
                </a:ext>
              </a:extLst>
            </p:cNvPr>
            <p:cNvSpPr/>
            <p:nvPr/>
          </p:nvSpPr>
          <p:spPr>
            <a:xfrm>
              <a:off x="3949592" y="2195690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Content Placeholder 2, chunk 2">
              <a:extLst>
                <a:ext uri="{FF2B5EF4-FFF2-40B4-BE49-F238E27FC236}">
                  <a16:creationId xmlns:a16="http://schemas.microsoft.com/office/drawing/2014/main" id="{C4367ECC-2699-54C9-CE24-88D00D7419E6}"/>
                </a:ext>
              </a:extLst>
            </p:cNvPr>
            <p:cNvSpPr txBox="1"/>
            <p:nvPr/>
          </p:nvSpPr>
          <p:spPr>
            <a:xfrm>
              <a:off x="4800586" y="2177868"/>
              <a:ext cx="6777856" cy="784830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sz="1500" dirty="0">
                  <a:solidFill>
                    <a:schemeClr val="tx1"/>
                  </a:solidFill>
                  <a:latin typeface="Arial" panose="020B0604020202020204" pitchFamily="34" charset="0"/>
                </a:rPr>
                <a:t>RAP processing inadequate to produce specification mix with the percentage of RAP allowed by agencies.  Specific RAP processing and virgin materials assessments and recommendations to address these and other deficiencies.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43DF5D-E6B8-18B2-F3CD-98C9D6702D90}"/>
              </a:ext>
            </a:extLst>
          </p:cNvPr>
          <p:cNvGrpSpPr/>
          <p:nvPr/>
        </p:nvGrpSpPr>
        <p:grpSpPr>
          <a:xfrm>
            <a:off x="3943654" y="3437606"/>
            <a:ext cx="7628850" cy="830997"/>
            <a:chOff x="3949592" y="2950781"/>
            <a:chExt cx="7628850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939371-9616-52D2-DA22-E7C96EA41D79}"/>
                </a:ext>
              </a:extLst>
            </p:cNvPr>
            <p:cNvSpPr/>
            <p:nvPr/>
          </p:nvSpPr>
          <p:spPr>
            <a:xfrm>
              <a:off x="3949592" y="2971555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Content Placeholder 2, chunk 3">
              <a:extLst>
                <a:ext uri="{FF2B5EF4-FFF2-40B4-BE49-F238E27FC236}">
                  <a16:creationId xmlns:a16="http://schemas.microsoft.com/office/drawing/2014/main" id="{EA14A2EC-B257-BE04-4367-9C5E847D3019}"/>
                </a:ext>
              </a:extLst>
            </p:cNvPr>
            <p:cNvSpPr txBox="1"/>
            <p:nvPr/>
          </p:nvSpPr>
          <p:spPr>
            <a:xfrm>
              <a:off x="4800586" y="2950781"/>
              <a:ext cx="6777856" cy="830997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600" dirty="0">
                  <a:latin typeface="Arial" panose="020B0604020202020204" pitchFamily="34" charset="0"/>
                </a:rPr>
                <a:t>Although the plants are approximately 10-30 years old, several of the major components have been replaced. Wear had been addressed in some places but not in others. </a:t>
              </a:r>
              <a:endPara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E6FC52-9596-FDE1-E053-1082FB171225}"/>
              </a:ext>
            </a:extLst>
          </p:cNvPr>
          <p:cNvGrpSpPr/>
          <p:nvPr/>
        </p:nvGrpSpPr>
        <p:grpSpPr>
          <a:xfrm>
            <a:off x="3943654" y="4421677"/>
            <a:ext cx="7628850" cy="784830"/>
            <a:chOff x="3949592" y="3716070"/>
            <a:chExt cx="7628850" cy="78483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088645-89CF-C781-9C66-163412131F7D}"/>
                </a:ext>
              </a:extLst>
            </p:cNvPr>
            <p:cNvSpPr/>
            <p:nvPr/>
          </p:nvSpPr>
          <p:spPr>
            <a:xfrm>
              <a:off x="3949592" y="3716070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Content Placeholder 2, chunk 3">
              <a:extLst>
                <a:ext uri="{FF2B5EF4-FFF2-40B4-BE49-F238E27FC236}">
                  <a16:creationId xmlns:a16="http://schemas.microsoft.com/office/drawing/2014/main" id="{09B49908-D172-F4CF-020D-D141DC720B4A}"/>
                </a:ext>
              </a:extLst>
            </p:cNvPr>
            <p:cNvSpPr txBox="1"/>
            <p:nvPr/>
          </p:nvSpPr>
          <p:spPr>
            <a:xfrm>
              <a:off x="4800586" y="3716070"/>
              <a:ext cx="6777856" cy="784830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sz="1500" dirty="0">
                  <a:solidFill>
                    <a:schemeClr val="tx1"/>
                  </a:solidFill>
                  <a:latin typeface="Arial" panose="020B0604020202020204" pitchFamily="34" charset="0"/>
                </a:rPr>
                <a:t>Plant specific recommendations on what plant issues need to be addressed immediately and suggestions on future component maintenance and replacement. </a:t>
              </a:r>
            </a:p>
          </p:txBody>
        </p:sp>
      </p:grp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2EEC5B9-59A1-4E54-FC73-B20064CAD931}"/>
              </a:ext>
            </a:extLst>
          </p:cNvPr>
          <p:cNvSpPr txBox="1">
            <a:spLocks/>
          </p:cNvSpPr>
          <p:nvPr/>
        </p:nvSpPr>
        <p:spPr>
          <a:xfrm>
            <a:off x="78912" y="1800760"/>
            <a:ext cx="3163888" cy="2170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/>
              <a:t>The </a:t>
            </a:r>
          </a:p>
          <a:p>
            <a:r>
              <a:rPr lang="en-US" sz="3600" b="0" dirty="0"/>
              <a:t>Final Report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9934FC1-D5AF-629C-F03E-C707998236FE}"/>
              </a:ext>
            </a:extLst>
          </p:cNvPr>
          <p:cNvSpPr txBox="1">
            <a:spLocks/>
          </p:cNvSpPr>
          <p:nvPr/>
        </p:nvSpPr>
        <p:spPr>
          <a:xfrm>
            <a:off x="3604542" y="532656"/>
            <a:ext cx="8481148" cy="601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/>
              <a:t>Conclusions and Recommendations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047617-803A-40F1-49F0-5103EA6C95A4}"/>
              </a:ext>
            </a:extLst>
          </p:cNvPr>
          <p:cNvGrpSpPr/>
          <p:nvPr/>
        </p:nvGrpSpPr>
        <p:grpSpPr>
          <a:xfrm>
            <a:off x="3957514" y="5359158"/>
            <a:ext cx="7628850" cy="1015663"/>
            <a:chOff x="3949592" y="3596002"/>
            <a:chExt cx="7628850" cy="10156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82F27F-450C-E3D7-CAB1-60C05C46BD6B}"/>
                </a:ext>
              </a:extLst>
            </p:cNvPr>
            <p:cNvSpPr/>
            <p:nvPr/>
          </p:nvSpPr>
          <p:spPr>
            <a:xfrm>
              <a:off x="3949592" y="3716070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5" name="Content Placeholder 2, chunk 3">
              <a:extLst>
                <a:ext uri="{FF2B5EF4-FFF2-40B4-BE49-F238E27FC236}">
                  <a16:creationId xmlns:a16="http://schemas.microsoft.com/office/drawing/2014/main" id="{17263469-9BE3-8DE7-1363-C8111E7A9A1D}"/>
                </a:ext>
              </a:extLst>
            </p:cNvPr>
            <p:cNvSpPr txBox="1"/>
            <p:nvPr/>
          </p:nvSpPr>
          <p:spPr>
            <a:xfrm>
              <a:off x="4800586" y="3596002"/>
              <a:ext cx="6777856" cy="1015663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sz="1500" i="1" dirty="0">
                  <a:solidFill>
                    <a:schemeClr val="tx1"/>
                  </a:solidFill>
                  <a:latin typeface="Arial" panose="020B0604020202020204" pitchFamily="34" charset="0"/>
                </a:rPr>
                <a:t>Recognition that a plant evaluation and assessment program, or </a:t>
              </a:r>
              <a:r>
                <a:rPr lang="en-US" sz="1500" b="1" i="1" dirty="0">
                  <a:solidFill>
                    <a:schemeClr val="tx1"/>
                  </a:solidFill>
                  <a:latin typeface="Arial" panose="020B0604020202020204" pitchFamily="34" charset="0"/>
                </a:rPr>
                <a:t>Asphalt Plant Physical</a:t>
              </a:r>
              <a:r>
                <a:rPr lang="en-US" sz="1500" i="1" dirty="0">
                  <a:solidFill>
                    <a:schemeClr val="tx1"/>
                  </a:solidFill>
                  <a:latin typeface="Arial" panose="020B0604020202020204" pitchFamily="34" charset="0"/>
                </a:rPr>
                <a:t>, would be very beneficial to Astec customers.  Astec has the expertise and resources to develop this type of program and offer it to our customers.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1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F29694B2-D63A-6B45-F4E0-799B35FD48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Separate Programs Needed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8E4F057-98F3-190E-FB52-8297444535FF}"/>
              </a:ext>
            </a:extLst>
          </p:cNvPr>
          <p:cNvSpPr/>
          <p:nvPr/>
        </p:nvSpPr>
        <p:spPr>
          <a:xfrm>
            <a:off x="1197341" y="1607133"/>
            <a:ext cx="4562766" cy="456983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B51AFB01-35D4-54A8-AF51-15E35069B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255" y="3525110"/>
            <a:ext cx="4100943" cy="972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Recycling Operations Assessment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DD5891-BC33-9B9A-0FCA-C46D37014614}"/>
              </a:ext>
            </a:extLst>
          </p:cNvPr>
          <p:cNvSpPr/>
          <p:nvPr/>
        </p:nvSpPr>
        <p:spPr>
          <a:xfrm>
            <a:off x="6451603" y="1602520"/>
            <a:ext cx="4562766" cy="456983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9FFE897-745D-5637-066E-94B0F0AC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0267" y="3534344"/>
            <a:ext cx="3950855" cy="90833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Plant Operations and Efficiency Assessment</a:t>
            </a:r>
          </a:p>
        </p:txBody>
      </p:sp>
    </p:spTree>
    <p:extLst>
      <p:ext uri="{BB962C8B-B14F-4D97-AF65-F5344CB8AC3E}">
        <p14:creationId xmlns:p14="http://schemas.microsoft.com/office/powerpoint/2010/main" val="24226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B7DB8D-AB3C-F3A6-B553-5D5A7C3E4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Developing the Plant Physical Concept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7ABD5F4-13D8-1E2E-CAFC-C20782CED4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185" b="2185"/>
          <a:stretch>
            <a:fillRect/>
          </a:stretch>
        </p:blipFill>
        <p:spPr>
          <a:xfrm rot="10800000">
            <a:off x="5743575" y="1681163"/>
            <a:ext cx="6102350" cy="4376737"/>
          </a:xfrm>
          <a:custGeom>
            <a:avLst/>
            <a:gdLst>
              <a:gd name="connsiteX0" fmla="*/ 1715654 w 6102377"/>
              <a:gd name="connsiteY0" fmla="*/ 0 h 4376113"/>
              <a:gd name="connsiteX1" fmla="*/ 6102377 w 6102377"/>
              <a:gd name="connsiteY1" fmla="*/ 0 h 4376113"/>
              <a:gd name="connsiteX2" fmla="*/ 4386723 w 6102377"/>
              <a:gd name="connsiteY2" fmla="*/ 4376113 h 4376113"/>
              <a:gd name="connsiteX3" fmla="*/ 0 w 6102377"/>
              <a:gd name="connsiteY3" fmla="*/ 4376113 h 437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377" h="4376113">
                <a:moveTo>
                  <a:pt x="1715654" y="0"/>
                </a:moveTo>
                <a:lnTo>
                  <a:pt x="6102377" y="0"/>
                </a:lnTo>
                <a:lnTo>
                  <a:pt x="4386723" y="4376113"/>
                </a:lnTo>
                <a:lnTo>
                  <a:pt x="0" y="43761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F2BEC1-B785-82F2-ADDB-148151E8E47A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346075" y="1850338"/>
            <a:ext cx="6640513" cy="405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lant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omponents Condition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nalysis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Cold Feeds &amp; Conveyors (virgin/RAP/other)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Drum/dryer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Ductwork and Baghouse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Silos/mix Storage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Controls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Binder and Fuel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torage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Scales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Additive systems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What should be addressed and when</a:t>
            </a:r>
          </a:p>
        </p:txBody>
      </p:sp>
    </p:spTree>
    <p:extLst>
      <p:ext uri="{BB962C8B-B14F-4D97-AF65-F5344CB8AC3E}">
        <p14:creationId xmlns:p14="http://schemas.microsoft.com/office/powerpoint/2010/main" val="8913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B158B-BB7D-258C-31E0-0D9C82136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BEAE6E-96FD-72B6-C994-33A0B8359CAA}"/>
              </a:ext>
            </a:extLst>
          </p:cNvPr>
          <p:cNvSpPr/>
          <p:nvPr/>
        </p:nvSpPr>
        <p:spPr>
          <a:xfrm>
            <a:off x="6271496" y="1390079"/>
            <a:ext cx="5476875" cy="525549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4FBEDA-5AC6-5FC3-F006-76778CDA719F}"/>
              </a:ext>
            </a:extLst>
          </p:cNvPr>
          <p:cNvSpPr/>
          <p:nvPr/>
        </p:nvSpPr>
        <p:spPr>
          <a:xfrm>
            <a:off x="457200" y="1394691"/>
            <a:ext cx="5476875" cy="525549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DB13E97F-DEB2-3CED-E37E-589A8C80956E}"/>
              </a:ext>
            </a:extLst>
          </p:cNvPr>
          <p:cNvSpPr txBox="1">
            <a:spLocks/>
          </p:cNvSpPr>
          <p:nvPr/>
        </p:nvSpPr>
        <p:spPr>
          <a:xfrm>
            <a:off x="6449289" y="1541198"/>
            <a:ext cx="5183188" cy="4040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Asphalt Plant Physical</a:t>
            </a:r>
          </a:p>
        </p:txBody>
      </p:sp>
      <p:sp>
        <p:nvSpPr>
          <p:cNvPr id="46" name="Title 10">
            <a:extLst>
              <a:ext uri="{FF2B5EF4-FFF2-40B4-BE49-F238E27FC236}">
                <a16:creationId xmlns:a16="http://schemas.microsoft.com/office/drawing/2014/main" id="{914DF44E-BF0D-F678-7C43-536FFF77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532656"/>
            <a:ext cx="8934773" cy="601877"/>
          </a:xfrm>
        </p:spPr>
        <p:txBody>
          <a:bodyPr/>
          <a:lstStyle/>
          <a:p>
            <a:r>
              <a:rPr lang="en-US" dirty="0"/>
              <a:t>Annual Checkup Concepts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FE198309-4050-3CFC-502B-8986126FB7D5}"/>
              </a:ext>
            </a:extLst>
          </p:cNvPr>
          <p:cNvSpPr txBox="1">
            <a:spLocks/>
          </p:cNvSpPr>
          <p:nvPr/>
        </p:nvSpPr>
        <p:spPr>
          <a:xfrm>
            <a:off x="629396" y="1474229"/>
            <a:ext cx="5157787" cy="471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Medical Physical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B9A2107-28CA-6453-1C8D-C95E9916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77" t="13450" r="7783" b="5876"/>
          <a:stretch>
            <a:fillRect/>
          </a:stretch>
        </p:blipFill>
        <p:spPr>
          <a:xfrm>
            <a:off x="811768" y="2027237"/>
            <a:ext cx="4815004" cy="429810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Title 10">
            <a:extLst>
              <a:ext uri="{FF2B5EF4-FFF2-40B4-BE49-F238E27FC236}">
                <a16:creationId xmlns:a16="http://schemas.microsoft.com/office/drawing/2014/main" id="{DD4DA319-AB14-94CE-6C0D-B9AA39037F94}"/>
              </a:ext>
            </a:extLst>
          </p:cNvPr>
          <p:cNvSpPr txBox="1">
            <a:spLocks/>
          </p:cNvSpPr>
          <p:nvPr/>
        </p:nvSpPr>
        <p:spPr>
          <a:xfrm>
            <a:off x="6619927" y="3120346"/>
            <a:ext cx="1119263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Reduce The Risk Of Shutdowns</a:t>
            </a:r>
          </a:p>
        </p:txBody>
      </p:sp>
      <p:sp>
        <p:nvSpPr>
          <p:cNvPr id="50" name="Title 10">
            <a:extLst>
              <a:ext uri="{FF2B5EF4-FFF2-40B4-BE49-F238E27FC236}">
                <a16:creationId xmlns:a16="http://schemas.microsoft.com/office/drawing/2014/main" id="{CA6BEC58-1F86-D5C7-84BD-DD4EA12F4B8E}"/>
              </a:ext>
            </a:extLst>
          </p:cNvPr>
          <p:cNvSpPr txBox="1">
            <a:spLocks/>
          </p:cNvSpPr>
          <p:nvPr/>
        </p:nvSpPr>
        <p:spPr>
          <a:xfrm>
            <a:off x="8433178" y="3114124"/>
            <a:ext cx="1335978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Increase Chances For Treatment  </a:t>
            </a:r>
          </a:p>
        </p:txBody>
      </p:sp>
      <p:sp>
        <p:nvSpPr>
          <p:cNvPr id="51" name="Title 10">
            <a:extLst>
              <a:ext uri="{FF2B5EF4-FFF2-40B4-BE49-F238E27FC236}">
                <a16:creationId xmlns:a16="http://schemas.microsoft.com/office/drawing/2014/main" id="{8CF4BB31-0002-1102-7AB1-4C1DF483B044}"/>
              </a:ext>
            </a:extLst>
          </p:cNvPr>
          <p:cNvSpPr txBox="1">
            <a:spLocks/>
          </p:cNvSpPr>
          <p:nvPr/>
        </p:nvSpPr>
        <p:spPr>
          <a:xfrm>
            <a:off x="10448590" y="3114122"/>
            <a:ext cx="970381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Efficiency Cost Savings</a:t>
            </a:r>
          </a:p>
        </p:txBody>
      </p:sp>
      <p:sp>
        <p:nvSpPr>
          <p:cNvPr id="52" name="Title 10">
            <a:extLst>
              <a:ext uri="{FF2B5EF4-FFF2-40B4-BE49-F238E27FC236}">
                <a16:creationId xmlns:a16="http://schemas.microsoft.com/office/drawing/2014/main" id="{F254F88D-6E8B-AB2E-862E-0834B6910F51}"/>
              </a:ext>
            </a:extLst>
          </p:cNvPr>
          <p:cNvSpPr txBox="1">
            <a:spLocks/>
          </p:cNvSpPr>
          <p:nvPr/>
        </p:nvSpPr>
        <p:spPr>
          <a:xfrm>
            <a:off x="6557718" y="4560376"/>
            <a:ext cx="1287627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Reduce Plant Maintenance Costs</a:t>
            </a:r>
          </a:p>
        </p:txBody>
      </p:sp>
      <p:sp>
        <p:nvSpPr>
          <p:cNvPr id="53" name="Title 10">
            <a:extLst>
              <a:ext uri="{FF2B5EF4-FFF2-40B4-BE49-F238E27FC236}">
                <a16:creationId xmlns:a16="http://schemas.microsoft.com/office/drawing/2014/main" id="{088FFE1C-90B5-A2F7-903A-ADEE8054E487}"/>
              </a:ext>
            </a:extLst>
          </p:cNvPr>
          <p:cNvSpPr txBox="1">
            <a:spLocks/>
          </p:cNvSpPr>
          <p:nvPr/>
        </p:nvSpPr>
        <p:spPr>
          <a:xfrm>
            <a:off x="8268331" y="4563480"/>
            <a:ext cx="1657739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Cut Down On Component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</a:rPr>
              <a:t>Maintenance/Repairs </a:t>
            </a:r>
          </a:p>
        </p:txBody>
      </p:sp>
      <p:sp>
        <p:nvSpPr>
          <p:cNvPr id="54" name="Title 10">
            <a:extLst>
              <a:ext uri="{FF2B5EF4-FFF2-40B4-BE49-F238E27FC236}">
                <a16:creationId xmlns:a16="http://schemas.microsoft.com/office/drawing/2014/main" id="{4802EA0B-ED26-BCD8-9E5C-4F567D168060}"/>
              </a:ext>
            </a:extLst>
          </p:cNvPr>
          <p:cNvSpPr txBox="1">
            <a:spLocks/>
          </p:cNvSpPr>
          <p:nvPr/>
        </p:nvSpPr>
        <p:spPr>
          <a:xfrm>
            <a:off x="10395716" y="4563480"/>
            <a:ext cx="1116565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Establish A Baseline </a:t>
            </a:r>
          </a:p>
        </p:txBody>
      </p:sp>
      <p:sp>
        <p:nvSpPr>
          <p:cNvPr id="55" name="Title 10">
            <a:extLst>
              <a:ext uri="{FF2B5EF4-FFF2-40B4-BE49-F238E27FC236}">
                <a16:creationId xmlns:a16="http://schemas.microsoft.com/office/drawing/2014/main" id="{D4B0CD52-FA7F-5A05-8FA1-23058029FFF7}"/>
              </a:ext>
            </a:extLst>
          </p:cNvPr>
          <p:cNvSpPr txBox="1">
            <a:spLocks/>
          </p:cNvSpPr>
          <p:nvPr/>
        </p:nvSpPr>
        <p:spPr>
          <a:xfrm>
            <a:off x="6570170" y="6009734"/>
            <a:ext cx="1287627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Update Routine Maintenance </a:t>
            </a:r>
          </a:p>
        </p:txBody>
      </p:sp>
      <p:sp>
        <p:nvSpPr>
          <p:cNvPr id="56" name="Title 10">
            <a:extLst>
              <a:ext uri="{FF2B5EF4-FFF2-40B4-BE49-F238E27FC236}">
                <a16:creationId xmlns:a16="http://schemas.microsoft.com/office/drawing/2014/main" id="{B456805D-1E7F-0396-DDC0-CFBDE6395528}"/>
              </a:ext>
            </a:extLst>
          </p:cNvPr>
          <p:cNvSpPr txBox="1">
            <a:spLocks/>
          </p:cNvSpPr>
          <p:nvPr/>
        </p:nvSpPr>
        <p:spPr>
          <a:xfrm>
            <a:off x="8495381" y="6022173"/>
            <a:ext cx="1287627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Manage Upgrades And Replacements </a:t>
            </a:r>
          </a:p>
        </p:txBody>
      </p:sp>
      <p:sp>
        <p:nvSpPr>
          <p:cNvPr id="57" name="Title 10">
            <a:extLst>
              <a:ext uri="{FF2B5EF4-FFF2-40B4-BE49-F238E27FC236}">
                <a16:creationId xmlns:a16="http://schemas.microsoft.com/office/drawing/2014/main" id="{CA130517-5290-8B7A-978B-CCA6D7B33860}"/>
              </a:ext>
            </a:extLst>
          </p:cNvPr>
          <p:cNvSpPr txBox="1">
            <a:spLocks/>
          </p:cNvSpPr>
          <p:nvPr/>
        </p:nvSpPr>
        <p:spPr>
          <a:xfrm>
            <a:off x="10305518" y="6012839"/>
            <a:ext cx="1287627" cy="40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rgbClr val="FFFFFF"/>
                </a:solidFill>
              </a:rPr>
              <a:t>Guidance On Future Needs 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4A66D72-558F-93B3-0633-42A0BDDB2BC6}"/>
              </a:ext>
            </a:extLst>
          </p:cNvPr>
          <p:cNvSpPr/>
          <p:nvPr/>
        </p:nvSpPr>
        <p:spPr>
          <a:xfrm rot="5400000">
            <a:off x="6707015" y="2146041"/>
            <a:ext cx="951722" cy="96808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DA247A0-405F-BB48-5354-7B957748F7B7}"/>
              </a:ext>
            </a:extLst>
          </p:cNvPr>
          <p:cNvSpPr/>
          <p:nvPr/>
        </p:nvSpPr>
        <p:spPr>
          <a:xfrm rot="5400000">
            <a:off x="8594902" y="2158476"/>
            <a:ext cx="951722" cy="96808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33D23C8-4398-8648-D1C1-90CD9C653A7A}"/>
              </a:ext>
            </a:extLst>
          </p:cNvPr>
          <p:cNvSpPr/>
          <p:nvPr/>
        </p:nvSpPr>
        <p:spPr>
          <a:xfrm rot="5400000">
            <a:off x="10414387" y="2158476"/>
            <a:ext cx="951722" cy="96808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9543E99-3DA0-2269-9316-98652219136B}"/>
              </a:ext>
            </a:extLst>
          </p:cNvPr>
          <p:cNvSpPr/>
          <p:nvPr/>
        </p:nvSpPr>
        <p:spPr>
          <a:xfrm rot="5400000">
            <a:off x="6710119" y="3586075"/>
            <a:ext cx="951722" cy="96808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B14D9FE-144E-89D0-1FE8-57CC5A8DA773}"/>
              </a:ext>
            </a:extLst>
          </p:cNvPr>
          <p:cNvSpPr/>
          <p:nvPr/>
        </p:nvSpPr>
        <p:spPr>
          <a:xfrm rot="5400000">
            <a:off x="8621338" y="3552111"/>
            <a:ext cx="951722" cy="96808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7F9CE23-774A-B3CA-CA90-0C20BADCB4DE}"/>
              </a:ext>
            </a:extLst>
          </p:cNvPr>
          <p:cNvSpPr/>
          <p:nvPr/>
        </p:nvSpPr>
        <p:spPr>
          <a:xfrm rot="5400000">
            <a:off x="10414387" y="3534144"/>
            <a:ext cx="951722" cy="968081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ED72B5A-23B0-B300-AF59-13AB617AC20C}"/>
              </a:ext>
            </a:extLst>
          </p:cNvPr>
          <p:cNvSpPr/>
          <p:nvPr/>
        </p:nvSpPr>
        <p:spPr>
          <a:xfrm rot="5400000">
            <a:off x="6713223" y="5035442"/>
            <a:ext cx="951722" cy="968081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B891550-A353-0491-3C76-1D830A22D0ED}"/>
              </a:ext>
            </a:extLst>
          </p:cNvPr>
          <p:cNvSpPr/>
          <p:nvPr/>
        </p:nvSpPr>
        <p:spPr>
          <a:xfrm rot="5400000">
            <a:off x="8621337" y="5035442"/>
            <a:ext cx="951722" cy="968081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68BB5AA-90DE-8895-67FE-481C92AF9DEF}"/>
              </a:ext>
            </a:extLst>
          </p:cNvPr>
          <p:cNvSpPr/>
          <p:nvPr/>
        </p:nvSpPr>
        <p:spPr>
          <a:xfrm rot="5400000">
            <a:off x="10457918" y="5062272"/>
            <a:ext cx="951722" cy="968081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EF073-BD02-8A11-E6AD-C5703BBF7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 Plant Physical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9640B-A7BE-97CA-197D-B196DEEFDC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1137" y="2872509"/>
            <a:ext cx="2927351" cy="119149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Grading System</a:t>
            </a:r>
          </a:p>
          <a:p>
            <a:r>
              <a:rPr lang="en-US" sz="2400" dirty="0"/>
              <a:t>Vs.</a:t>
            </a:r>
          </a:p>
          <a:p>
            <a:r>
              <a:rPr lang="en-US" sz="2400" dirty="0"/>
              <a:t>Detailed Report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CB061B-DDA4-D7BF-38D5-409BBDD392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33974" y="4250724"/>
            <a:ext cx="7878591" cy="24008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the United States, academic grading commonly takes on the form of five, six or seven letter grades. Traditionally, the grades are </a:t>
            </a:r>
            <a:r>
              <a:rPr lang="en-US" b="1" dirty="0"/>
              <a:t>A+, A, A−, B+, B, B−, C+, C, C−, D+, D, D− </a:t>
            </a:r>
            <a:r>
              <a:rPr lang="en-US" dirty="0"/>
              <a:t>and </a:t>
            </a:r>
            <a:r>
              <a:rPr lang="en-US" b="1" dirty="0"/>
              <a:t>F</a:t>
            </a:r>
            <a:r>
              <a:rPr lang="en-US" dirty="0"/>
              <a:t>, with </a:t>
            </a:r>
            <a:r>
              <a:rPr lang="en-US" b="1" dirty="0"/>
              <a:t>A+ </a:t>
            </a:r>
            <a:r>
              <a:rPr lang="en-US" dirty="0"/>
              <a:t>being the highest and </a:t>
            </a:r>
            <a:r>
              <a:rPr lang="en-US" b="1" dirty="0"/>
              <a:t>F</a:t>
            </a:r>
            <a:r>
              <a:rPr lang="en-US" dirty="0"/>
              <a:t> being lowest.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B4ADE8-D598-1118-5EC1-B20FA185B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3964" r="8561" b="8206"/>
          <a:stretch>
            <a:fillRect/>
          </a:stretch>
        </p:blipFill>
        <p:spPr bwMode="auto">
          <a:xfrm>
            <a:off x="-1588" y="2521526"/>
            <a:ext cx="3326679" cy="18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9D6345B3-944F-49EA-8D00-1A660A20ABA5}"/>
              </a:ext>
            </a:extLst>
          </p:cNvPr>
          <p:cNvSpPr txBox="1">
            <a:spLocks/>
          </p:cNvSpPr>
          <p:nvPr/>
        </p:nvSpPr>
        <p:spPr>
          <a:xfrm>
            <a:off x="3846293" y="560371"/>
            <a:ext cx="8014803" cy="601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Developing A “Report Card” Grading System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1E824A-D576-15F2-7827-9DC11465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74" y="1259633"/>
            <a:ext cx="7691974" cy="280436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B381E-4CF0-5496-47BA-F84D1C5D0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0FEC0-6FE8-9841-E955-041DFB11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1725" y="1604869"/>
            <a:ext cx="6442075" cy="4572094"/>
          </a:xfrm>
          <a:solidFill>
            <a:schemeClr val="tx2"/>
          </a:solidFill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Men tend to die earlier than women.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Men are more likely to die from eight out of ten top causes of death.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Men are more likely to smoke and drink heavily.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Men tend to take more risks than women.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Men have more dangerous jobs than women.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Men are less socially connected.</a:t>
            </a:r>
          </a:p>
          <a:p>
            <a:pPr>
              <a:lnSpc>
                <a:spcPct val="120000"/>
              </a:lnSpc>
            </a:pPr>
            <a:r>
              <a:rPr lang="en-US" sz="3600" i="1" dirty="0">
                <a:solidFill>
                  <a:srgbClr val="FFFF00"/>
                </a:solidFill>
              </a:rPr>
              <a:t>But the biggest issue is men just don’t like to go to the doctor as much as women do…half as likely!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CA045A-31EE-CB9E-1C5E-A8AA640527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Few Facts About Men Health…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0F8A7-E516-4373-B8CF-47740745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604869"/>
            <a:ext cx="3918064" cy="45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F226-E5CF-F9AF-0F83-BD818025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67F5CE-BD74-645F-F61A-2B5FCBD3E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Plants Don’t Stay New Forever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6A39E-D8BA-7651-E508-8D28DBD0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65" y="1558922"/>
            <a:ext cx="4274381" cy="4655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B5B11-B29A-556C-7F03-EDE1B3BB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860" y="1558922"/>
            <a:ext cx="5955496" cy="463999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6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420A-0722-FD66-9689-C0FD5815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80D069-C51A-7DEF-354E-5C91ED6175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7546"/>
            <a:ext cx="2083379" cy="510458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C8B416F-FE48-F33A-D137-8B58CCCE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24" y="1566863"/>
            <a:ext cx="5193457" cy="446246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55D2803-B20A-81D1-59FF-69940B24FFCF}"/>
              </a:ext>
            </a:extLst>
          </p:cNvPr>
          <p:cNvSpPr txBox="1">
            <a:spLocks/>
          </p:cNvSpPr>
          <p:nvPr/>
        </p:nvSpPr>
        <p:spPr>
          <a:xfrm>
            <a:off x="628071" y="580281"/>
            <a:ext cx="8934773" cy="601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Did You Have a Physical Last Year?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3EC6D7CF-9724-5380-B9B4-656D2BE09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7" y="1576875"/>
            <a:ext cx="4469363" cy="446936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0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C33C-2456-BE63-6853-5800BA825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513991"/>
            <a:ext cx="8934773" cy="601877"/>
          </a:xfrm>
        </p:spPr>
        <p:txBody>
          <a:bodyPr/>
          <a:lstStyle/>
          <a:p>
            <a:r>
              <a:rPr lang="en-US" dirty="0"/>
              <a:t>Innovation…It’s What We Do At Astec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2EA79DF-E09B-33E2-5AAA-65554E263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076"/>
          <a:stretch>
            <a:fillRect/>
          </a:stretch>
        </p:blipFill>
        <p:spPr bwMode="auto">
          <a:xfrm>
            <a:off x="9526559" y="4851908"/>
            <a:ext cx="2062065" cy="143690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52EC1-D2E7-2846-7887-89534BBC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419205"/>
            <a:ext cx="2509932" cy="16001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B99B8-7336-DEC3-5EBD-E1B4EBE19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531" y="1419205"/>
            <a:ext cx="2435707" cy="161592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2D80E7-3EB8-1DCB-974F-C2642CF7C5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80" b="2686"/>
          <a:stretch>
            <a:fillRect/>
          </a:stretch>
        </p:blipFill>
        <p:spPr>
          <a:xfrm>
            <a:off x="615811" y="3017187"/>
            <a:ext cx="4948749" cy="327163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D1C80-3B5D-6E9E-529D-04DB6815A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319" y="1422908"/>
            <a:ext cx="6047509" cy="3429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042A2A-46C8-85C3-A799-9DB90FD580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350" b="10227"/>
          <a:stretch>
            <a:fillRect/>
          </a:stretch>
        </p:blipFill>
        <p:spPr>
          <a:xfrm>
            <a:off x="5539523" y="4851908"/>
            <a:ext cx="4004849" cy="143692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4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9688B6-4955-80F6-856B-81E3EF16B4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35159" y="1593072"/>
            <a:ext cx="5441024" cy="43149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494086-F329-E5C2-D438-4CA40B88C4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Physical May Save Your Life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76AD223-E219-4D39-8C2B-BCCBECCCF860}"/>
              </a:ext>
            </a:extLst>
          </p:cNvPr>
          <p:cNvSpPr txBox="1">
            <a:spLocks/>
          </p:cNvSpPr>
          <p:nvPr/>
        </p:nvSpPr>
        <p:spPr>
          <a:xfrm>
            <a:off x="5775646" y="6006557"/>
            <a:ext cx="5824568" cy="601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/>
              <a:t>…And Your Plant’s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7C997E-1D02-DEC4-E285-FAEAA41B4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31" y="1593073"/>
            <a:ext cx="5247099" cy="43149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5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8850F-8E8E-37F4-F5A0-BDCFB0AFB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8BADB-7D08-13D7-858D-9D63D6FD2A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Astec Plant Physical Concept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B4C008B-9F8A-830E-8934-050D7F4D7F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185" b="2185"/>
          <a:stretch>
            <a:fillRect/>
          </a:stretch>
        </p:blipFill>
        <p:spPr>
          <a:xfrm rot="10800000">
            <a:off x="5743575" y="1681163"/>
            <a:ext cx="6102350" cy="4376737"/>
          </a:xfrm>
          <a:custGeom>
            <a:avLst/>
            <a:gdLst>
              <a:gd name="connsiteX0" fmla="*/ 1715654 w 6102377"/>
              <a:gd name="connsiteY0" fmla="*/ 0 h 4376113"/>
              <a:gd name="connsiteX1" fmla="*/ 6102377 w 6102377"/>
              <a:gd name="connsiteY1" fmla="*/ 0 h 4376113"/>
              <a:gd name="connsiteX2" fmla="*/ 4386723 w 6102377"/>
              <a:gd name="connsiteY2" fmla="*/ 4376113 h 4376113"/>
              <a:gd name="connsiteX3" fmla="*/ 0 w 6102377"/>
              <a:gd name="connsiteY3" fmla="*/ 4376113 h 437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377" h="4376113">
                <a:moveTo>
                  <a:pt x="1715654" y="0"/>
                </a:moveTo>
                <a:lnTo>
                  <a:pt x="6102377" y="0"/>
                </a:lnTo>
                <a:lnTo>
                  <a:pt x="4386723" y="4376113"/>
                </a:lnTo>
                <a:lnTo>
                  <a:pt x="0" y="43761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DAFA00-686D-CE17-BC77-FC520646EBE4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346075" y="1850338"/>
            <a:ext cx="6640513" cy="405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lant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omponents Condition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nalysis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Cold Feeds &amp; Conveyors (virgin/RAP/other)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Drum/dryer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Ductwork and Baghouse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Silos/mix Storage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Controls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Binder and Fuel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torage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Scales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Additive systems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</a:rPr>
              <a:t>What should be addressed and when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BB6F02-2B9E-68FE-745C-E6ED1D26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5" b="91626" l="10000" r="90000">
                        <a14:foregroundMark x1="35500" y1="4269" x2="35500" y2="4269"/>
                        <a14:foregroundMark x1="35500" y1="4269" x2="35500" y2="4269"/>
                        <a14:foregroundMark x1="34125" y1="6076" x2="34125" y2="6076"/>
                        <a14:foregroundMark x1="21625" y1="91626" x2="21625" y2="91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780" y="1773204"/>
            <a:ext cx="5507590" cy="41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9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43F488-1BDB-C0C7-A1B4-BE8296B4013D}"/>
              </a:ext>
            </a:extLst>
          </p:cNvPr>
          <p:cNvSpPr/>
          <p:nvPr/>
        </p:nvSpPr>
        <p:spPr>
          <a:xfrm>
            <a:off x="6276975" y="1604962"/>
            <a:ext cx="5476875" cy="475773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AFAE6-77FA-DBDC-F045-C4340F109293}"/>
              </a:ext>
            </a:extLst>
          </p:cNvPr>
          <p:cNvSpPr/>
          <p:nvPr/>
        </p:nvSpPr>
        <p:spPr>
          <a:xfrm>
            <a:off x="457200" y="1604962"/>
            <a:ext cx="5476875" cy="475773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DFF7C-762D-5FE7-7ADC-FC778637D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Your Excuse?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45594-4AD7-DCE6-DB2C-5EBB1DBCE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51"/>
          <a:stretch>
            <a:fillRect/>
          </a:stretch>
        </p:blipFill>
        <p:spPr>
          <a:xfrm>
            <a:off x="6614060" y="1890713"/>
            <a:ext cx="4806415" cy="416718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50DFB-F9B8-CAAA-B6A0-CCFCF6D4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1"/>
          <a:stretch>
            <a:fillRect/>
          </a:stretch>
        </p:blipFill>
        <p:spPr>
          <a:xfrm>
            <a:off x="723900" y="1890713"/>
            <a:ext cx="4905375" cy="416718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3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4508E8-4D8A-C1C4-A3C2-5485F15D0F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6836" y="3984878"/>
            <a:ext cx="3026422" cy="6175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Assess Your Overall Health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C30682-6678-CE3A-D4F8-2AB91C0275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6836" y="4701740"/>
            <a:ext cx="3026422" cy="1612041"/>
          </a:xfrm>
        </p:spPr>
        <p:txBody>
          <a:bodyPr/>
          <a:lstStyle/>
          <a:p>
            <a:r>
              <a:rPr lang="en-US" dirty="0"/>
              <a:t>Preventive care that allows the patient to discover unforeseen medical issues.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F6FE0A-0E8C-F5C0-CDE1-113CA04E5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8185" y="3984878"/>
            <a:ext cx="3026422" cy="6175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Personalized Medical Counseling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077690-F46E-31DF-D474-96B5393C3D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88185" y="4701740"/>
            <a:ext cx="3026422" cy="1612041"/>
          </a:xfrm>
        </p:spPr>
        <p:txBody>
          <a:bodyPr/>
          <a:lstStyle/>
          <a:p>
            <a:r>
              <a:rPr lang="en-US" dirty="0"/>
              <a:t>Gives you the opportunity to talk to your doctor about any pain or symptoms you might be experiencing.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82779E-F7B8-7AE2-4324-05B6F64552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6922" y="3984878"/>
            <a:ext cx="3293707" cy="6175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Customized Plan According to Risk Factors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25DB99-FED4-3A7B-0807-731506776F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5257" y="4701740"/>
            <a:ext cx="3026422" cy="1612041"/>
          </a:xfrm>
        </p:spPr>
        <p:txBody>
          <a:bodyPr/>
          <a:lstStyle/>
          <a:p>
            <a:r>
              <a:rPr lang="en-US" dirty="0"/>
              <a:t>Evaluation of test results and bloodwork help you understand potential future issues and address them proactively.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49BD22-EC22-2704-4CAA-C404AB739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586782"/>
            <a:ext cx="8934773" cy="601877"/>
          </a:xfrm>
        </p:spPr>
        <p:txBody>
          <a:bodyPr>
            <a:normAutofit fontScale="90000"/>
          </a:bodyPr>
          <a:lstStyle/>
          <a:p>
            <a:r>
              <a:rPr lang="en-US" dirty="0"/>
              <a:t>Why Annual Physical Matters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5665E0C-906F-1731-D255-052889ECF527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12027"/>
          <a:stretch>
            <a:fillRect/>
          </a:stretch>
        </p:blipFill>
        <p:spPr bwMode="auto">
          <a:xfrm>
            <a:off x="1294616" y="1677684"/>
            <a:ext cx="1979337" cy="20542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orts Physical Exam: What to Expect Step-by-Step">
            <a:extLst>
              <a:ext uri="{FF2B5EF4-FFF2-40B4-BE49-F238E27FC236}">
                <a16:creationId xmlns:a16="http://schemas.microsoft.com/office/drawing/2014/main" id="{BEAA106E-06D9-1A30-198B-85CD4A201043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r="15618"/>
          <a:stretch>
            <a:fillRect/>
          </a:stretch>
        </p:blipFill>
        <p:spPr bwMode="auto">
          <a:xfrm>
            <a:off x="5091388" y="1677683"/>
            <a:ext cx="1979337" cy="20542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DB8933B-E22A-86E5-9E3C-BA39DBF0B5AA}"/>
              </a:ext>
            </a:extLst>
          </p:cNvPr>
          <p:cNvPicPr>
            <a:picLocks noGrp="1" noChangeAspect="1" noChangeArrowheads="1"/>
          </p:cNvPicPr>
          <p:nvPr>
            <p:ph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388" y="1674456"/>
            <a:ext cx="1960287" cy="20542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6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AEDF8C-89EB-9BBA-C873-3FE04571B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Plants Don’t Stay New Forever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56394-3634-C72C-4DB2-F6AE1F6B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06" y="1596009"/>
            <a:ext cx="5355099" cy="39365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6B43E-7D50-4B71-ABCE-9A6D4846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80"/>
          <a:stretch>
            <a:fillRect/>
          </a:stretch>
        </p:blipFill>
        <p:spPr>
          <a:xfrm>
            <a:off x="618837" y="1580332"/>
            <a:ext cx="5330834" cy="39522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42FA8F2E-6002-FE96-8D95-5EAC2E8C5980}"/>
              </a:ext>
            </a:extLst>
          </p:cNvPr>
          <p:cNvSpPr txBox="1">
            <a:spLocks/>
          </p:cNvSpPr>
          <p:nvPr/>
        </p:nvSpPr>
        <p:spPr>
          <a:xfrm>
            <a:off x="1625596" y="5749922"/>
            <a:ext cx="8934773" cy="601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i="1" dirty="0"/>
              <a:t>What to do when the “new” wears off</a:t>
            </a:r>
          </a:p>
        </p:txBody>
      </p:sp>
    </p:spTree>
    <p:extLst>
      <p:ext uri="{BB962C8B-B14F-4D97-AF65-F5344CB8AC3E}">
        <p14:creationId xmlns:p14="http://schemas.microsoft.com/office/powerpoint/2010/main" val="33563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77C1C-93E9-1EA0-C3D1-A557D0A4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F9E8E9-C32D-59B3-35BF-67BCED4ED4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28" y="577546"/>
            <a:ext cx="2083379" cy="510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38793-C065-E299-EF36-31D1BCFFF20C}"/>
              </a:ext>
            </a:extLst>
          </p:cNvPr>
          <p:cNvSpPr txBox="1"/>
          <p:nvPr/>
        </p:nvSpPr>
        <p:spPr>
          <a:xfrm>
            <a:off x="792797" y="2039914"/>
            <a:ext cx="3588703" cy="37856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</a:p>
          <a:p>
            <a:pPr algn="ctr"/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the last time your asphalt plant had a physical?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6BEF1-9CFA-206C-28B6-5F5A1299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591" y="1502228"/>
            <a:ext cx="6686612" cy="469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7760A-5056-781C-0242-9ECDA91176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22684" y="3236438"/>
            <a:ext cx="3163888" cy="1116487"/>
          </a:xfrm>
        </p:spPr>
        <p:txBody>
          <a:bodyPr>
            <a:normAutofit/>
          </a:bodyPr>
          <a:lstStyle/>
          <a:p>
            <a:r>
              <a:rPr lang="en-US" sz="2400" b="0" dirty="0"/>
              <a:t>Purpose &amp; Desired Outcomes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B4064B-CA37-C387-D76D-780B26AF6ED0}"/>
              </a:ext>
            </a:extLst>
          </p:cNvPr>
          <p:cNvGrpSpPr/>
          <p:nvPr/>
        </p:nvGrpSpPr>
        <p:grpSpPr>
          <a:xfrm>
            <a:off x="3946794" y="1719742"/>
            <a:ext cx="7628850" cy="685945"/>
            <a:chOff x="3949592" y="863699"/>
            <a:chExt cx="7628850" cy="7215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862A13-C4EB-B4B4-CCFB-ABFD71623830}"/>
                </a:ext>
              </a:extLst>
            </p:cNvPr>
            <p:cNvSpPr/>
            <p:nvPr/>
          </p:nvSpPr>
          <p:spPr>
            <a:xfrm>
              <a:off x="3949592" y="863699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Content Placeholder 2, chunk 1">
              <a:extLst>
                <a:ext uri="{FF2B5EF4-FFF2-40B4-BE49-F238E27FC236}">
                  <a16:creationId xmlns:a16="http://schemas.microsoft.com/office/drawing/2014/main" id="{1F63ACF2-61E0-4485-835A-1093D78F13DC}"/>
                </a:ext>
              </a:extLst>
            </p:cNvPr>
            <p:cNvSpPr txBox="1"/>
            <p:nvPr/>
          </p:nvSpPr>
          <p:spPr>
            <a:xfrm>
              <a:off x="4800587" y="947459"/>
              <a:ext cx="6777855" cy="615101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600" dirty="0">
                  <a:latin typeface="Arial" panose="020B0604020202020204" pitchFamily="34" charset="0"/>
                </a:rPr>
                <a:t>Customer concerned their RAP utilization and consistency was impacting their competitiveness and  limiting production capabilities.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991037-0A49-994E-3B23-16DFC9BA1EF2}"/>
              </a:ext>
            </a:extLst>
          </p:cNvPr>
          <p:cNvGrpSpPr/>
          <p:nvPr/>
        </p:nvGrpSpPr>
        <p:grpSpPr>
          <a:xfrm>
            <a:off x="3946794" y="2855784"/>
            <a:ext cx="7628850" cy="1015663"/>
            <a:chOff x="3949592" y="2048564"/>
            <a:chExt cx="7628850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7BCF44E-A8E9-7815-CADC-675AB0CE7789}"/>
                </a:ext>
              </a:extLst>
            </p:cNvPr>
            <p:cNvSpPr/>
            <p:nvPr/>
          </p:nvSpPr>
          <p:spPr>
            <a:xfrm>
              <a:off x="3949592" y="2195690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Content Placeholder 2, chunk 2">
              <a:extLst>
                <a:ext uri="{FF2B5EF4-FFF2-40B4-BE49-F238E27FC236}">
                  <a16:creationId xmlns:a16="http://schemas.microsoft.com/office/drawing/2014/main" id="{51F2C953-8805-4E2E-AB34-A16F12A5F39E}"/>
                </a:ext>
              </a:extLst>
            </p:cNvPr>
            <p:cNvSpPr txBox="1"/>
            <p:nvPr/>
          </p:nvSpPr>
          <p:spPr>
            <a:xfrm>
              <a:off x="4800586" y="2048564"/>
              <a:ext cx="6777856" cy="1015663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sz="1500" dirty="0">
                  <a:solidFill>
                    <a:schemeClr val="tx1"/>
                  </a:solidFill>
                  <a:latin typeface="Arial" panose="020B0604020202020204" pitchFamily="34" charset="0"/>
                </a:rPr>
                <a:t>Astec put together a team of subject matter experts to examine full spectrum of HMA/WMA recycling, including RAP mix design, materials processing, method of introduction, plant equipment and operations with the goal of determining barriers to recycling and focus areas.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C4C523-0F78-6D90-045F-C58DFDD4ACDF}"/>
              </a:ext>
            </a:extLst>
          </p:cNvPr>
          <p:cNvGrpSpPr/>
          <p:nvPr/>
        </p:nvGrpSpPr>
        <p:grpSpPr>
          <a:xfrm>
            <a:off x="3943654" y="4280407"/>
            <a:ext cx="7628850" cy="721518"/>
            <a:chOff x="3949592" y="2971555"/>
            <a:chExt cx="7628850" cy="7215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E8958C-4F47-9162-65FA-8AFB705AB7D8}"/>
                </a:ext>
              </a:extLst>
            </p:cNvPr>
            <p:cNvSpPr/>
            <p:nvPr/>
          </p:nvSpPr>
          <p:spPr>
            <a:xfrm>
              <a:off x="3949592" y="2971555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Content Placeholder 2, chunk 3">
              <a:extLst>
                <a:ext uri="{FF2B5EF4-FFF2-40B4-BE49-F238E27FC236}">
                  <a16:creationId xmlns:a16="http://schemas.microsoft.com/office/drawing/2014/main" id="{0B17E989-B862-4D4A-BF9C-133A7C053BD2}"/>
                </a:ext>
              </a:extLst>
            </p:cNvPr>
            <p:cNvSpPr txBox="1"/>
            <p:nvPr/>
          </p:nvSpPr>
          <p:spPr>
            <a:xfrm>
              <a:off x="4800586" y="2996961"/>
              <a:ext cx="6777856" cy="584775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600" dirty="0">
                  <a:latin typeface="Arial" panose="020B0604020202020204" pitchFamily="34" charset="0"/>
                </a:rPr>
                <a:t>Develop detailed recommendations on how to increase RAP usage and increase plant / operation efficiency. </a:t>
              </a:r>
              <a:endPara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F11A-0350-DC26-14A7-3F3D82AF4833}"/>
              </a:ext>
            </a:extLst>
          </p:cNvPr>
          <p:cNvGrpSpPr/>
          <p:nvPr/>
        </p:nvGrpSpPr>
        <p:grpSpPr>
          <a:xfrm>
            <a:off x="3943654" y="5489626"/>
            <a:ext cx="7628850" cy="784830"/>
            <a:chOff x="3949592" y="3716070"/>
            <a:chExt cx="7628850" cy="78483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7E3CFA1-8495-99CD-A29B-C53F952579E4}"/>
                </a:ext>
              </a:extLst>
            </p:cNvPr>
            <p:cNvSpPr/>
            <p:nvPr/>
          </p:nvSpPr>
          <p:spPr>
            <a:xfrm>
              <a:off x="3949592" y="3716070"/>
              <a:ext cx="721518" cy="721518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Content Placeholder 2, chunk 3">
              <a:extLst>
                <a:ext uri="{FF2B5EF4-FFF2-40B4-BE49-F238E27FC236}">
                  <a16:creationId xmlns:a16="http://schemas.microsoft.com/office/drawing/2014/main" id="{D6AF9580-8EBE-7F5A-225A-EDF65158B07A}"/>
                </a:ext>
              </a:extLst>
            </p:cNvPr>
            <p:cNvSpPr txBox="1"/>
            <p:nvPr/>
          </p:nvSpPr>
          <p:spPr>
            <a:xfrm>
              <a:off x="4800586" y="3716070"/>
              <a:ext cx="6777856" cy="784830"/>
            </a:xfrm>
            <a:prstGeom prst="rect">
              <a:avLst/>
            </a:prstGeom>
          </p:spPr>
          <p:txBody>
            <a:bodyPr vert="horz" wrap="square" lIns="91440" tIns="45720" rIns="91440" bIns="45720" numCol="1" rtlCol="0">
              <a:spAutoFit/>
            </a:bodyPr>
            <a:lstStyle>
              <a:lvl1pPr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3500"/>
                </a:spcAft>
                <a:buFont typeface="Arial" panose="020B0604020202020204" pitchFamily="34" charset="0"/>
                <a:buNone/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SzPct val="90000"/>
                <a:buFont typeface="Wingdings" pitchFamily="2" charset="2"/>
                <a:buChar char="§"/>
                <a:defRPr sz="2400"/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SzPct val="85000"/>
                <a:buFont typeface="Courier New" panose="02070309020205020404" pitchFamily="49" charset="0"/>
                <a:buChar char="o"/>
                <a:defRPr sz="2000"/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SzPct val="65000"/>
                <a:buFont typeface="Wingdings" pitchFamily="2" charset="2"/>
                <a:buChar char="q"/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SzPct val="60000"/>
                <a:buFont typeface="Wingdings" pitchFamily="2" charset="2"/>
                <a:buChar char="v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sz="1500" dirty="0">
                  <a:solidFill>
                    <a:schemeClr val="tx1"/>
                  </a:solidFill>
                  <a:latin typeface="Arial" panose="020B0604020202020204" pitchFamily="34" charset="0"/>
                </a:rPr>
                <a:t>Share findings with senior management, operations and other personnel.  Assist in the development of strategies and training necessary to address the findings. </a:t>
              </a:r>
            </a:p>
          </p:txBody>
        </p:sp>
      </p:grp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4448A49-CD41-ADD7-A7C9-A897FA68EB92}"/>
              </a:ext>
            </a:extLst>
          </p:cNvPr>
          <p:cNvSpPr txBox="1">
            <a:spLocks/>
          </p:cNvSpPr>
          <p:nvPr/>
        </p:nvSpPr>
        <p:spPr>
          <a:xfrm>
            <a:off x="-22684" y="359888"/>
            <a:ext cx="3163888" cy="2170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/>
              <a:t>The </a:t>
            </a:r>
          </a:p>
          <a:p>
            <a:r>
              <a:rPr lang="en-US" sz="3600" b="0" dirty="0"/>
              <a:t>Invitation</a:t>
            </a:r>
          </a:p>
          <a:p>
            <a:r>
              <a:rPr lang="en-US" sz="3600" b="0" dirty="0"/>
              <a:t>And The</a:t>
            </a:r>
          </a:p>
          <a:p>
            <a:r>
              <a:rPr lang="en-US" sz="3600" b="0" dirty="0"/>
              <a:t>Challenge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554981B-5CC9-8177-597A-1A79AD82557B}"/>
              </a:ext>
            </a:extLst>
          </p:cNvPr>
          <p:cNvSpPr txBox="1">
            <a:spLocks/>
          </p:cNvSpPr>
          <p:nvPr/>
        </p:nvSpPr>
        <p:spPr>
          <a:xfrm>
            <a:off x="3604542" y="532656"/>
            <a:ext cx="8481148" cy="601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/>
              <a:t>Asphalt Recycling Operations Assessment</a:t>
            </a:r>
          </a:p>
        </p:txBody>
      </p:sp>
    </p:spTree>
    <p:extLst>
      <p:ext uri="{BB962C8B-B14F-4D97-AF65-F5344CB8AC3E}">
        <p14:creationId xmlns:p14="http://schemas.microsoft.com/office/powerpoint/2010/main" val="36155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F72C7E-E3C3-E3A4-D6DF-72625FE72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Astec Assessment Team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DB2EB1-BB3E-9A4D-B1D0-9F60D5A3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702" y="1573470"/>
            <a:ext cx="2822899" cy="414025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59E615-9660-FE21-E73D-551552F5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34" y="1573470"/>
            <a:ext cx="2976590" cy="413863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576333-1F55-C7D6-29FA-0F98FD359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30" y="1573469"/>
            <a:ext cx="3302101" cy="413863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itle 5">
            <a:extLst>
              <a:ext uri="{FF2B5EF4-FFF2-40B4-BE49-F238E27FC236}">
                <a16:creationId xmlns:a16="http://schemas.microsoft.com/office/drawing/2014/main" id="{8BFC8B34-CA59-6AB7-4FEA-E9F6523521E1}"/>
              </a:ext>
            </a:extLst>
          </p:cNvPr>
          <p:cNvSpPr txBox="1">
            <a:spLocks/>
          </p:cNvSpPr>
          <p:nvPr/>
        </p:nvSpPr>
        <p:spPr>
          <a:xfrm>
            <a:off x="1091940" y="5850948"/>
            <a:ext cx="2890300" cy="7760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dirty="0"/>
              <a:t>Greg Renegar</a:t>
            </a:r>
          </a:p>
          <a:p>
            <a:pPr algn="ctr"/>
            <a:r>
              <a:rPr lang="en-US" sz="1600" dirty="0"/>
              <a:t>Vice President of Customer Success</a:t>
            </a: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29096933-4AD8-169D-9F16-2FA41E15D0F4}"/>
              </a:ext>
            </a:extLst>
          </p:cNvPr>
          <p:cNvSpPr txBox="1">
            <a:spLocks/>
          </p:cNvSpPr>
          <p:nvPr/>
        </p:nvSpPr>
        <p:spPr>
          <a:xfrm>
            <a:off x="4873660" y="5852516"/>
            <a:ext cx="2890300" cy="7760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dirty="0"/>
              <a:t>Chris Worley</a:t>
            </a:r>
          </a:p>
          <a:p>
            <a:pPr algn="ctr"/>
            <a:r>
              <a:rPr lang="en-US" sz="1600" dirty="0"/>
              <a:t>Product Sales Manager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CC7D60AB-B1E4-70C6-9745-B3506635E3B5}"/>
              </a:ext>
            </a:extLst>
          </p:cNvPr>
          <p:cNvSpPr txBox="1">
            <a:spLocks/>
          </p:cNvSpPr>
          <p:nvPr/>
        </p:nvSpPr>
        <p:spPr>
          <a:xfrm>
            <a:off x="8512409" y="5852516"/>
            <a:ext cx="2890300" cy="7760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dirty="0"/>
              <a:t>Richard Schreck</a:t>
            </a:r>
          </a:p>
          <a:p>
            <a:pPr algn="ctr"/>
            <a:r>
              <a:rPr lang="en-US" sz="1600" dirty="0"/>
              <a:t>Technical Services and Applications Director</a:t>
            </a:r>
          </a:p>
        </p:txBody>
      </p:sp>
    </p:spTree>
    <p:extLst>
      <p:ext uri="{BB962C8B-B14F-4D97-AF65-F5344CB8AC3E}">
        <p14:creationId xmlns:p14="http://schemas.microsoft.com/office/powerpoint/2010/main" val="1387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CB807A-1F32-6784-8BF6-F02078607089}"/>
              </a:ext>
            </a:extLst>
          </p:cNvPr>
          <p:cNvSpPr/>
          <p:nvPr/>
        </p:nvSpPr>
        <p:spPr>
          <a:xfrm>
            <a:off x="4425809" y="2184086"/>
            <a:ext cx="3476686" cy="43993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AAA61C-2EF6-9B7B-D1C0-4270C579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071" y="532656"/>
            <a:ext cx="8934773" cy="601877"/>
          </a:xfrm>
        </p:spPr>
        <p:txBody>
          <a:bodyPr/>
          <a:lstStyle/>
          <a:p>
            <a:r>
              <a:rPr lang="en-US" b="0" dirty="0"/>
              <a:t>Assessing Recycling Operations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6863A-9F70-A627-A96F-467714A14E7A}"/>
              </a:ext>
            </a:extLst>
          </p:cNvPr>
          <p:cNvSpPr/>
          <p:nvPr/>
        </p:nvSpPr>
        <p:spPr>
          <a:xfrm>
            <a:off x="8147018" y="2184086"/>
            <a:ext cx="3476686" cy="43993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8DF9C6-D5C5-4E68-E7BA-E1A7759D4F92}"/>
              </a:ext>
            </a:extLst>
          </p:cNvPr>
          <p:cNvSpPr/>
          <p:nvPr/>
        </p:nvSpPr>
        <p:spPr>
          <a:xfrm>
            <a:off x="566185" y="2184086"/>
            <a:ext cx="3594547" cy="43993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2473C90-11A2-68F5-0F36-A0A2FEF66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185" y="4047745"/>
            <a:ext cx="3594546" cy="319611"/>
          </a:xfrm>
        </p:spPr>
        <p:txBody>
          <a:bodyPr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solidFill>
                  <a:schemeClr val="bg1"/>
                </a:solidFill>
                <a:latin typeface="Aptos" panose="020B0004020202020204" pitchFamily="34" charset="0"/>
              </a:rPr>
              <a:t>HMA/WMA Recycling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43D67F-E495-6992-D2E2-86BBC9ADE0CF}"/>
              </a:ext>
            </a:extLst>
          </p:cNvPr>
          <p:cNvSpPr/>
          <p:nvPr/>
        </p:nvSpPr>
        <p:spPr>
          <a:xfrm>
            <a:off x="4996856" y="1558535"/>
            <a:ext cx="2249973" cy="222988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58F167-F5E5-BEC6-04F8-0DEBD72BAF23}"/>
              </a:ext>
            </a:extLst>
          </p:cNvPr>
          <p:cNvSpPr txBox="1"/>
          <p:nvPr/>
        </p:nvSpPr>
        <p:spPr>
          <a:xfrm>
            <a:off x="1043700" y="4468958"/>
            <a:ext cx="2724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Where you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Where you want to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What’s allowed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What’s possible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How to get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How to go for more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26CFB3-020F-888F-30FD-ECC2ACC70756}"/>
              </a:ext>
            </a:extLst>
          </p:cNvPr>
          <p:cNvSpPr/>
          <p:nvPr/>
        </p:nvSpPr>
        <p:spPr>
          <a:xfrm>
            <a:off x="1214564" y="1535448"/>
            <a:ext cx="2249973" cy="222988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5A08BA-033E-33D1-F163-C710589D4D65}"/>
              </a:ext>
            </a:extLst>
          </p:cNvPr>
          <p:cNvSpPr/>
          <p:nvPr/>
        </p:nvSpPr>
        <p:spPr>
          <a:xfrm>
            <a:off x="8719124" y="1567771"/>
            <a:ext cx="2249973" cy="222988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3C23C14F-622A-1054-8D1E-63135CD064E7}"/>
              </a:ext>
            </a:extLst>
          </p:cNvPr>
          <p:cNvSpPr txBox="1">
            <a:spLocks/>
          </p:cNvSpPr>
          <p:nvPr/>
        </p:nvSpPr>
        <p:spPr>
          <a:xfrm>
            <a:off x="4425808" y="4043129"/>
            <a:ext cx="3476686" cy="319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solidFill>
                  <a:schemeClr val="bg1"/>
                </a:solidFill>
                <a:latin typeface="Aptos" panose="020B0004020202020204" pitchFamily="34" charset="0"/>
              </a:rPr>
              <a:t>Reclaimed Asphalt Pavement (RAP)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353347-1603-2AC3-7986-D66E43787AA5}"/>
              </a:ext>
            </a:extLst>
          </p:cNvPr>
          <p:cNvSpPr txBox="1"/>
          <p:nvPr/>
        </p:nvSpPr>
        <p:spPr>
          <a:xfrm>
            <a:off x="4807532" y="4481948"/>
            <a:ext cx="2724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Materials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Processing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Plant 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Mix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QC/QA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30D0C48-8BDD-CDC7-2C79-A7096F7CD67E}"/>
              </a:ext>
            </a:extLst>
          </p:cNvPr>
          <p:cNvSpPr txBox="1">
            <a:spLocks/>
          </p:cNvSpPr>
          <p:nvPr/>
        </p:nvSpPr>
        <p:spPr>
          <a:xfrm>
            <a:off x="8140558" y="4043129"/>
            <a:ext cx="3476686" cy="319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itchFamily="2" charset="2"/>
              <a:buChar char="q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solidFill>
                  <a:schemeClr val="bg1"/>
                </a:solidFill>
                <a:latin typeface="Aptos" panose="020B0004020202020204" pitchFamily="34" charset="0"/>
              </a:rPr>
              <a:t>Other Recycling Options</a:t>
            </a: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A925C-E16F-B7F6-C71B-B8D56F1912D2}"/>
              </a:ext>
            </a:extLst>
          </p:cNvPr>
          <p:cNvSpPr txBox="1"/>
          <p:nvPr/>
        </p:nvSpPr>
        <p:spPr>
          <a:xfrm>
            <a:off x="8167572" y="4481948"/>
            <a:ext cx="3462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Cold Central Plant Recycling (CCPR)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Foamed Asphalt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Asphalt Emulsion</a:t>
            </a:r>
          </a:p>
        </p:txBody>
      </p:sp>
    </p:spTree>
    <p:extLst>
      <p:ext uri="{BB962C8B-B14F-4D97-AF65-F5344CB8AC3E}">
        <p14:creationId xmlns:p14="http://schemas.microsoft.com/office/powerpoint/2010/main" val="41488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stec Color Scheme 1">
      <a:dk1>
        <a:srgbClr val="000000"/>
      </a:dk1>
      <a:lt1>
        <a:srgbClr val="FFFFFF"/>
      </a:lt1>
      <a:dk2>
        <a:srgbClr val="0D4DA7"/>
      </a:dk2>
      <a:lt2>
        <a:srgbClr val="B7B09C"/>
      </a:lt2>
      <a:accent1>
        <a:srgbClr val="B1D1D5"/>
      </a:accent1>
      <a:accent2>
        <a:srgbClr val="3AAAD0"/>
      </a:accent2>
      <a:accent3>
        <a:srgbClr val="A5A5A5"/>
      </a:accent3>
      <a:accent4>
        <a:srgbClr val="927055"/>
      </a:accent4>
      <a:accent5>
        <a:srgbClr val="6A522D"/>
      </a:accent5>
      <a:accent6>
        <a:srgbClr val="2C2C29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1E8C75A-5380-1248-9BFF-C6723439F468}" vid="{4F1E90DA-2CB6-874F-9981-FEFF648D56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c0eba6-8edb-4f7c-bed6-e208c6e3ed4f">
      <Terms xmlns="http://schemas.microsoft.com/office/infopath/2007/PartnerControls"/>
    </lcf76f155ced4ddcb4097134ff3c332f>
    <TaxCatchAll xmlns="ccdd6a5b-5570-423f-9210-92a45b18631a" xsi:nil="true"/>
    <SharedWithUsers xmlns="ccdd6a5b-5570-423f-9210-92a45b18631a">
      <UserInfo>
        <DisplayName>Tammy Lewis</DisplayName>
        <AccountId>821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BEAD5B9634F041B421B0F7CD31E080" ma:contentTypeVersion="15" ma:contentTypeDescription="Create a new document." ma:contentTypeScope="" ma:versionID="8b0001e5ca4cd5d5df45c0139154e02b">
  <xsd:schema xmlns:xsd="http://www.w3.org/2001/XMLSchema" xmlns:xs="http://www.w3.org/2001/XMLSchema" xmlns:p="http://schemas.microsoft.com/office/2006/metadata/properties" xmlns:ns2="8dc0eba6-8edb-4f7c-bed6-e208c6e3ed4f" xmlns:ns3="ccdd6a5b-5570-423f-9210-92a45b18631a" targetNamespace="http://schemas.microsoft.com/office/2006/metadata/properties" ma:root="true" ma:fieldsID="ae2beb3d975d5c44b046e5f63e94552b" ns2:_="" ns3:_="">
    <xsd:import namespace="8dc0eba6-8edb-4f7c-bed6-e208c6e3ed4f"/>
    <xsd:import namespace="ccdd6a5b-5570-423f-9210-92a45b1863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0eba6-8edb-4f7c-bed6-e208c6e3e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27352a3-a8bf-4f2c-a4be-086f39019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d6a5b-5570-423f-9210-92a45b18631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be7520c-d9e8-4652-9137-3d28eb3dd45f}" ma:internalName="TaxCatchAll" ma:showField="CatchAllData" ma:web="ccdd6a5b-5570-423f-9210-92a45b1863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724CC9-DB26-4472-95F5-2D721785B5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7AB925-2FE5-42E3-8FD7-266E89A1C1A7}">
  <ds:schemaRefs>
    <ds:schemaRef ds:uri="http://schemas.microsoft.com/office/2006/metadata/properties"/>
    <ds:schemaRef ds:uri="http://www.w3.org/2000/xmlns/"/>
    <ds:schemaRef ds:uri="8dc0eba6-8edb-4f7c-bed6-e208c6e3ed4f"/>
    <ds:schemaRef ds:uri="http://schemas.microsoft.com/office/infopath/2007/PartnerControls"/>
    <ds:schemaRef ds:uri="ccdd6a5b-5570-423f-9210-92a45b18631a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9485F0DA-878F-4A46-8569-4D0F9F121CF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dc0eba6-8edb-4f7c-bed6-e208c6e3ed4f"/>
    <ds:schemaRef ds:uri="ccdd6a5b-5570-423f-9210-92a45b18631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6705</TotalTime>
  <Words>927</Words>
  <Application>Microsoft Office PowerPoint</Application>
  <PresentationFormat>Widescreen</PresentationFormat>
  <Paragraphs>203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Century Gothic</vt:lpstr>
      <vt:lpstr>Courier New</vt:lpstr>
      <vt:lpstr>Eurostile</vt:lpstr>
      <vt:lpstr>Wingdings</vt:lpstr>
      <vt:lpstr>Office Theme</vt:lpstr>
      <vt:lpstr>Has Your Asphalt Plant Had A Physical?</vt:lpstr>
      <vt:lpstr>PowerPoint Presentation</vt:lpstr>
      <vt:lpstr>What’s Your Excuse?</vt:lpstr>
      <vt:lpstr>Why Annual Physical Matters</vt:lpstr>
      <vt:lpstr>Plants Don’t Stay New Forever</vt:lpstr>
      <vt:lpstr>PowerPoint Presentation</vt:lpstr>
      <vt:lpstr>PowerPoint Presentation</vt:lpstr>
      <vt:lpstr>The Astec Assessment Team</vt:lpstr>
      <vt:lpstr>Assessing Recycling Operations</vt:lpstr>
      <vt:lpstr>Findings…</vt:lpstr>
      <vt:lpstr>Findings…</vt:lpstr>
      <vt:lpstr>Findings…</vt:lpstr>
      <vt:lpstr>PowerPoint Presentation</vt:lpstr>
      <vt:lpstr>Separate Programs Needed</vt:lpstr>
      <vt:lpstr>Developing the Plant Physical Concept</vt:lpstr>
      <vt:lpstr>Annual Checkup Concepts</vt:lpstr>
      <vt:lpstr>PowerPoint Presentation</vt:lpstr>
      <vt:lpstr>A Few Facts About Men Health…</vt:lpstr>
      <vt:lpstr>Plants Don’t Stay New Forever</vt:lpstr>
      <vt:lpstr>Innovation…It’s What We Do At Astec</vt:lpstr>
      <vt:lpstr>A Physical May Save Your Life</vt:lpstr>
      <vt:lpstr>Astec Plant Physical Concept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Kaycie Williams</dc:creator>
  <cp:lastModifiedBy>Richard Schreck</cp:lastModifiedBy>
  <cp:revision>5</cp:revision>
  <cp:lastPrinted>2023-02-22T13:59:18Z</cp:lastPrinted>
  <dcterms:created xsi:type="dcterms:W3CDTF">2022-03-15T12:45:51Z</dcterms:created>
  <dcterms:modified xsi:type="dcterms:W3CDTF">2026-03-09T23:56:48Z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0x010100A8BEAD5B9634F041B421B0F7CD31E080</vt:lpwstr>
  </property>
  <property fmtid="{D5CDD505-2E9C-101B-9397-08002B2CF9AE}" pid="3" name="MediaServiceImageTags">
    <vt:lpwstr/>
  </property>
</Properties>
</file>