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412" r:id="rId4"/>
    <p:sldId id="257" r:id="rId5"/>
    <p:sldId id="258" r:id="rId6"/>
    <p:sldId id="259" r:id="rId7"/>
    <p:sldId id="413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414" r:id="rId33"/>
    <p:sldId id="415" r:id="rId34"/>
    <p:sldId id="416" r:id="rId35"/>
    <p:sldId id="417" r:id="rId36"/>
    <p:sldId id="349" r:id="rId37"/>
    <p:sldId id="418" r:id="rId38"/>
    <p:sldId id="284" r:id="rId39"/>
  </p:sldIdLst>
  <p:sldSz cx="18288000" cy="10287000"/>
  <p:notesSz cx="6858000" cy="9144000"/>
  <p:embeddedFontLst>
    <p:embeddedFont>
      <p:font typeface="Arial Bold" panose="020B0704020202020204" pitchFamily="34" charset="0"/>
      <p:bold r:id="rId41"/>
    </p:embeddedFont>
    <p:embeddedFont>
      <p:font typeface="Garet" panose="020B0604020202020204" charset="0"/>
      <p:regular r:id="rId42"/>
    </p:embeddedFont>
    <p:embeddedFont>
      <p:font typeface="Impact" panose="020B0806030902050204" pitchFamily="34" charset="0"/>
      <p:regular r:id="rId43"/>
    </p:embeddedFont>
    <p:embeddedFont>
      <p:font typeface="Libre Franklin" pitchFamily="2" charset="0"/>
      <p:regular r:id="rId44"/>
      <p:bold r:id="rId45"/>
      <p:italic r:id="rId46"/>
      <p:boldItalic r:id="rId47"/>
    </p:embeddedFont>
    <p:embeddedFont>
      <p:font typeface="Libre Franklin Medium" pitchFamily="2" charset="0"/>
      <p:regular r:id="rId48"/>
      <p: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Bold" panose="00000800000000000000" charset="0"/>
      <p:regular r:id="rId54"/>
      <p:bold r:id="rId55"/>
    </p:embeddedFont>
    <p:embeddedFont>
      <p:font typeface="Montserrat Heavy" panose="020B0604020202020204" charset="0"/>
      <p:regular r:id="rId56"/>
      <p:bold r:id="rId57"/>
    </p:embeddedFont>
    <p:embeddedFont>
      <p:font typeface="Open Sans Bold Italics" panose="020B060402020202020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3B19F-9D41-49F6-AE69-119608FC4DCB}" v="2" dt="2024-04-11T19:34:19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576" autoAdjust="0"/>
  </p:normalViewPr>
  <p:slideViewPr>
    <p:cSldViewPr>
      <p:cViewPr varScale="1">
        <p:scale>
          <a:sx n="41" d="100"/>
          <a:sy n="41" d="100"/>
        </p:scale>
        <p:origin x="732" y="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F64F8-9953-498A-8754-19E393DCE9A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B5906-6C00-4178-893B-A3A84D9A1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1_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873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Libre Franklin Medium"/>
              <a:buNone/>
              <a:defRPr sz="9000"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600">
                <a:solidFill>
                  <a:schemeClr val="bg1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5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 preserve="1">
  <p:cSld name="1_Title Slide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6152225" y="652510"/>
            <a:ext cx="11598678" cy="388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Medium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6152225" y="4817130"/>
            <a:ext cx="11598678" cy="5037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57A20-8EF8-BCD6-9DE0-6B48C80BE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910" y="-35441"/>
            <a:ext cx="548853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6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 preserve="1">
  <p:cSld name="2_Title Slide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20AA2-5127-AF7A-F427-6611CDA493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5488532" cy="10287000"/>
          </a:xfrm>
          <a:prstGeom prst="rect">
            <a:avLst/>
          </a:prstGeom>
        </p:spPr>
      </p:pic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6152225" y="652510"/>
            <a:ext cx="11598678" cy="388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Medium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6152225" y="4817130"/>
            <a:ext cx="11598678" cy="5037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60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30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85800" lvl="0" indent="-609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1371600" lvl="1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" name="Google Shape;32;p11">
            <a:extLst>
              <a:ext uri="{FF2B5EF4-FFF2-40B4-BE49-F238E27FC236}">
                <a16:creationId xmlns:a16="http://schemas.microsoft.com/office/drawing/2014/main" id="{49F2BA92-7A70-F5A4-9D0B-A6EFFD17E2EE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3;p11">
            <a:extLst>
              <a:ext uri="{FF2B5EF4-FFF2-40B4-BE49-F238E27FC236}">
                <a16:creationId xmlns:a16="http://schemas.microsoft.com/office/drawing/2014/main" id="{AF8BD44F-2F21-DFFA-F146-1C68554D298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34;p11">
            <a:extLst>
              <a:ext uri="{FF2B5EF4-FFF2-40B4-BE49-F238E27FC236}">
                <a16:creationId xmlns:a16="http://schemas.microsoft.com/office/drawing/2014/main" id="{355C9D01-A7D5-8806-70B4-DB10D35022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809764" y="9534525"/>
            <a:ext cx="353513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93B60-AA50-2168-4939-1797DD01F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53892"/>
            <a:ext cx="18288000" cy="144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bg>
      <p:bgRef idx="1001">
        <a:schemeClr val="bg1"/>
      </p:bgRef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30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85800" lvl="0" indent="-609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1371600" lvl="1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20;p10">
            <a:extLst>
              <a:ext uri="{FF2B5EF4-FFF2-40B4-BE49-F238E27FC236}">
                <a16:creationId xmlns:a16="http://schemas.microsoft.com/office/drawing/2014/main" id="{DC38E043-A58C-369A-BE07-9D098264321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057900" y="9554307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7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1;p10">
            <a:extLst>
              <a:ext uri="{FF2B5EF4-FFF2-40B4-BE49-F238E27FC236}">
                <a16:creationId xmlns:a16="http://schemas.microsoft.com/office/drawing/2014/main" id="{E4E2E7BD-152A-233D-A948-2536023AA3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352569" y="9554307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i="0" u="none" strike="noStrike" cap="none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oogle Shape;12;p8">
            <a:extLst>
              <a:ext uri="{FF2B5EF4-FFF2-40B4-BE49-F238E27FC236}">
                <a16:creationId xmlns:a16="http://schemas.microsoft.com/office/drawing/2014/main" id="{41596DD3-9F14-029E-B7C7-184BB433E3D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05530-441F-11CF-C9C0-A76BBBA01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42610"/>
            <a:ext cx="18288000" cy="144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27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4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 Medium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6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1450" lvl="0" indent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None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0" name="Google Shape;70;p1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30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40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2A00A-D5FE-4124-9FEA-35643027097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ECC4-1BEE-41B3-BCCA-351510220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0"/>
            <a:ext cx="8077200" cy="680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15025"/>
            <a:ext cx="8077200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3106400" y="9365457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fld id="{FBB3E66F-BCC9-4F7B-A459-E90BC649196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914400" y="9365457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6248400" y="9365457"/>
            <a:ext cx="5791200" cy="685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2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mpact"/>
              <a:buNone/>
              <a:defRPr sz="440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 dirty="0"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1257300" y="2283791"/>
            <a:ext cx="15773400" cy="593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142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125" y="245432"/>
            <a:ext cx="17783749" cy="9796135"/>
          </a:xfrm>
          <a:custGeom>
            <a:avLst/>
            <a:gdLst/>
            <a:ahLst/>
            <a:cxnLst/>
            <a:rect l="l" t="t" r="r" b="b"/>
            <a:pathLst>
              <a:path w="17783749" h="9796135">
                <a:moveTo>
                  <a:pt x="0" y="0"/>
                </a:moveTo>
                <a:lnTo>
                  <a:pt x="17783748" y="0"/>
                </a:lnTo>
                <a:lnTo>
                  <a:pt x="17783748" y="9796134"/>
                </a:lnTo>
                <a:lnTo>
                  <a:pt x="0" y="979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76" b="-180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699" y="5282692"/>
            <a:ext cx="11620499" cy="3975608"/>
            <a:chOff x="0" y="0"/>
            <a:chExt cx="3455440" cy="1450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5440" cy="1450313"/>
            </a:xfrm>
            <a:custGeom>
              <a:avLst/>
              <a:gdLst/>
              <a:ahLst/>
              <a:cxnLst/>
              <a:rect l="l" t="t" r="r" b="b"/>
              <a:pathLst>
                <a:path w="3455440" h="1450313">
                  <a:moveTo>
                    <a:pt x="0" y="0"/>
                  </a:moveTo>
                  <a:lnTo>
                    <a:pt x="3455440" y="0"/>
                  </a:lnTo>
                  <a:lnTo>
                    <a:pt x="3455440" y="1450313"/>
                  </a:lnTo>
                  <a:lnTo>
                    <a:pt x="0" y="1450313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5282692"/>
            <a:ext cx="0" cy="3975608"/>
          </a:xfrm>
          <a:prstGeom prst="line">
            <a:avLst/>
          </a:prstGeom>
          <a:ln w="9525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50486" y="5614975"/>
            <a:ext cx="9577427" cy="85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8"/>
              </a:lnSpc>
            </a:pPr>
            <a:endParaRPr lang="en-US" sz="5600" dirty="0">
              <a:solidFill>
                <a:srgbClr val="100F0D"/>
              </a:solidFill>
              <a:latin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50486" y="8346446"/>
            <a:ext cx="8866406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4B4A47"/>
                </a:solidFill>
                <a:latin typeface="Arial"/>
              </a:rPr>
              <a:t>Chuck Fuller: Texas Asphalt Pavement Association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05482F-B57B-83C7-4D69-0CA6D6D91342}"/>
              </a:ext>
            </a:extLst>
          </p:cNvPr>
          <p:cNvSpPr txBox="1">
            <a:spLocks/>
          </p:cNvSpPr>
          <p:nvPr/>
        </p:nvSpPr>
        <p:spPr>
          <a:xfrm>
            <a:off x="1211367" y="5143500"/>
            <a:ext cx="11201398" cy="320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Medium"/>
              <a:buNone/>
              <a:defRPr sz="9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mpact"/>
              <a:buNone/>
              <a:defRPr sz="18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algn="l"/>
            <a:r>
              <a:rPr lang="en-US" kern="0" dirty="0"/>
              <a:t>Quality Pavement Through Communication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7891" y="783234"/>
            <a:ext cx="8661409" cy="8720531"/>
          </a:xfrm>
          <a:custGeom>
            <a:avLst/>
            <a:gdLst/>
            <a:ahLst/>
            <a:cxnLst/>
            <a:rect l="l" t="t" r="r" b="b"/>
            <a:pathLst>
              <a:path w="8661409" h="8720531">
                <a:moveTo>
                  <a:pt x="0" y="0"/>
                </a:moveTo>
                <a:lnTo>
                  <a:pt x="8661409" y="0"/>
                </a:lnTo>
                <a:lnTo>
                  <a:pt x="8661409" y="8720532"/>
                </a:lnTo>
                <a:lnTo>
                  <a:pt x="0" y="872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9" r="-1055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85900"/>
            <a:ext cx="544523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PRODUCTION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11079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QCP Approved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42517"/>
            <a:ext cx="58182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Mix Design Approved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573956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Lot Size - Testing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305394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Binder - Testing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036833"/>
            <a:ext cx="6920459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Reporting Timeframe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7891" y="783234"/>
            <a:ext cx="8661409" cy="8720531"/>
          </a:xfrm>
          <a:custGeom>
            <a:avLst/>
            <a:gdLst/>
            <a:ahLst/>
            <a:cxnLst/>
            <a:rect l="l" t="t" r="r" b="b"/>
            <a:pathLst>
              <a:path w="8661409" h="8720531">
                <a:moveTo>
                  <a:pt x="0" y="0"/>
                </a:moveTo>
                <a:lnTo>
                  <a:pt x="8661409" y="0"/>
                </a:lnTo>
                <a:lnTo>
                  <a:pt x="8661409" y="8720532"/>
                </a:lnTo>
                <a:lnTo>
                  <a:pt x="0" y="872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55" r="-19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85900"/>
            <a:ext cx="544523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PLACEMENT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11079"/>
            <a:ext cx="6144851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Min. - Max. Lift Thickness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42517"/>
            <a:ext cx="6144851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Min. - Max Temperatures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573956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Density Locations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305394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Exempt Areas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036833"/>
            <a:ext cx="6920459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Segregation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768271"/>
            <a:ext cx="6920459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Mix Tickets - Yield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7891" y="783234"/>
            <a:ext cx="8661409" cy="8720531"/>
          </a:xfrm>
          <a:custGeom>
            <a:avLst/>
            <a:gdLst/>
            <a:ahLst/>
            <a:cxnLst/>
            <a:rect l="l" t="t" r="r" b="b"/>
            <a:pathLst>
              <a:path w="8661409" h="8720531">
                <a:moveTo>
                  <a:pt x="0" y="0"/>
                </a:moveTo>
                <a:lnTo>
                  <a:pt x="8661409" y="0"/>
                </a:lnTo>
                <a:lnTo>
                  <a:pt x="8661409" y="8720532"/>
                </a:lnTo>
                <a:lnTo>
                  <a:pt x="0" y="872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14400"/>
            <a:ext cx="5983902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CONSTRUCTION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726664"/>
            <a:ext cx="5983902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PROCEDURES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11079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Phasing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842517"/>
            <a:ext cx="58182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Traffic Control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73956"/>
            <a:ext cx="9839191" cy="122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Building Edge</a:t>
            </a:r>
          </a:p>
          <a:p>
            <a:pPr>
              <a:lnSpc>
                <a:spcPts val="4953"/>
              </a:lnSpc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      (Driveway - Intersection)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34044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Ingress - Egress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665483"/>
            <a:ext cx="6920459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Surface Irregularities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396921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Straight Edge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3593" y="6484313"/>
            <a:ext cx="2959562" cy="2079031"/>
          </a:xfrm>
          <a:custGeom>
            <a:avLst/>
            <a:gdLst/>
            <a:ahLst/>
            <a:cxnLst/>
            <a:rect l="l" t="t" r="r" b="b"/>
            <a:pathLst>
              <a:path w="2959562" h="2079031">
                <a:moveTo>
                  <a:pt x="0" y="0"/>
                </a:moveTo>
                <a:lnTo>
                  <a:pt x="2959563" y="0"/>
                </a:lnTo>
                <a:lnTo>
                  <a:pt x="2959563" y="2079031"/>
                </a:lnTo>
                <a:lnTo>
                  <a:pt x="0" y="2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15475" y="3640899"/>
            <a:ext cx="2495799" cy="2574398"/>
          </a:xfrm>
          <a:custGeom>
            <a:avLst/>
            <a:gdLst/>
            <a:ahLst/>
            <a:cxnLst/>
            <a:rect l="l" t="t" r="r" b="b"/>
            <a:pathLst>
              <a:path w="2495799" h="2574398">
                <a:moveTo>
                  <a:pt x="0" y="0"/>
                </a:moveTo>
                <a:lnTo>
                  <a:pt x="2495799" y="0"/>
                </a:lnTo>
                <a:lnTo>
                  <a:pt x="2495799" y="2574399"/>
                </a:lnTo>
                <a:lnTo>
                  <a:pt x="0" y="2574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91" t="-2800" r="-7615" b="-30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05669" y="3640899"/>
            <a:ext cx="5626377" cy="4820500"/>
          </a:xfrm>
          <a:custGeom>
            <a:avLst/>
            <a:gdLst/>
            <a:ahLst/>
            <a:cxnLst/>
            <a:rect l="l" t="t" r="r" b="b"/>
            <a:pathLst>
              <a:path w="5626377" h="4820500">
                <a:moveTo>
                  <a:pt x="0" y="0"/>
                </a:moveTo>
                <a:lnTo>
                  <a:pt x="5626378" y="0"/>
                </a:lnTo>
                <a:lnTo>
                  <a:pt x="5626378" y="4820501"/>
                </a:lnTo>
                <a:lnTo>
                  <a:pt x="0" y="4820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87702" y="3640899"/>
            <a:ext cx="5626377" cy="4820500"/>
          </a:xfrm>
          <a:custGeom>
            <a:avLst/>
            <a:gdLst/>
            <a:ahLst/>
            <a:cxnLst/>
            <a:rect l="l" t="t" r="r" b="b"/>
            <a:pathLst>
              <a:path w="5626377" h="4820500">
                <a:moveTo>
                  <a:pt x="0" y="0"/>
                </a:moveTo>
                <a:lnTo>
                  <a:pt x="5626378" y="0"/>
                </a:lnTo>
                <a:lnTo>
                  <a:pt x="5626378" y="4820501"/>
                </a:lnTo>
                <a:lnTo>
                  <a:pt x="0" y="4820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2" r="-11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PAVING PLAN,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26664"/>
            <a:ext cx="13942971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WIDTHS, OFFSETS, &amp; THICKNESSES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338758"/>
            <a:ext cx="8266814" cy="6056138"/>
          </a:xfrm>
          <a:custGeom>
            <a:avLst/>
            <a:gdLst/>
            <a:ahLst/>
            <a:cxnLst/>
            <a:rect l="l" t="t" r="r" b="b"/>
            <a:pathLst>
              <a:path w="8266814" h="6056138">
                <a:moveTo>
                  <a:pt x="0" y="0"/>
                </a:moveTo>
                <a:lnTo>
                  <a:pt x="8266814" y="0"/>
                </a:lnTo>
                <a:lnTo>
                  <a:pt x="8266814" y="6056138"/>
                </a:lnTo>
                <a:lnTo>
                  <a:pt x="0" y="6056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32213" y="3338758"/>
            <a:ext cx="7217206" cy="2953332"/>
          </a:xfrm>
          <a:custGeom>
            <a:avLst/>
            <a:gdLst/>
            <a:ahLst/>
            <a:cxnLst/>
            <a:rect l="l" t="t" r="r" b="b"/>
            <a:pathLst>
              <a:path w="7217206" h="2953332">
                <a:moveTo>
                  <a:pt x="0" y="0"/>
                </a:moveTo>
                <a:lnTo>
                  <a:pt x="7217205" y="0"/>
                </a:lnTo>
                <a:lnTo>
                  <a:pt x="7217205" y="2953332"/>
                </a:lnTo>
                <a:lnTo>
                  <a:pt x="0" y="295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32213" y="6441563"/>
            <a:ext cx="7217206" cy="2953332"/>
          </a:xfrm>
          <a:custGeom>
            <a:avLst/>
            <a:gdLst/>
            <a:ahLst/>
            <a:cxnLst/>
            <a:rect l="l" t="t" r="r" b="b"/>
            <a:pathLst>
              <a:path w="7217206" h="2953332">
                <a:moveTo>
                  <a:pt x="0" y="0"/>
                </a:moveTo>
                <a:lnTo>
                  <a:pt x="7217205" y="0"/>
                </a:lnTo>
                <a:lnTo>
                  <a:pt x="7217205" y="2953333"/>
                </a:lnTo>
                <a:lnTo>
                  <a:pt x="0" y="2953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039" b="-26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BALANCE PRODUCTION,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726664"/>
            <a:ext cx="1623060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DELIVERY, COMPACTION, &amp; SMOOTHNESS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1896" y="3676571"/>
            <a:ext cx="4793141" cy="4793141"/>
          </a:xfrm>
          <a:custGeom>
            <a:avLst/>
            <a:gdLst/>
            <a:ahLst/>
            <a:cxnLst/>
            <a:rect l="l" t="t" r="r" b="b"/>
            <a:pathLst>
              <a:path w="4793141" h="4793141">
                <a:moveTo>
                  <a:pt x="0" y="0"/>
                </a:moveTo>
                <a:lnTo>
                  <a:pt x="4793141" y="0"/>
                </a:lnTo>
                <a:lnTo>
                  <a:pt x="4793141" y="4793141"/>
                </a:lnTo>
                <a:lnTo>
                  <a:pt x="0" y="4793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1981" y="2960750"/>
            <a:ext cx="8665289" cy="6555559"/>
          </a:xfrm>
          <a:custGeom>
            <a:avLst/>
            <a:gdLst/>
            <a:ahLst/>
            <a:cxnLst/>
            <a:rect l="l" t="t" r="r" b="b"/>
            <a:pathLst>
              <a:path w="8665289" h="6555559">
                <a:moveTo>
                  <a:pt x="0" y="0"/>
                </a:moveTo>
                <a:lnTo>
                  <a:pt x="8665289" y="0"/>
                </a:lnTo>
                <a:lnTo>
                  <a:pt x="8665289" y="6555558"/>
                </a:lnTo>
                <a:lnTo>
                  <a:pt x="0" y="6555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sq">
            <a:solidFill>
              <a:srgbClr val="504B4B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BALANCE PRODUCTION, DELIVERY,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26664"/>
            <a:ext cx="14938604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COMPACTION, &amp; SMOOTHNESS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7633" y="8403037"/>
            <a:ext cx="5481667" cy="85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2302">
                <a:solidFill>
                  <a:srgbClr val="000000"/>
                </a:solidFill>
                <a:latin typeface="Montserrat"/>
              </a:rPr>
              <a:t>Balance-Production-Rates</a:t>
            </a:r>
          </a:p>
          <a:p>
            <a:pPr algn="ctr">
              <a:lnSpc>
                <a:spcPts val="3453"/>
              </a:lnSpc>
            </a:pPr>
            <a:r>
              <a:rPr lang="en-US" sz="2302">
                <a:solidFill>
                  <a:srgbClr val="000000"/>
                </a:solidFill>
                <a:latin typeface="Montserrat"/>
              </a:rPr>
              <a:t>QR code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7157" y="2835426"/>
            <a:ext cx="12452370" cy="6923562"/>
            <a:chOff x="0" y="0"/>
            <a:chExt cx="16603160" cy="9231415"/>
          </a:xfrm>
        </p:grpSpPr>
        <p:sp>
          <p:nvSpPr>
            <p:cNvPr id="3" name="Freeform 3"/>
            <p:cNvSpPr/>
            <p:nvPr/>
          </p:nvSpPr>
          <p:spPr>
            <a:xfrm>
              <a:off x="8329986" y="0"/>
              <a:ext cx="8273174" cy="4600601"/>
            </a:xfrm>
            <a:custGeom>
              <a:avLst/>
              <a:gdLst/>
              <a:ahLst/>
              <a:cxnLst/>
              <a:rect l="l" t="t" r="r" b="b"/>
              <a:pathLst>
                <a:path w="8273174" h="4600601">
                  <a:moveTo>
                    <a:pt x="0" y="0"/>
                  </a:moveTo>
                  <a:lnTo>
                    <a:pt x="8273174" y="0"/>
                  </a:lnTo>
                  <a:lnTo>
                    <a:pt x="8273174" y="4600601"/>
                  </a:lnTo>
                  <a:lnTo>
                    <a:pt x="0" y="4600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686" t="-24948" r="-13168" b="-43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329986" y="4600601"/>
              <a:ext cx="8273174" cy="4630815"/>
            </a:xfrm>
            <a:custGeom>
              <a:avLst/>
              <a:gdLst/>
              <a:ahLst/>
              <a:cxnLst/>
              <a:rect l="l" t="t" r="r" b="b"/>
              <a:pathLst>
                <a:path w="8273174" h="4630815">
                  <a:moveTo>
                    <a:pt x="0" y="0"/>
                  </a:moveTo>
                  <a:lnTo>
                    <a:pt x="8273174" y="0"/>
                  </a:lnTo>
                  <a:lnTo>
                    <a:pt x="8273174" y="4630814"/>
                  </a:lnTo>
                  <a:lnTo>
                    <a:pt x="0" y="4630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88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8329986" cy="4630815"/>
            </a:xfrm>
            <a:custGeom>
              <a:avLst/>
              <a:gdLst/>
              <a:ahLst/>
              <a:cxnLst/>
              <a:rect l="l" t="t" r="r" b="b"/>
              <a:pathLst>
                <a:path w="8329986" h="4630815">
                  <a:moveTo>
                    <a:pt x="0" y="0"/>
                  </a:moveTo>
                  <a:lnTo>
                    <a:pt x="8329986" y="0"/>
                  </a:lnTo>
                  <a:lnTo>
                    <a:pt x="8329986" y="4630815"/>
                  </a:lnTo>
                  <a:lnTo>
                    <a:pt x="0" y="463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9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600601"/>
              <a:ext cx="8329986" cy="4630815"/>
            </a:xfrm>
            <a:custGeom>
              <a:avLst/>
              <a:gdLst/>
              <a:ahLst/>
              <a:cxnLst/>
              <a:rect l="l" t="t" r="r" b="b"/>
              <a:pathLst>
                <a:path w="8329986" h="4630815">
                  <a:moveTo>
                    <a:pt x="0" y="0"/>
                  </a:moveTo>
                  <a:lnTo>
                    <a:pt x="8329986" y="0"/>
                  </a:lnTo>
                  <a:lnTo>
                    <a:pt x="8329986" y="4630814"/>
                  </a:lnTo>
                  <a:lnTo>
                    <a:pt x="0" y="4630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677157" y="9758988"/>
            <a:ext cx="12452370" cy="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2677302" y="2835426"/>
            <a:ext cx="12452225" cy="3810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TRANSFER MIXTURE INTO PAVER AVOIDING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726664"/>
            <a:ext cx="1049356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SEGREGATION &amp; SPILLAGE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17213" y="5151131"/>
            <a:ext cx="5248049" cy="4107169"/>
          </a:xfrm>
          <a:custGeom>
            <a:avLst/>
            <a:gdLst/>
            <a:ahLst/>
            <a:cxnLst/>
            <a:rect l="l" t="t" r="r" b="b"/>
            <a:pathLst>
              <a:path w="5248049" h="4107169">
                <a:moveTo>
                  <a:pt x="0" y="0"/>
                </a:moveTo>
                <a:lnTo>
                  <a:pt x="5248049" y="0"/>
                </a:lnTo>
                <a:lnTo>
                  <a:pt x="5248049" y="4107169"/>
                </a:lnTo>
                <a:lnTo>
                  <a:pt x="0" y="4107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17213" y="703647"/>
            <a:ext cx="5248049" cy="4107169"/>
          </a:xfrm>
          <a:custGeom>
            <a:avLst/>
            <a:gdLst/>
            <a:ahLst/>
            <a:cxnLst/>
            <a:rect l="l" t="t" r="r" b="b"/>
            <a:pathLst>
              <a:path w="5248049" h="4107169">
                <a:moveTo>
                  <a:pt x="0" y="0"/>
                </a:moveTo>
                <a:lnTo>
                  <a:pt x="5248049" y="0"/>
                </a:lnTo>
                <a:lnTo>
                  <a:pt x="5248049" y="4107169"/>
                </a:lnTo>
                <a:lnTo>
                  <a:pt x="0" y="410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72" r="-103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011251" y="4810816"/>
            <a:ext cx="5248049" cy="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2011251" y="9220200"/>
            <a:ext cx="5248049" cy="3810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27199" y="5170181"/>
            <a:ext cx="5228934" cy="4069069"/>
          </a:xfrm>
          <a:custGeom>
            <a:avLst/>
            <a:gdLst/>
            <a:ahLst/>
            <a:cxnLst/>
            <a:rect l="l" t="t" r="r" b="b"/>
            <a:pathLst>
              <a:path w="5228934" h="4069069">
                <a:moveTo>
                  <a:pt x="0" y="0"/>
                </a:moveTo>
                <a:lnTo>
                  <a:pt x="5228934" y="0"/>
                </a:lnTo>
                <a:lnTo>
                  <a:pt x="5228934" y="4069069"/>
                </a:lnTo>
                <a:lnTo>
                  <a:pt x="0" y="4069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10" r="-8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47185" y="703647"/>
            <a:ext cx="5248049" cy="4107169"/>
          </a:xfrm>
          <a:custGeom>
            <a:avLst/>
            <a:gdLst/>
            <a:ahLst/>
            <a:cxnLst/>
            <a:rect l="l" t="t" r="r" b="b"/>
            <a:pathLst>
              <a:path w="5248049" h="4107169">
                <a:moveTo>
                  <a:pt x="0" y="0"/>
                </a:moveTo>
                <a:lnTo>
                  <a:pt x="5248049" y="0"/>
                </a:lnTo>
                <a:lnTo>
                  <a:pt x="5248049" y="4107169"/>
                </a:lnTo>
                <a:lnTo>
                  <a:pt x="0" y="4107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86" r="-106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1075" y="5170181"/>
            <a:ext cx="5211283" cy="4078436"/>
          </a:xfrm>
          <a:custGeom>
            <a:avLst/>
            <a:gdLst/>
            <a:ahLst/>
            <a:cxnLst/>
            <a:rect l="l" t="t" r="r" b="b"/>
            <a:pathLst>
              <a:path w="5211283" h="4078436">
                <a:moveTo>
                  <a:pt x="0" y="0"/>
                </a:moveTo>
                <a:lnTo>
                  <a:pt x="5211283" y="0"/>
                </a:lnTo>
                <a:lnTo>
                  <a:pt x="5211283" y="4078436"/>
                </a:lnTo>
                <a:lnTo>
                  <a:pt x="0" y="4078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28" r="-94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42771" y="1951421"/>
            <a:ext cx="5329311" cy="2054180"/>
            <a:chOff x="0" y="0"/>
            <a:chExt cx="6344028" cy="24453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44028" cy="2445302"/>
            </a:xfrm>
            <a:custGeom>
              <a:avLst/>
              <a:gdLst/>
              <a:ahLst/>
              <a:cxnLst/>
              <a:rect l="l" t="t" r="r" b="b"/>
              <a:pathLst>
                <a:path w="6344028" h="2445302">
                  <a:moveTo>
                    <a:pt x="0" y="0"/>
                  </a:moveTo>
                  <a:lnTo>
                    <a:pt x="6344028" y="0"/>
                  </a:lnTo>
                  <a:lnTo>
                    <a:pt x="6344028" y="2445302"/>
                  </a:lnTo>
                  <a:lnTo>
                    <a:pt x="0" y="2445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1075" y="2032362"/>
            <a:ext cx="9900619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PAVER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1075" y="2864211"/>
            <a:ext cx="10766534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OPERATIONS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529533" y="4791766"/>
            <a:ext cx="5265424" cy="1905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6527338" y="9210676"/>
            <a:ext cx="5228381" cy="19049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061075" y="9200203"/>
            <a:ext cx="5211006" cy="19366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0046" y="3058968"/>
            <a:ext cx="5005072" cy="6199332"/>
          </a:xfrm>
          <a:custGeom>
            <a:avLst/>
            <a:gdLst/>
            <a:ahLst/>
            <a:cxnLst/>
            <a:rect l="l" t="t" r="r" b="b"/>
            <a:pathLst>
              <a:path w="5005072" h="6199332">
                <a:moveTo>
                  <a:pt x="0" y="0"/>
                </a:moveTo>
                <a:lnTo>
                  <a:pt x="5005072" y="0"/>
                </a:lnTo>
                <a:lnTo>
                  <a:pt x="5005072" y="6199332"/>
                </a:lnTo>
                <a:lnTo>
                  <a:pt x="0" y="6199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665" r="-39499" b="-145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0087" y="3020868"/>
            <a:ext cx="5014103" cy="6199332"/>
          </a:xfrm>
          <a:custGeom>
            <a:avLst/>
            <a:gdLst/>
            <a:ahLst/>
            <a:cxnLst/>
            <a:rect l="l" t="t" r="r" b="b"/>
            <a:pathLst>
              <a:path w="5014103" h="6199332">
                <a:moveTo>
                  <a:pt x="0" y="0"/>
                </a:moveTo>
                <a:lnTo>
                  <a:pt x="5014103" y="0"/>
                </a:lnTo>
                <a:lnTo>
                  <a:pt x="5014103" y="6199332"/>
                </a:lnTo>
                <a:lnTo>
                  <a:pt x="0" y="6199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943" b="-145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694416" y="5973423"/>
            <a:ext cx="4124705" cy="2629545"/>
            <a:chOff x="0" y="0"/>
            <a:chExt cx="1504703" cy="9592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4703" cy="959265"/>
            </a:xfrm>
            <a:custGeom>
              <a:avLst/>
              <a:gdLst/>
              <a:ahLst/>
              <a:cxnLst/>
              <a:rect l="l" t="t" r="r" b="b"/>
              <a:pathLst>
                <a:path w="1504703" h="959265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2011251" y="1028700"/>
            <a:ext cx="5248049" cy="3782116"/>
          </a:xfrm>
          <a:custGeom>
            <a:avLst/>
            <a:gdLst/>
            <a:ahLst/>
            <a:cxnLst/>
            <a:rect l="l" t="t" r="r" b="b"/>
            <a:pathLst>
              <a:path w="5248049" h="3782116">
                <a:moveTo>
                  <a:pt x="0" y="0"/>
                </a:moveTo>
                <a:lnTo>
                  <a:pt x="5248049" y="0"/>
                </a:lnTo>
                <a:lnTo>
                  <a:pt x="5248049" y="3782116"/>
                </a:lnTo>
                <a:lnTo>
                  <a:pt x="0" y="378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19" r="-40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11251" y="5498671"/>
            <a:ext cx="5248049" cy="3759629"/>
          </a:xfrm>
          <a:custGeom>
            <a:avLst/>
            <a:gdLst/>
            <a:ahLst/>
            <a:cxnLst/>
            <a:rect l="l" t="t" r="r" b="b"/>
            <a:pathLst>
              <a:path w="5248049" h="3759629">
                <a:moveTo>
                  <a:pt x="0" y="0"/>
                </a:moveTo>
                <a:lnTo>
                  <a:pt x="5248049" y="0"/>
                </a:lnTo>
                <a:lnTo>
                  <a:pt x="5248049" y="3759629"/>
                </a:lnTo>
                <a:lnTo>
                  <a:pt x="0" y="3759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b="-20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2011251" y="4772716"/>
            <a:ext cx="5248049" cy="3810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011251" y="9220200"/>
            <a:ext cx="5248049" cy="3810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9900619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Heavy"/>
              </a:rPr>
              <a:t>QUALITY LONGITUDINAL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726" y="1726664"/>
            <a:ext cx="10766534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AND TRANSVERSE JOINTS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650323" y="9201150"/>
            <a:ext cx="5004795" cy="1905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280232" y="9163050"/>
            <a:ext cx="5004795" cy="19050"/>
          </a:xfrm>
          <a:prstGeom prst="line">
            <a:avLst/>
          </a:prstGeom>
          <a:ln w="7620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33450"/>
            <a:ext cx="15427564" cy="184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Some unique issues that can be discussed and agreed upon before construction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246160"/>
            <a:ext cx="13486594" cy="368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Contractor doesn’t want to throw mix away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Owner wants a smooth, durable, long-lasting pavement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Discuss before pavement work begins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Discuss payment options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52257-62EB-810D-C4C1-1BA0FDB25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39796" cy="103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1028700"/>
            <a:ext cx="18288000" cy="8229600"/>
            <a:chOff x="0" y="0"/>
            <a:chExt cx="6671512" cy="30783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3078347"/>
            </a:xfrm>
            <a:custGeom>
              <a:avLst/>
              <a:gdLst/>
              <a:ahLst/>
              <a:cxnLst/>
              <a:rect l="l" t="t" r="r" b="b"/>
              <a:pathLst>
                <a:path w="6671512" h="3078347">
                  <a:moveTo>
                    <a:pt x="0" y="0"/>
                  </a:moveTo>
                  <a:lnTo>
                    <a:pt x="6671512" y="0"/>
                  </a:lnTo>
                  <a:lnTo>
                    <a:pt x="6671512" y="3078347"/>
                  </a:lnTo>
                  <a:lnTo>
                    <a:pt x="0" y="3078347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51110" y="3055707"/>
            <a:ext cx="4087573" cy="5263770"/>
          </a:xfrm>
          <a:custGeom>
            <a:avLst/>
            <a:gdLst/>
            <a:ahLst/>
            <a:cxnLst/>
            <a:rect l="l" t="t" r="r" b="b"/>
            <a:pathLst>
              <a:path w="4087573" h="5263770">
                <a:moveTo>
                  <a:pt x="0" y="0"/>
                </a:moveTo>
                <a:lnTo>
                  <a:pt x="4087573" y="0"/>
                </a:lnTo>
                <a:lnTo>
                  <a:pt x="4087573" y="5263770"/>
                </a:lnTo>
                <a:lnTo>
                  <a:pt x="0" y="5263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60567" y="3055707"/>
            <a:ext cx="4068250" cy="5263770"/>
          </a:xfrm>
          <a:custGeom>
            <a:avLst/>
            <a:gdLst/>
            <a:ahLst/>
            <a:cxnLst/>
            <a:rect l="l" t="t" r="r" b="b"/>
            <a:pathLst>
              <a:path w="4068250" h="5263770">
                <a:moveTo>
                  <a:pt x="0" y="0"/>
                </a:moveTo>
                <a:lnTo>
                  <a:pt x="4068249" y="0"/>
                </a:lnTo>
                <a:lnTo>
                  <a:pt x="4068249" y="5263770"/>
                </a:lnTo>
                <a:lnTo>
                  <a:pt x="0" y="5263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47225" y="3028586"/>
            <a:ext cx="4082045" cy="5290891"/>
          </a:xfrm>
          <a:custGeom>
            <a:avLst/>
            <a:gdLst/>
            <a:ahLst/>
            <a:cxnLst/>
            <a:rect l="l" t="t" r="r" b="b"/>
            <a:pathLst>
              <a:path w="4082045" h="5290891">
                <a:moveTo>
                  <a:pt x="0" y="0"/>
                </a:moveTo>
                <a:lnTo>
                  <a:pt x="4082045" y="0"/>
                </a:lnTo>
                <a:lnTo>
                  <a:pt x="4082045" y="5290891"/>
                </a:lnTo>
                <a:lnTo>
                  <a:pt x="0" y="5290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47679" y="3028586"/>
            <a:ext cx="4089211" cy="5286766"/>
          </a:xfrm>
          <a:custGeom>
            <a:avLst/>
            <a:gdLst/>
            <a:ahLst/>
            <a:cxnLst/>
            <a:rect l="l" t="t" r="r" b="b"/>
            <a:pathLst>
              <a:path w="4089211" h="5286766">
                <a:moveTo>
                  <a:pt x="0" y="0"/>
                </a:moveTo>
                <a:lnTo>
                  <a:pt x="4089211" y="0"/>
                </a:lnTo>
                <a:lnTo>
                  <a:pt x="4089211" y="5286765"/>
                </a:lnTo>
                <a:lnTo>
                  <a:pt x="0" y="5286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098233"/>
            <a:ext cx="16230600" cy="148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7"/>
              </a:lnSpc>
              <a:spcBef>
                <a:spcPct val="0"/>
              </a:spcBef>
            </a:pPr>
            <a:r>
              <a:rPr lang="en-US" sz="8705">
                <a:solidFill>
                  <a:srgbClr val="222627"/>
                </a:solidFill>
                <a:latin typeface="Montserrat Bold"/>
              </a:rPr>
              <a:t>ALL-HANDS PLAN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6671512" cy="30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3002180"/>
            </a:xfrm>
            <a:custGeom>
              <a:avLst/>
              <a:gdLst/>
              <a:ahLst/>
              <a:cxnLst/>
              <a:rect l="l" t="t" r="r" b="b"/>
              <a:pathLst>
                <a:path w="6671512" h="3002180">
                  <a:moveTo>
                    <a:pt x="0" y="0"/>
                  </a:moveTo>
                  <a:lnTo>
                    <a:pt x="6671512" y="0"/>
                  </a:lnTo>
                  <a:lnTo>
                    <a:pt x="6671512" y="3002180"/>
                  </a:lnTo>
                  <a:lnTo>
                    <a:pt x="0" y="300218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907275" y="263619"/>
            <a:ext cx="7578930" cy="9759762"/>
          </a:xfrm>
          <a:custGeom>
            <a:avLst/>
            <a:gdLst/>
            <a:ahLst/>
            <a:cxnLst/>
            <a:rect l="l" t="t" r="r" b="b"/>
            <a:pathLst>
              <a:path w="7578930" h="9759762">
                <a:moveTo>
                  <a:pt x="0" y="0"/>
                </a:moveTo>
                <a:lnTo>
                  <a:pt x="7578930" y="0"/>
                </a:lnTo>
                <a:lnTo>
                  <a:pt x="7578930" y="9759762"/>
                </a:lnTo>
                <a:lnTo>
                  <a:pt x="0" y="9759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627348"/>
            <a:ext cx="14869528" cy="90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ALL-HANDS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46160"/>
            <a:ext cx="13486594" cy="145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PROJECT SPECIFICS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ESCALATION LADDER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6671512" cy="30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3002180"/>
            </a:xfrm>
            <a:custGeom>
              <a:avLst/>
              <a:gdLst/>
              <a:ahLst/>
              <a:cxnLst/>
              <a:rect l="l" t="t" r="r" b="b"/>
              <a:pathLst>
                <a:path w="6671512" h="3002180">
                  <a:moveTo>
                    <a:pt x="0" y="0"/>
                  </a:moveTo>
                  <a:lnTo>
                    <a:pt x="6671512" y="0"/>
                  </a:lnTo>
                  <a:lnTo>
                    <a:pt x="6671512" y="3002180"/>
                  </a:lnTo>
                  <a:lnTo>
                    <a:pt x="0" y="300218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922928" y="263619"/>
            <a:ext cx="7543102" cy="9759762"/>
          </a:xfrm>
          <a:custGeom>
            <a:avLst/>
            <a:gdLst/>
            <a:ahLst/>
            <a:cxnLst/>
            <a:rect l="l" t="t" r="r" b="b"/>
            <a:pathLst>
              <a:path w="7543102" h="9759762">
                <a:moveTo>
                  <a:pt x="0" y="0"/>
                </a:moveTo>
                <a:lnTo>
                  <a:pt x="7543102" y="0"/>
                </a:lnTo>
                <a:lnTo>
                  <a:pt x="7543102" y="9759762"/>
                </a:lnTo>
                <a:lnTo>
                  <a:pt x="0" y="9759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627348"/>
            <a:ext cx="14869528" cy="90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ALL-HANDS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46160"/>
            <a:ext cx="13486594" cy="145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PRODUCTION SIZE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POINTS OF DISCUSSION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6671512" cy="30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3002180"/>
            </a:xfrm>
            <a:custGeom>
              <a:avLst/>
              <a:gdLst/>
              <a:ahLst/>
              <a:cxnLst/>
              <a:rect l="l" t="t" r="r" b="b"/>
              <a:pathLst>
                <a:path w="6671512" h="3002180">
                  <a:moveTo>
                    <a:pt x="0" y="0"/>
                  </a:moveTo>
                  <a:lnTo>
                    <a:pt x="6671512" y="0"/>
                  </a:lnTo>
                  <a:lnTo>
                    <a:pt x="6671512" y="3002180"/>
                  </a:lnTo>
                  <a:lnTo>
                    <a:pt x="0" y="300218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922928" y="263619"/>
            <a:ext cx="7529883" cy="9759762"/>
          </a:xfrm>
          <a:custGeom>
            <a:avLst/>
            <a:gdLst/>
            <a:ahLst/>
            <a:cxnLst/>
            <a:rect l="l" t="t" r="r" b="b"/>
            <a:pathLst>
              <a:path w="7529883" h="9759762">
                <a:moveTo>
                  <a:pt x="0" y="0"/>
                </a:moveTo>
                <a:lnTo>
                  <a:pt x="7529883" y="0"/>
                </a:lnTo>
                <a:lnTo>
                  <a:pt x="7529883" y="9759762"/>
                </a:lnTo>
                <a:lnTo>
                  <a:pt x="0" y="9759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627348"/>
            <a:ext cx="14869528" cy="90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ALL-HANDS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46160"/>
            <a:ext cx="13486594" cy="70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WHAT IF?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396857" cy="8229600"/>
            <a:chOff x="0" y="0"/>
            <a:chExt cx="6711223" cy="30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11224" cy="3002180"/>
            </a:xfrm>
            <a:custGeom>
              <a:avLst/>
              <a:gdLst/>
              <a:ahLst/>
              <a:cxnLst/>
              <a:rect l="l" t="t" r="r" b="b"/>
              <a:pathLst>
                <a:path w="6711224" h="3002180">
                  <a:moveTo>
                    <a:pt x="0" y="0"/>
                  </a:moveTo>
                  <a:lnTo>
                    <a:pt x="6711224" y="0"/>
                  </a:lnTo>
                  <a:lnTo>
                    <a:pt x="6711224" y="3002180"/>
                  </a:lnTo>
                  <a:lnTo>
                    <a:pt x="0" y="300218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922928" y="263619"/>
            <a:ext cx="7529883" cy="9735063"/>
          </a:xfrm>
          <a:custGeom>
            <a:avLst/>
            <a:gdLst/>
            <a:ahLst/>
            <a:cxnLst/>
            <a:rect l="l" t="t" r="r" b="b"/>
            <a:pathLst>
              <a:path w="7529883" h="9735063">
                <a:moveTo>
                  <a:pt x="0" y="0"/>
                </a:moveTo>
                <a:lnTo>
                  <a:pt x="7529883" y="0"/>
                </a:lnTo>
                <a:lnTo>
                  <a:pt x="7529883" y="9735063"/>
                </a:lnTo>
                <a:lnTo>
                  <a:pt x="0" y="9735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627348"/>
            <a:ext cx="14869528" cy="90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ALL-HANDS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46160"/>
            <a:ext cx="13486594" cy="70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DAILY DEBRIEF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33450"/>
            <a:ext cx="14869528" cy="184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  <a:spcBef>
                <a:spcPct val="0"/>
              </a:spcBef>
            </a:pPr>
            <a:r>
              <a:rPr lang="en-US" sz="5305">
                <a:solidFill>
                  <a:srgbClr val="1A1A1A"/>
                </a:solidFill>
                <a:latin typeface="Montserrat Bold"/>
              </a:rPr>
              <a:t>PAVEMENT PREP FOR OVERLAYS &amp; MAINTENANCE WORK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246160"/>
            <a:ext cx="13486594" cy="368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Physically look at pavement structure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If repair is needed - look for the cause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Understand the need to repair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Utilize the tools in the toolbox</a:t>
            </a:r>
          </a:p>
          <a:p>
            <a:pPr marL="842468" lvl="1" indent="-421234">
              <a:lnSpc>
                <a:spcPts val="5853"/>
              </a:lnSpc>
              <a:buFont typeface="Arial"/>
              <a:buChar char="•"/>
            </a:pPr>
            <a:r>
              <a:rPr lang="en-US" sz="3902">
                <a:solidFill>
                  <a:srgbClr val="000000"/>
                </a:solidFill>
                <a:latin typeface="Montserrat"/>
              </a:rPr>
              <a:t>If not corrected be aware of the consequences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01697" y="0"/>
            <a:ext cx="5286303" cy="10287000"/>
            <a:chOff x="0" y="0"/>
            <a:chExt cx="178820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8206" cy="3479800"/>
            </a:xfrm>
            <a:custGeom>
              <a:avLst/>
              <a:gdLst/>
              <a:ahLst/>
              <a:cxnLst/>
              <a:rect l="l" t="t" r="r" b="b"/>
              <a:pathLst>
                <a:path w="1788206" h="3479800">
                  <a:moveTo>
                    <a:pt x="0" y="0"/>
                  </a:moveTo>
                  <a:lnTo>
                    <a:pt x="1788206" y="0"/>
                  </a:lnTo>
                  <a:lnTo>
                    <a:pt x="178820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022746" y="2433889"/>
            <a:ext cx="7957903" cy="6744322"/>
          </a:xfrm>
          <a:custGeom>
            <a:avLst/>
            <a:gdLst/>
            <a:ahLst/>
            <a:cxnLst/>
            <a:rect l="l" t="t" r="r" b="b"/>
            <a:pathLst>
              <a:path w="7957903" h="6744322">
                <a:moveTo>
                  <a:pt x="0" y="0"/>
                </a:moveTo>
                <a:lnTo>
                  <a:pt x="7957903" y="0"/>
                </a:lnTo>
                <a:lnTo>
                  <a:pt x="7957903" y="6744323"/>
                </a:lnTo>
                <a:lnTo>
                  <a:pt x="0" y="674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167303" y="2578650"/>
            <a:ext cx="7716377" cy="4315690"/>
            <a:chOff x="0" y="0"/>
            <a:chExt cx="10288502" cy="575425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23" b="323"/>
            <a:stretch>
              <a:fillRect/>
            </a:stretch>
          </p:blipFill>
          <p:spPr>
            <a:xfrm>
              <a:off x="0" y="0"/>
              <a:ext cx="10288502" cy="575425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8329657" y="8274640"/>
            <a:ext cx="2476165" cy="625232"/>
          </a:xfrm>
          <a:custGeom>
            <a:avLst/>
            <a:gdLst/>
            <a:ahLst/>
            <a:cxnLst/>
            <a:rect l="l" t="t" r="r" b="b"/>
            <a:pathLst>
              <a:path w="2476165" h="625232">
                <a:moveTo>
                  <a:pt x="0" y="0"/>
                </a:moveTo>
                <a:lnTo>
                  <a:pt x="2476165" y="0"/>
                </a:lnTo>
                <a:lnTo>
                  <a:pt x="2476165" y="625232"/>
                </a:lnTo>
                <a:lnTo>
                  <a:pt x="0" y="625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923925"/>
            <a:ext cx="8341541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231F20"/>
                </a:solidFill>
                <a:latin typeface="Montserrat Heavy"/>
              </a:rPr>
              <a:t>TOP 5 TAKEAWAYS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7970" y="2598371"/>
            <a:ext cx="5057433" cy="6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8"/>
              </a:lnSpc>
              <a:spcBef>
                <a:spcPct val="0"/>
              </a:spcBef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Communication</a:t>
            </a:r>
          </a:p>
        </p:txBody>
      </p:sp>
      <p:grpSp>
        <p:nvGrpSpPr>
          <p:cNvPr id="10" name="Group 10"/>
          <p:cNvGrpSpPr/>
          <p:nvPr/>
        </p:nvGrpSpPr>
        <p:grpSpPr>
          <a:xfrm rot="-2700000">
            <a:off x="1239583" y="2854692"/>
            <a:ext cx="733740" cy="73374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2700000">
            <a:off x="1197920" y="2603109"/>
            <a:ext cx="817065" cy="8170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4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2700000">
            <a:off x="1265767" y="2670956"/>
            <a:ext cx="681371" cy="68137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60786" y="2631566"/>
            <a:ext cx="882307" cy="69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>
                <a:solidFill>
                  <a:srgbClr val="504B4B"/>
                </a:solidFill>
                <a:latin typeface="Garet"/>
              </a:rPr>
              <a:t>1</a:t>
            </a:r>
          </a:p>
        </p:txBody>
      </p:sp>
      <p:grpSp>
        <p:nvGrpSpPr>
          <p:cNvPr id="20" name="Group 20"/>
          <p:cNvGrpSpPr/>
          <p:nvPr/>
        </p:nvGrpSpPr>
        <p:grpSpPr>
          <a:xfrm rot="-2700000">
            <a:off x="1239583" y="4263828"/>
            <a:ext cx="733740" cy="7337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2700000">
            <a:off x="1197920" y="4012245"/>
            <a:ext cx="817065" cy="81706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4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2700000">
            <a:off x="1265767" y="4080092"/>
            <a:ext cx="681371" cy="68137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417970" y="4035665"/>
            <a:ext cx="5452518" cy="6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8"/>
              </a:lnSpc>
              <a:spcBef>
                <a:spcPct val="0"/>
              </a:spcBef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Quality Control Plan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60786" y="4040702"/>
            <a:ext cx="882307" cy="69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>
                <a:solidFill>
                  <a:srgbClr val="504B4B"/>
                </a:solidFill>
                <a:latin typeface="Garet"/>
              </a:rPr>
              <a:t>2</a:t>
            </a:r>
          </a:p>
        </p:txBody>
      </p:sp>
      <p:grpSp>
        <p:nvGrpSpPr>
          <p:cNvPr id="31" name="Group 31"/>
          <p:cNvGrpSpPr/>
          <p:nvPr/>
        </p:nvGrpSpPr>
        <p:grpSpPr>
          <a:xfrm rot="-2700000">
            <a:off x="1239583" y="5672964"/>
            <a:ext cx="733740" cy="73374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2700000">
            <a:off x="1197920" y="5421381"/>
            <a:ext cx="817065" cy="817065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4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2700000">
            <a:off x="1265767" y="5489228"/>
            <a:ext cx="681371" cy="68137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3464" tIns="23464" rIns="23464" bIns="23464" rtlCol="0" anchor="ctr"/>
            <a:lstStyle/>
            <a:p>
              <a:pPr algn="ctr">
                <a:lnSpc>
                  <a:spcPts val="1228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417970" y="5385456"/>
            <a:ext cx="5057433" cy="6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8"/>
              </a:lnSpc>
              <a:spcBef>
                <a:spcPct val="0"/>
              </a:spcBef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Escalation Ladder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60786" y="5449838"/>
            <a:ext cx="882307" cy="69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>
                <a:solidFill>
                  <a:srgbClr val="504B4B"/>
                </a:solidFill>
                <a:latin typeface="Garet"/>
              </a:rPr>
              <a:t>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417970" y="6825778"/>
            <a:ext cx="5057433" cy="6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8"/>
              </a:lnSpc>
              <a:spcBef>
                <a:spcPct val="0"/>
              </a:spcBef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Resource Page</a:t>
            </a:r>
          </a:p>
        </p:txBody>
      </p:sp>
      <p:grpSp>
        <p:nvGrpSpPr>
          <p:cNvPr id="43" name="Group 43"/>
          <p:cNvGrpSpPr/>
          <p:nvPr/>
        </p:nvGrpSpPr>
        <p:grpSpPr>
          <a:xfrm rot="-2700000">
            <a:off x="1239583" y="7082100"/>
            <a:ext cx="733740" cy="73374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-2700000">
            <a:off x="1197920" y="6830516"/>
            <a:ext cx="817065" cy="817065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4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 rot="-2700000">
            <a:off x="1265767" y="6898363"/>
            <a:ext cx="681371" cy="68137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160786" y="6858973"/>
            <a:ext cx="882307" cy="69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>
                <a:solidFill>
                  <a:srgbClr val="504B4B"/>
                </a:solidFill>
                <a:latin typeface="Garet"/>
              </a:rPr>
              <a:t>4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417970" y="8333852"/>
            <a:ext cx="5057433" cy="6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8"/>
              </a:lnSpc>
              <a:spcBef>
                <a:spcPct val="0"/>
              </a:spcBef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All Hands (Debrief)</a:t>
            </a:r>
          </a:p>
        </p:txBody>
      </p:sp>
      <p:grpSp>
        <p:nvGrpSpPr>
          <p:cNvPr id="54" name="Group 54"/>
          <p:cNvGrpSpPr/>
          <p:nvPr/>
        </p:nvGrpSpPr>
        <p:grpSpPr>
          <a:xfrm rot="-2700000">
            <a:off x="1239583" y="8590173"/>
            <a:ext cx="733740" cy="733740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 rot="-2700000">
            <a:off x="1197920" y="8338590"/>
            <a:ext cx="817065" cy="817065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4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-2700000">
            <a:off x="1265767" y="8406437"/>
            <a:ext cx="681371" cy="681371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0486" tIns="20486" rIns="20486" bIns="20486" rtlCol="0" anchor="ctr"/>
            <a:lstStyle/>
            <a:p>
              <a:pPr algn="ctr">
                <a:lnSpc>
                  <a:spcPts val="1072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160786" y="8367047"/>
            <a:ext cx="882307" cy="69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>
                <a:solidFill>
                  <a:srgbClr val="504B4B"/>
                </a:solidFill>
                <a:latin typeface="Garet"/>
              </a:rPr>
              <a:t>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>
            <a:extLst>
              <a:ext uri="{FF2B5EF4-FFF2-40B4-BE49-F238E27FC236}">
                <a16:creationId xmlns:a16="http://schemas.microsoft.com/office/drawing/2014/main" id="{F53AE9F4-1F2B-3FAE-2F29-33B462F38FCA}"/>
              </a:ext>
            </a:extLst>
          </p:cNvPr>
          <p:cNvGrpSpPr/>
          <p:nvPr/>
        </p:nvGrpSpPr>
        <p:grpSpPr>
          <a:xfrm rot="5400000">
            <a:off x="8556465" y="548742"/>
            <a:ext cx="1175069" cy="18288002"/>
            <a:chOff x="0" y="0"/>
            <a:chExt cx="428668" cy="3752725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E61C0D5F-7FF7-8689-096B-070EC02A0266}"/>
                </a:ext>
              </a:extLst>
            </p:cNvPr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89273" y="2095093"/>
            <a:ext cx="11387609" cy="7624953"/>
          </a:xfrm>
          <a:custGeom>
            <a:avLst/>
            <a:gdLst/>
            <a:ahLst/>
            <a:cxnLst/>
            <a:rect l="l" t="t" r="r" b="b"/>
            <a:pathLst>
              <a:path w="11387609" h="7624953">
                <a:moveTo>
                  <a:pt x="0" y="0"/>
                </a:moveTo>
                <a:lnTo>
                  <a:pt x="11387609" y="0"/>
                </a:lnTo>
                <a:lnTo>
                  <a:pt x="11387609" y="7624953"/>
                </a:lnTo>
                <a:lnTo>
                  <a:pt x="0" y="7624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93114" y="2095093"/>
            <a:ext cx="5721845" cy="7624953"/>
          </a:xfrm>
          <a:custGeom>
            <a:avLst/>
            <a:gdLst/>
            <a:ahLst/>
            <a:cxnLst/>
            <a:rect l="l" t="t" r="r" b="b"/>
            <a:pathLst>
              <a:path w="5721845" h="7624953">
                <a:moveTo>
                  <a:pt x="0" y="0"/>
                </a:moveTo>
                <a:lnTo>
                  <a:pt x="5721845" y="0"/>
                </a:lnTo>
                <a:lnTo>
                  <a:pt x="5721845" y="7624953"/>
                </a:lnTo>
                <a:lnTo>
                  <a:pt x="0" y="7624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Heavy"/>
              </a:rPr>
              <a:t>WHAT 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55003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YOU SEE?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861D89C7-9E80-E384-D3C9-3E974053BCEA}"/>
              </a:ext>
            </a:extLst>
          </p:cNvPr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A9A9C818-36E5-4A8D-8155-DA51B5AA0E6B}"/>
                </a:ext>
              </a:extLst>
            </p:cNvPr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77214" y="2143615"/>
            <a:ext cx="5718715" cy="7624953"/>
          </a:xfrm>
          <a:custGeom>
            <a:avLst/>
            <a:gdLst/>
            <a:ahLst/>
            <a:cxnLst/>
            <a:rect l="l" t="t" r="r" b="b"/>
            <a:pathLst>
              <a:path w="5718715" h="7624953">
                <a:moveTo>
                  <a:pt x="0" y="0"/>
                </a:moveTo>
                <a:lnTo>
                  <a:pt x="5718715" y="0"/>
                </a:lnTo>
                <a:lnTo>
                  <a:pt x="5718715" y="7624953"/>
                </a:lnTo>
                <a:lnTo>
                  <a:pt x="0" y="7624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86" r="-12442" b="-2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84643" y="2143615"/>
            <a:ext cx="5718715" cy="7624953"/>
          </a:xfrm>
          <a:custGeom>
            <a:avLst/>
            <a:gdLst/>
            <a:ahLst/>
            <a:cxnLst/>
            <a:rect l="l" t="t" r="r" b="b"/>
            <a:pathLst>
              <a:path w="5718715" h="7624953">
                <a:moveTo>
                  <a:pt x="0" y="0"/>
                </a:moveTo>
                <a:lnTo>
                  <a:pt x="5718714" y="0"/>
                </a:lnTo>
                <a:lnTo>
                  <a:pt x="5718714" y="7624953"/>
                </a:lnTo>
                <a:lnTo>
                  <a:pt x="0" y="7624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3" t="-2047" r="-1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93882" y="2143615"/>
            <a:ext cx="5718715" cy="7624953"/>
          </a:xfrm>
          <a:custGeom>
            <a:avLst/>
            <a:gdLst/>
            <a:ahLst/>
            <a:cxnLst/>
            <a:rect l="l" t="t" r="r" b="b"/>
            <a:pathLst>
              <a:path w="5718715" h="7624953">
                <a:moveTo>
                  <a:pt x="0" y="0"/>
                </a:moveTo>
                <a:lnTo>
                  <a:pt x="5718715" y="0"/>
                </a:lnTo>
                <a:lnTo>
                  <a:pt x="5718715" y="7624953"/>
                </a:lnTo>
                <a:lnTo>
                  <a:pt x="0" y="762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F6D46E7-846C-4609-C694-EC47F9C4E617}"/>
              </a:ext>
            </a:extLst>
          </p:cNvPr>
          <p:cNvSpPr txBox="1"/>
          <p:nvPr/>
        </p:nvSpPr>
        <p:spPr>
          <a:xfrm>
            <a:off x="1028700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Heavy"/>
              </a:rPr>
              <a:t>WHAT DO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0D85C6E-08A6-8AAF-0747-B275E9C6EE4B}"/>
              </a:ext>
            </a:extLst>
          </p:cNvPr>
          <p:cNvSpPr txBox="1"/>
          <p:nvPr/>
        </p:nvSpPr>
        <p:spPr>
          <a:xfrm>
            <a:off x="4955003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YOU SEE?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372600" y="1858309"/>
            <a:ext cx="6430257" cy="8229600"/>
          </a:xfrm>
          <a:custGeom>
            <a:avLst/>
            <a:gdLst/>
            <a:ahLst/>
            <a:cxnLst/>
            <a:rect l="l" t="t" r="r" b="b"/>
            <a:pathLst>
              <a:path w="6430257" h="8229600">
                <a:moveTo>
                  <a:pt x="0" y="0"/>
                </a:moveTo>
                <a:lnTo>
                  <a:pt x="6430257" y="0"/>
                </a:lnTo>
                <a:lnTo>
                  <a:pt x="6430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36" t="-10425" b="-10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95496" y="1858309"/>
            <a:ext cx="6430257" cy="8229600"/>
          </a:xfrm>
          <a:custGeom>
            <a:avLst/>
            <a:gdLst/>
            <a:ahLst/>
            <a:cxnLst/>
            <a:rect l="l" t="t" r="r" b="b"/>
            <a:pathLst>
              <a:path w="6430257" h="8229600">
                <a:moveTo>
                  <a:pt x="0" y="0"/>
                </a:moveTo>
                <a:lnTo>
                  <a:pt x="6430257" y="0"/>
                </a:lnTo>
                <a:lnTo>
                  <a:pt x="6430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76" r="-132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35EA3D21-1B3E-31AE-746E-E2F60DE160CA}"/>
              </a:ext>
            </a:extLst>
          </p:cNvPr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FF2C5BD8-7424-7081-BF09-1F8993901D54}"/>
                </a:ext>
              </a:extLst>
            </p:cNvPr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1808B66A-E1DA-8356-3F3C-9A865A6DAD9B}"/>
              </a:ext>
            </a:extLst>
          </p:cNvPr>
          <p:cNvSpPr txBox="1"/>
          <p:nvPr/>
        </p:nvSpPr>
        <p:spPr>
          <a:xfrm>
            <a:off x="1028700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Heavy"/>
              </a:rPr>
              <a:t>WHAT DO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41B893C-D06D-2E10-4F68-1C46C6D28FFB}"/>
              </a:ext>
            </a:extLst>
          </p:cNvPr>
          <p:cNvSpPr txBox="1"/>
          <p:nvPr/>
        </p:nvSpPr>
        <p:spPr>
          <a:xfrm>
            <a:off x="4955003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YOU SEE?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126" y="245433"/>
            <a:ext cx="17783749" cy="9796135"/>
          </a:xfrm>
          <a:custGeom>
            <a:avLst/>
            <a:gdLst/>
            <a:ahLst/>
            <a:cxnLst/>
            <a:rect l="l" t="t" r="r" b="b"/>
            <a:pathLst>
              <a:path w="17783749" h="9796135">
                <a:moveTo>
                  <a:pt x="0" y="0"/>
                </a:moveTo>
                <a:lnTo>
                  <a:pt x="17783748" y="0"/>
                </a:lnTo>
                <a:lnTo>
                  <a:pt x="17783748" y="9796134"/>
                </a:lnTo>
                <a:lnTo>
                  <a:pt x="0" y="979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76" b="-180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5806329" cy="8229600"/>
            <a:chOff x="0" y="0"/>
            <a:chExt cx="1236148" cy="17520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6148" cy="1752054"/>
            </a:xfrm>
            <a:custGeom>
              <a:avLst/>
              <a:gdLst/>
              <a:ahLst/>
              <a:cxnLst/>
              <a:rect l="l" t="t" r="r" b="b"/>
              <a:pathLst>
                <a:path w="1236148" h="1752054">
                  <a:moveTo>
                    <a:pt x="0" y="0"/>
                  </a:moveTo>
                  <a:lnTo>
                    <a:pt x="1236148" y="0"/>
                  </a:lnTo>
                  <a:lnTo>
                    <a:pt x="1236148" y="1752054"/>
                  </a:lnTo>
                  <a:lnTo>
                    <a:pt x="0" y="1752054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1028700"/>
            <a:ext cx="0" cy="8229600"/>
          </a:xfrm>
          <a:prstGeom prst="line">
            <a:avLst/>
          </a:prstGeom>
          <a:ln w="9525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90523" y="2510831"/>
            <a:ext cx="1072192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>
                <a:solidFill>
                  <a:srgbClr val="100F0D"/>
                </a:solidFill>
                <a:latin typeface="Arial Bold"/>
              </a:rPr>
              <a:t>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0523" y="4317120"/>
            <a:ext cx="1072192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>
                <a:solidFill>
                  <a:srgbClr val="100F0D"/>
                </a:solidFill>
                <a:latin typeface="Arial Bold"/>
              </a:rPr>
              <a:t>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0523" y="6120520"/>
            <a:ext cx="1072192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>
                <a:solidFill>
                  <a:srgbClr val="100F0D"/>
                </a:solidFill>
                <a:latin typeface="Arial Bold"/>
              </a:rPr>
              <a:t>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70914" y="2510831"/>
            <a:ext cx="7884077" cy="152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 dirty="0" err="1">
                <a:solidFill>
                  <a:srgbClr val="100F0D"/>
                </a:solidFill>
                <a:latin typeface="Arial"/>
              </a:rPr>
              <a:t>ositive</a:t>
            </a:r>
            <a:endParaRPr lang="en-US" sz="9999" dirty="0">
              <a:solidFill>
                <a:srgbClr val="100F0D"/>
              </a:solidFill>
              <a:latin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70914" y="4317120"/>
            <a:ext cx="7884077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 dirty="0" err="1">
                <a:solidFill>
                  <a:srgbClr val="100F0D"/>
                </a:solidFill>
                <a:latin typeface="Arial"/>
              </a:rPr>
              <a:t>uetral</a:t>
            </a:r>
            <a:endParaRPr lang="en-US" sz="9999" dirty="0">
              <a:solidFill>
                <a:srgbClr val="100F0D"/>
              </a:solidFill>
              <a:latin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70914" y="6120520"/>
            <a:ext cx="7884077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9"/>
              </a:lnSpc>
            </a:pPr>
            <a:r>
              <a:rPr lang="en-US" sz="9999" dirty="0" err="1">
                <a:solidFill>
                  <a:srgbClr val="100F0D"/>
                </a:solidFill>
                <a:latin typeface="Arial"/>
              </a:rPr>
              <a:t>oison</a:t>
            </a:r>
            <a:endParaRPr lang="en-US" sz="9999" dirty="0">
              <a:solidFill>
                <a:srgbClr val="100F0D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68351"/>
            <a:ext cx="18288000" cy="5421392"/>
            <a:chOff x="0" y="0"/>
            <a:chExt cx="6671512" cy="19777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77739"/>
            </a:xfrm>
            <a:custGeom>
              <a:avLst/>
              <a:gdLst/>
              <a:ahLst/>
              <a:cxnLst/>
              <a:rect l="l" t="t" r="r" b="b"/>
              <a:pathLst>
                <a:path w="6671512" h="1977739">
                  <a:moveTo>
                    <a:pt x="0" y="0"/>
                  </a:moveTo>
                  <a:lnTo>
                    <a:pt x="6671512" y="0"/>
                  </a:lnTo>
                  <a:lnTo>
                    <a:pt x="6671512" y="1977739"/>
                  </a:lnTo>
                  <a:lnTo>
                    <a:pt x="0" y="1977739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700089" y="2095093"/>
            <a:ext cx="19688178" cy="8294650"/>
            <a:chOff x="0" y="0"/>
            <a:chExt cx="24726904" cy="101666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874" b="17864"/>
            <a:stretch>
              <a:fillRect/>
            </a:stretch>
          </p:blipFill>
          <p:spPr>
            <a:xfrm>
              <a:off x="0" y="0"/>
              <a:ext cx="24726904" cy="10166604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Heavy"/>
              </a:rPr>
              <a:t>WHAT 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55003" y="9144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YOU SEE?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1F918-0D67-7938-E38C-2CE4A8D5D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SCN0374">
            <a:extLst>
              <a:ext uri="{FF2B5EF4-FFF2-40B4-BE49-F238E27FC236}">
                <a16:creationId xmlns:a16="http://schemas.microsoft.com/office/drawing/2014/main" id="{90023EA3-1496-63CD-B6E2-952EC2600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7224"/>
          <a:stretch>
            <a:fillRect/>
          </a:stretch>
        </p:blipFill>
        <p:spPr bwMode="auto">
          <a:xfrm>
            <a:off x="0" y="24653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5DFEDC8D-9B1A-1673-446A-A41F5CD51142}"/>
              </a:ext>
            </a:extLst>
          </p:cNvPr>
          <p:cNvSpPr txBox="1"/>
          <p:nvPr/>
        </p:nvSpPr>
        <p:spPr>
          <a:xfrm>
            <a:off x="818028" y="8572500"/>
            <a:ext cx="8343901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2261333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CCA25A-D1D3-46E1-8A39-7A9B90855CA8}" type="slidenum">
              <a:rPr lang="en-US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210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Parking lot with RAS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6085" name="Picture 4" descr="DSCN03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0"/>
            <a:ext cx="18288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E24CEAC-C245-ACB9-E491-DC8AFF762366}"/>
              </a:ext>
            </a:extLst>
          </p:cNvPr>
          <p:cNvSpPr txBox="1"/>
          <p:nvPr/>
        </p:nvSpPr>
        <p:spPr>
          <a:xfrm>
            <a:off x="818028" y="8572500"/>
            <a:ext cx="8343901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WHAT DO YOU SEE?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13716000" cy="17145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Asphalt Paving Industry Knowledge Transfer Visit, October 26-28, Central Texas –TxAPA, TxDOT , TTI and the AAPA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47107" name="Picture 2" descr="C:\Users\mbrown\Pictures\2013-07-12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3900" y="-18173700"/>
            <a:ext cx="34975800" cy="466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EB93192E-95E1-4DE9-12C1-56E526A89B0F}"/>
              </a:ext>
            </a:extLst>
          </p:cNvPr>
          <p:cNvSpPr txBox="1"/>
          <p:nvPr/>
        </p:nvSpPr>
        <p:spPr>
          <a:xfrm>
            <a:off x="9944099" y="8801100"/>
            <a:ext cx="8343901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WHAT DO YOU SEE?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CCA25A-D1D3-46E1-8A39-7A9B90855CA8}" type="slidenum">
              <a:rPr lang="en-US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210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Bastrop SH 21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3" name="Picture 4" descr="DSCN0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0"/>
            <a:ext cx="18288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15B56AF-1983-D843-B43E-952BC860B674}"/>
              </a:ext>
            </a:extLst>
          </p:cNvPr>
          <p:cNvSpPr txBox="1"/>
          <p:nvPr/>
        </p:nvSpPr>
        <p:spPr>
          <a:xfrm>
            <a:off x="9944099" y="8801100"/>
            <a:ext cx="8343901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WHAT DO YOU SEE?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5C20BE46-D807-17AE-10D3-74C565A37AA1}"/>
              </a:ext>
            </a:extLst>
          </p:cNvPr>
          <p:cNvSpPr txBox="1"/>
          <p:nvPr/>
        </p:nvSpPr>
        <p:spPr>
          <a:xfrm>
            <a:off x="1028700" y="905809"/>
            <a:ext cx="8267700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1126579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9773-4146-49A3-ABFC-0AF8C16EF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>
            <a:extLst>
              <a:ext uri="{FF2B5EF4-FFF2-40B4-BE49-F238E27FC236}">
                <a16:creationId xmlns:a16="http://schemas.microsoft.com/office/drawing/2014/main" id="{8F3DA884-3222-BFFE-984D-A857A329FB18}"/>
              </a:ext>
            </a:extLst>
          </p:cNvPr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80B14F57-8776-36FE-E93E-FF1D7431E8E6}"/>
                </a:ext>
              </a:extLst>
            </p:cNvPr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E334016B-D23F-9568-CC3D-2786BE77225F}"/>
              </a:ext>
            </a:extLst>
          </p:cNvPr>
          <p:cNvSpPr txBox="1"/>
          <p:nvPr/>
        </p:nvSpPr>
        <p:spPr>
          <a:xfrm>
            <a:off x="1022242" y="43815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Heavy"/>
              </a:rPr>
              <a:t>WHAT DO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4B3BE05-8B7E-9416-5CC1-4F22BB6FD51D}"/>
              </a:ext>
            </a:extLst>
          </p:cNvPr>
          <p:cNvSpPr txBox="1"/>
          <p:nvPr/>
        </p:nvSpPr>
        <p:spPr>
          <a:xfrm>
            <a:off x="4948545" y="4381500"/>
            <a:ext cx="418899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YOU SEE?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0C50D-172E-3E45-2CF8-681787410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/>
          <a:stretch>
            <a:fillRect/>
          </a:stretch>
        </p:blipFill>
        <p:spPr>
          <a:xfrm>
            <a:off x="9448800" y="0"/>
            <a:ext cx="8839200" cy="103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96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6276008" cy="4917394"/>
            <a:chOff x="0" y="0"/>
            <a:chExt cx="2289505" cy="17938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9505" cy="1793879"/>
            </a:xfrm>
            <a:custGeom>
              <a:avLst/>
              <a:gdLst/>
              <a:ahLst/>
              <a:cxnLst/>
              <a:rect l="l" t="t" r="r" b="b"/>
              <a:pathLst>
                <a:path w="2289505" h="1793879">
                  <a:moveTo>
                    <a:pt x="0" y="0"/>
                  </a:moveTo>
                  <a:lnTo>
                    <a:pt x="2289505" y="0"/>
                  </a:lnTo>
                  <a:lnTo>
                    <a:pt x="2289505" y="1793879"/>
                  </a:lnTo>
                  <a:lnTo>
                    <a:pt x="0" y="1793879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1028700" y="5898469"/>
            <a:ext cx="6276008" cy="47625"/>
          </a:xfrm>
          <a:prstGeom prst="line">
            <a:avLst/>
          </a:prstGeom>
          <a:ln w="95250" cap="flat">
            <a:solidFill>
              <a:srgbClr val="FFD20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70563" y="2810318"/>
            <a:ext cx="802516" cy="802516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0563" y="4185372"/>
            <a:ext cx="802516" cy="802516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2960" y="4412428"/>
            <a:ext cx="497721" cy="348405"/>
          </a:xfrm>
          <a:custGeom>
            <a:avLst/>
            <a:gdLst/>
            <a:ahLst/>
            <a:cxnLst/>
            <a:rect l="l" t="t" r="r" b="b"/>
            <a:pathLst>
              <a:path w="497721" h="348405">
                <a:moveTo>
                  <a:pt x="0" y="0"/>
                </a:moveTo>
                <a:lnTo>
                  <a:pt x="497722" y="0"/>
                </a:lnTo>
                <a:lnTo>
                  <a:pt x="497722" y="348405"/>
                </a:lnTo>
                <a:lnTo>
                  <a:pt x="0" y="348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6156" y="2975911"/>
            <a:ext cx="471330" cy="471330"/>
          </a:xfrm>
          <a:custGeom>
            <a:avLst/>
            <a:gdLst/>
            <a:ahLst/>
            <a:cxnLst/>
            <a:rect l="l" t="t" r="r" b="b"/>
            <a:pathLst>
              <a:path w="471330" h="471330">
                <a:moveTo>
                  <a:pt x="0" y="0"/>
                </a:moveTo>
                <a:lnTo>
                  <a:pt x="471330" y="0"/>
                </a:lnTo>
                <a:lnTo>
                  <a:pt x="471330" y="471330"/>
                </a:lnTo>
                <a:lnTo>
                  <a:pt x="0" y="47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24084" y="2765964"/>
            <a:ext cx="2254002" cy="4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Chuck Fuller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24084" y="3265901"/>
            <a:ext cx="2738350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4"/>
              </a:lnSpc>
            </a:pPr>
            <a:r>
              <a:rPr lang="en-US" sz="1800" spc="221">
                <a:solidFill>
                  <a:srgbClr val="4B4A47"/>
                </a:solidFill>
                <a:latin typeface="Arial"/>
              </a:rPr>
              <a:t>512-657-7970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24084" y="4141018"/>
            <a:ext cx="2354907" cy="4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Send us an email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24084" y="4959034"/>
            <a:ext cx="3335144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4"/>
              </a:lnSpc>
            </a:pPr>
            <a:r>
              <a:rPr lang="en-US" sz="1800" spc="221">
                <a:solidFill>
                  <a:srgbClr val="4B4A47"/>
                </a:solidFill>
                <a:latin typeface="Arial"/>
              </a:rPr>
              <a:t>chuckfuller61@gmail.com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45C5E09-A271-FB8B-77A2-4CADDCE0A11A}"/>
              </a:ext>
            </a:extLst>
          </p:cNvPr>
          <p:cNvSpPr txBox="1"/>
          <p:nvPr/>
        </p:nvSpPr>
        <p:spPr>
          <a:xfrm>
            <a:off x="1487277" y="1379252"/>
            <a:ext cx="8343901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latin typeface="Montserrat Heavy"/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126" y="245433"/>
            <a:ext cx="17783749" cy="9796135"/>
          </a:xfrm>
          <a:custGeom>
            <a:avLst/>
            <a:gdLst/>
            <a:ahLst/>
            <a:cxnLst/>
            <a:rect l="l" t="t" r="r" b="b"/>
            <a:pathLst>
              <a:path w="17783749" h="9796135">
                <a:moveTo>
                  <a:pt x="0" y="0"/>
                </a:moveTo>
                <a:lnTo>
                  <a:pt x="17783748" y="0"/>
                </a:lnTo>
                <a:lnTo>
                  <a:pt x="17783748" y="9796134"/>
                </a:lnTo>
                <a:lnTo>
                  <a:pt x="0" y="979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74" b="-104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2126" y="257465"/>
            <a:ext cx="17783749" cy="9784103"/>
            <a:chOff x="0" y="0"/>
            <a:chExt cx="4683786" cy="25768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3786" cy="2576883"/>
            </a:xfrm>
            <a:custGeom>
              <a:avLst/>
              <a:gdLst/>
              <a:ahLst/>
              <a:cxnLst/>
              <a:rect l="l" t="t" r="r" b="b"/>
              <a:pathLst>
                <a:path w="4683786" h="2576883">
                  <a:moveTo>
                    <a:pt x="0" y="0"/>
                  </a:moveTo>
                  <a:lnTo>
                    <a:pt x="4683786" y="0"/>
                  </a:lnTo>
                  <a:lnTo>
                    <a:pt x="4683786" y="2576883"/>
                  </a:lnTo>
                  <a:lnTo>
                    <a:pt x="0" y="2576883"/>
                  </a:lnTo>
                  <a:close/>
                </a:path>
              </a:pathLst>
            </a:custGeom>
            <a:solidFill>
              <a:srgbClr val="222627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683786" cy="2605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334824"/>
            <a:ext cx="16230600" cy="294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</a:pPr>
            <a:r>
              <a:rPr lang="en-US" sz="9427" dirty="0">
                <a:solidFill>
                  <a:srgbClr val="FFD204"/>
                </a:solidFill>
                <a:latin typeface="Open Sans Bold Italics"/>
              </a:rPr>
              <a:t>"Nothing Bad Happens Until Something Bad Happens."</a:t>
            </a:r>
          </a:p>
        </p:txBody>
      </p:sp>
      <p:sp>
        <p:nvSpPr>
          <p:cNvPr id="7" name="Freeform 7"/>
          <p:cNvSpPr/>
          <p:nvPr/>
        </p:nvSpPr>
        <p:spPr>
          <a:xfrm>
            <a:off x="455170" y="429439"/>
            <a:ext cx="1147059" cy="897574"/>
          </a:xfrm>
          <a:custGeom>
            <a:avLst/>
            <a:gdLst/>
            <a:ahLst/>
            <a:cxnLst/>
            <a:rect l="l" t="t" r="r" b="b"/>
            <a:pathLst>
              <a:path w="1147059" h="897574">
                <a:moveTo>
                  <a:pt x="0" y="0"/>
                </a:moveTo>
                <a:lnTo>
                  <a:pt x="1147060" y="0"/>
                </a:lnTo>
                <a:lnTo>
                  <a:pt x="1147060" y="897573"/>
                </a:lnTo>
                <a:lnTo>
                  <a:pt x="0" y="897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6685770" y="8946952"/>
            <a:ext cx="1147059" cy="897574"/>
          </a:xfrm>
          <a:custGeom>
            <a:avLst/>
            <a:gdLst/>
            <a:ahLst/>
            <a:cxnLst/>
            <a:rect l="l" t="t" r="r" b="b"/>
            <a:pathLst>
              <a:path w="1147059" h="897574">
                <a:moveTo>
                  <a:pt x="1147060" y="897573"/>
                </a:moveTo>
                <a:lnTo>
                  <a:pt x="0" y="897573"/>
                </a:lnTo>
                <a:lnTo>
                  <a:pt x="0" y="0"/>
                </a:lnTo>
                <a:lnTo>
                  <a:pt x="1147060" y="0"/>
                </a:lnTo>
                <a:lnTo>
                  <a:pt x="1147060" y="89757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2861507"/>
            <a:ext cx="7485844" cy="1720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649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Including Management</a:t>
            </a:r>
          </a:p>
          <a:p>
            <a:pPr marL="457200" indent="-457200">
              <a:lnSpc>
                <a:spcPts val="4649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Goal is Non-Stop Paving</a:t>
            </a:r>
          </a:p>
          <a:p>
            <a:pPr marL="457200" indent="-457200">
              <a:lnSpc>
                <a:spcPts val="4649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Balanced Paving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Montserrat Bold"/>
              </a:rPr>
              <a:t>COMMUNICATION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726664"/>
            <a:ext cx="11696700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dirty="0">
                <a:solidFill>
                  <a:srgbClr val="FAD02C"/>
                </a:solidFill>
                <a:latin typeface="Montserrat Heavy"/>
              </a:rPr>
              <a:t>PAVING IS A TEAM PROJECT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7" descr="A group of construction vehicles on a road&#10;&#10;AI-generated content may be incorrect.">
            <a:extLst>
              <a:ext uri="{FF2B5EF4-FFF2-40B4-BE49-F238E27FC236}">
                <a16:creationId xmlns:a16="http://schemas.microsoft.com/office/drawing/2014/main" id="{F96AFD1B-BFD6-B43A-F478-F159BDE8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009900"/>
            <a:ext cx="10134600" cy="67616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E8C1A-941B-1EEF-324D-E6B1AAD1C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D1C3B4-6DF0-76B7-E58C-690DFC4571CD}"/>
              </a:ext>
            </a:extLst>
          </p:cNvPr>
          <p:cNvSpPr/>
          <p:nvPr/>
        </p:nvSpPr>
        <p:spPr>
          <a:xfrm>
            <a:off x="9511559" y="3078586"/>
            <a:ext cx="4021401" cy="2825292"/>
          </a:xfrm>
          <a:custGeom>
            <a:avLst/>
            <a:gdLst/>
            <a:ahLst/>
            <a:cxnLst/>
            <a:rect l="l" t="t" r="r" b="b"/>
            <a:pathLst>
              <a:path w="4021401" h="2825292">
                <a:moveTo>
                  <a:pt x="0" y="0"/>
                </a:moveTo>
                <a:lnTo>
                  <a:pt x="4021401" y="0"/>
                </a:lnTo>
                <a:lnTo>
                  <a:pt x="4021401" y="2825292"/>
                </a:lnTo>
                <a:lnTo>
                  <a:pt x="0" y="282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6AAA9A-62FB-A8AE-E996-4E0EF31F99FC}"/>
              </a:ext>
            </a:extLst>
          </p:cNvPr>
          <p:cNvSpPr/>
          <p:nvPr/>
        </p:nvSpPr>
        <p:spPr>
          <a:xfrm>
            <a:off x="13816120" y="3085679"/>
            <a:ext cx="4021401" cy="2779922"/>
          </a:xfrm>
          <a:custGeom>
            <a:avLst/>
            <a:gdLst/>
            <a:ahLst/>
            <a:cxnLst/>
            <a:rect l="l" t="t" r="r" b="b"/>
            <a:pathLst>
              <a:path w="4021401" h="2779922">
                <a:moveTo>
                  <a:pt x="0" y="0"/>
                </a:moveTo>
                <a:lnTo>
                  <a:pt x="4021401" y="0"/>
                </a:lnTo>
                <a:lnTo>
                  <a:pt x="4021401" y="2779922"/>
                </a:lnTo>
                <a:lnTo>
                  <a:pt x="0" y="2779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72" b="-24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EADE750-A857-8146-556A-5BD8D8D46A84}"/>
              </a:ext>
            </a:extLst>
          </p:cNvPr>
          <p:cNvSpPr/>
          <p:nvPr/>
        </p:nvSpPr>
        <p:spPr>
          <a:xfrm>
            <a:off x="9511559" y="6200536"/>
            <a:ext cx="4021401" cy="2779922"/>
          </a:xfrm>
          <a:custGeom>
            <a:avLst/>
            <a:gdLst/>
            <a:ahLst/>
            <a:cxnLst/>
            <a:rect l="l" t="t" r="r" b="b"/>
            <a:pathLst>
              <a:path w="4021401" h="2779922">
                <a:moveTo>
                  <a:pt x="0" y="0"/>
                </a:moveTo>
                <a:lnTo>
                  <a:pt x="4021401" y="0"/>
                </a:lnTo>
                <a:lnTo>
                  <a:pt x="4021401" y="2779922"/>
                </a:lnTo>
                <a:lnTo>
                  <a:pt x="0" y="2779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215" b="-2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AA72662-4EAD-6A00-5565-33E49F41B579}"/>
              </a:ext>
            </a:extLst>
          </p:cNvPr>
          <p:cNvSpPr/>
          <p:nvPr/>
        </p:nvSpPr>
        <p:spPr>
          <a:xfrm>
            <a:off x="13816120" y="6127620"/>
            <a:ext cx="4021401" cy="2757272"/>
          </a:xfrm>
          <a:custGeom>
            <a:avLst/>
            <a:gdLst/>
            <a:ahLst/>
            <a:cxnLst/>
            <a:rect l="l" t="t" r="r" b="b"/>
            <a:pathLst>
              <a:path w="4021401" h="2757272">
                <a:moveTo>
                  <a:pt x="0" y="0"/>
                </a:moveTo>
                <a:lnTo>
                  <a:pt x="4021401" y="0"/>
                </a:lnTo>
                <a:lnTo>
                  <a:pt x="4021401" y="2757271"/>
                </a:lnTo>
                <a:lnTo>
                  <a:pt x="0" y="275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75" b="-229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59AFDF3-4E40-50E0-BEE4-EA1ACD925FE3}"/>
              </a:ext>
            </a:extLst>
          </p:cNvPr>
          <p:cNvSpPr txBox="1"/>
          <p:nvPr/>
        </p:nvSpPr>
        <p:spPr>
          <a:xfrm>
            <a:off x="1028700" y="2861507"/>
            <a:ext cx="7485844" cy="28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</a:rPr>
              <a:t>Submit a written QCP before the mandatory pre-paving meeting Receive approval of the QCP before the beginning of production. Include the following items in the QCP: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EC05061-DBB7-B117-0B71-9DA5E5727A7B}"/>
              </a:ext>
            </a:extLst>
          </p:cNvPr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QUALITY CONTROL PLAN (QCP)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F050C54-E794-FC41-2EC6-F23532012801}"/>
              </a:ext>
            </a:extLst>
          </p:cNvPr>
          <p:cNvSpPr txBox="1"/>
          <p:nvPr/>
        </p:nvSpPr>
        <p:spPr>
          <a:xfrm>
            <a:off x="1028700" y="1726664"/>
            <a:ext cx="1049356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DEVELOP &amp; FOLLOW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EEA5317-7C12-8A4D-AD53-51A65BB4A61E}"/>
              </a:ext>
            </a:extLst>
          </p:cNvPr>
          <p:cNvSpPr txBox="1"/>
          <p:nvPr/>
        </p:nvSpPr>
        <p:spPr>
          <a:xfrm>
            <a:off x="1028700" y="5934272"/>
            <a:ext cx="7934880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Project Personnel “Certifications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00CF59C-9501-5606-ACB8-F1156BE627F6}"/>
              </a:ext>
            </a:extLst>
          </p:cNvPr>
          <p:cNvSpPr txBox="1"/>
          <p:nvPr/>
        </p:nvSpPr>
        <p:spPr>
          <a:xfrm>
            <a:off x="1028700" y="6665711"/>
            <a:ext cx="7934880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Production “Asphalt Plant”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7D60AAA-3F51-ADEB-6EC6-5791F50D577E}"/>
              </a:ext>
            </a:extLst>
          </p:cNvPr>
          <p:cNvSpPr txBox="1"/>
          <p:nvPr/>
        </p:nvSpPr>
        <p:spPr>
          <a:xfrm>
            <a:off x="1028700" y="7397149"/>
            <a:ext cx="7934880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Transporting “Trucking”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1BB282C-42BB-2246-AA71-D22D2B934883}"/>
              </a:ext>
            </a:extLst>
          </p:cNvPr>
          <p:cNvSpPr txBox="1"/>
          <p:nvPr/>
        </p:nvSpPr>
        <p:spPr>
          <a:xfrm>
            <a:off x="1028700" y="8191563"/>
            <a:ext cx="7934880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64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Montserrat"/>
              </a:rPr>
              <a:t>Placement “Laydown”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F7D34D7-60EB-04BC-CB8C-0DC1B1E7272B}"/>
              </a:ext>
            </a:extLst>
          </p:cNvPr>
          <p:cNvSpPr txBox="1"/>
          <p:nvPr/>
        </p:nvSpPr>
        <p:spPr>
          <a:xfrm>
            <a:off x="1028700" y="8923001"/>
            <a:ext cx="7934880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64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Montserrat"/>
              </a:rPr>
              <a:t>Compaction “Rolling”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183A688-D3C2-99E3-AE78-17B0072D2B6B}"/>
              </a:ext>
            </a:extLst>
          </p:cNvPr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96438B9-F7FD-791E-DB65-4EB25F39777B}"/>
                </a:ext>
              </a:extLst>
            </p:cNvPr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31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14400"/>
            <a:ext cx="1638538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AGENDA FOR ASPHALT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726664"/>
            <a:ext cx="1049356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PRE-PAVING MEETING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11079"/>
            <a:ext cx="13486594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Project Information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42517"/>
            <a:ext cx="13486594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Project Staffing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573956"/>
            <a:ext cx="13486594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Project Materials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368369"/>
            <a:ext cx="13486594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Production - Sampling - Testing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099808"/>
            <a:ext cx="13486594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Placement - Sampling - Testing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831246"/>
            <a:ext cx="13486594" cy="122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 dirty="0">
                <a:solidFill>
                  <a:srgbClr val="000000"/>
                </a:solidFill>
                <a:latin typeface="Montserrat"/>
              </a:rPr>
              <a:t>Construction Procedures</a:t>
            </a:r>
          </a:p>
          <a:p>
            <a:pPr marL="356465" lvl="1">
              <a:lnSpc>
                <a:spcPts val="4953"/>
              </a:lnSpc>
            </a:pPr>
            <a:r>
              <a:rPr lang="en-US" sz="3302" dirty="0">
                <a:solidFill>
                  <a:srgbClr val="000000"/>
                </a:solidFill>
                <a:latin typeface="Montserrat"/>
              </a:rPr>
              <a:t>   (Phasing - Ride Quality)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4">
            <a:extLst>
              <a:ext uri="{FF2B5EF4-FFF2-40B4-BE49-F238E27FC236}">
                <a16:creationId xmlns:a16="http://schemas.microsoft.com/office/drawing/2014/main" id="{9636E4F8-677E-B632-760B-8F3DB27EADD6}"/>
              </a:ext>
            </a:extLst>
          </p:cNvPr>
          <p:cNvSpPr/>
          <p:nvPr/>
        </p:nvSpPr>
        <p:spPr>
          <a:xfrm>
            <a:off x="11353800" y="1442670"/>
            <a:ext cx="5708073" cy="7350567"/>
          </a:xfrm>
          <a:custGeom>
            <a:avLst/>
            <a:gdLst/>
            <a:ahLst/>
            <a:cxnLst/>
            <a:rect l="l" t="t" r="r" b="b"/>
            <a:pathLst>
              <a:path w="7578930" h="9759762">
                <a:moveTo>
                  <a:pt x="0" y="0"/>
                </a:moveTo>
                <a:lnTo>
                  <a:pt x="7578930" y="0"/>
                </a:lnTo>
                <a:lnTo>
                  <a:pt x="7578930" y="9759762"/>
                </a:lnTo>
                <a:lnTo>
                  <a:pt x="0" y="9759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9677" y="811779"/>
            <a:ext cx="8661409" cy="8634220"/>
          </a:xfrm>
          <a:custGeom>
            <a:avLst/>
            <a:gdLst/>
            <a:ahLst/>
            <a:cxnLst/>
            <a:rect l="l" t="t" r="r" b="b"/>
            <a:pathLst>
              <a:path w="8661409" h="8634220">
                <a:moveTo>
                  <a:pt x="0" y="0"/>
                </a:moveTo>
                <a:lnTo>
                  <a:pt x="8661409" y="0"/>
                </a:lnTo>
                <a:lnTo>
                  <a:pt x="8661409" y="8634219"/>
                </a:lnTo>
                <a:lnTo>
                  <a:pt x="0" y="8634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94" r="-39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14400"/>
            <a:ext cx="5445237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000000"/>
                </a:solidFill>
                <a:latin typeface="Montserrat Bold"/>
              </a:rPr>
              <a:t>PROJECT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726664"/>
            <a:ext cx="5983902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AD02C"/>
                </a:solidFill>
                <a:latin typeface="Montserrat Heavy"/>
              </a:rPr>
              <a:t>INFORMATION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11079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Roadway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842517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County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73956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Location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05394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Start Date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036833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Producer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768271"/>
            <a:ext cx="5246780" cy="5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31" lvl="1" indent="-356466">
              <a:lnSpc>
                <a:spcPts val="4953"/>
              </a:lnSpc>
              <a:buFont typeface="Arial"/>
              <a:buChar char="•"/>
            </a:pPr>
            <a:r>
              <a:rPr lang="en-US" sz="3302">
                <a:solidFill>
                  <a:srgbClr val="000000"/>
                </a:solidFill>
                <a:latin typeface="Montserrat"/>
              </a:rPr>
              <a:t>Crew Placing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0" y="1389062"/>
            <a:ext cx="8661409" cy="8720531"/>
          </a:xfrm>
          <a:custGeom>
            <a:avLst/>
            <a:gdLst/>
            <a:ahLst/>
            <a:cxnLst/>
            <a:rect l="l" t="t" r="r" b="b"/>
            <a:pathLst>
              <a:path w="8661409" h="8720531">
                <a:moveTo>
                  <a:pt x="0" y="0"/>
                </a:moveTo>
                <a:lnTo>
                  <a:pt x="8661409" y="0"/>
                </a:lnTo>
                <a:lnTo>
                  <a:pt x="8661409" y="8720532"/>
                </a:lnTo>
                <a:lnTo>
                  <a:pt x="0" y="872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6920459" cy="6337660"/>
            <a:chOff x="0" y="0"/>
            <a:chExt cx="9227278" cy="8450213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7260316" cy="1223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00"/>
                </a:lnSpc>
                <a:spcBef>
                  <a:spcPct val="0"/>
                </a:spcBef>
              </a:pPr>
              <a:r>
                <a:rPr lang="en-US" sz="5500">
                  <a:solidFill>
                    <a:srgbClr val="000000"/>
                  </a:solidFill>
                  <a:latin typeface="Montserrat Bold"/>
                </a:rPr>
                <a:t>PROJECT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68719"/>
              <a:ext cx="7978535" cy="1223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00"/>
                </a:lnSpc>
                <a:spcBef>
                  <a:spcPct val="0"/>
                </a:spcBef>
              </a:pPr>
              <a:r>
                <a:rPr lang="en-US" sz="5500" dirty="0">
                  <a:solidFill>
                    <a:srgbClr val="FAD02C"/>
                  </a:solidFill>
                  <a:latin typeface="Montserrat Heavy"/>
                </a:rPr>
                <a:t>STAFFING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08255"/>
              <a:ext cx="6995707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 dirty="0">
                  <a:solidFill>
                    <a:srgbClr val="000000"/>
                  </a:solidFill>
                  <a:latin typeface="Montserrat"/>
                </a:rPr>
                <a:t>Owner Engineer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83506"/>
              <a:ext cx="7757707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>
                  <a:solidFill>
                    <a:srgbClr val="000000"/>
                  </a:solidFill>
                  <a:latin typeface="Montserrat"/>
                </a:rPr>
                <a:t>Owner Project Manager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58758"/>
              <a:ext cx="6995707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>
                  <a:solidFill>
                    <a:srgbClr val="000000"/>
                  </a:solidFill>
                  <a:latin typeface="Montserrat"/>
                </a:rPr>
                <a:t>Owner Inspector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734009"/>
              <a:ext cx="6995707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>
                  <a:solidFill>
                    <a:srgbClr val="000000"/>
                  </a:solidFill>
                  <a:latin typeface="Montserrat"/>
                </a:rPr>
                <a:t>Contractor Super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709260"/>
              <a:ext cx="9227278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>
                  <a:solidFill>
                    <a:srgbClr val="000000"/>
                  </a:solidFill>
                  <a:latin typeface="Montserrat"/>
                </a:rPr>
                <a:t>Contractor Quality Control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84512"/>
              <a:ext cx="6995707" cy="76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931" lvl="1" indent="-356466">
                <a:lnSpc>
                  <a:spcPts val="4953"/>
                </a:lnSpc>
                <a:buFont typeface="Arial"/>
                <a:buChar char="•"/>
              </a:pPr>
              <a:r>
                <a:rPr lang="en-US" sz="3302">
                  <a:solidFill>
                    <a:srgbClr val="000000"/>
                  </a:solidFill>
                  <a:latin typeface="Montserrat"/>
                </a:rPr>
                <a:t>Plant Supervisor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46016" y="0"/>
            <a:ext cx="1175069" cy="10287000"/>
            <a:chOff x="0" y="0"/>
            <a:chExt cx="428668" cy="3752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668" cy="3752726"/>
            </a:xfrm>
            <a:custGeom>
              <a:avLst/>
              <a:gdLst/>
              <a:ahLst/>
              <a:cxnLst/>
              <a:rect l="l" t="t" r="r" b="b"/>
              <a:pathLst>
                <a:path w="428668" h="3752726">
                  <a:moveTo>
                    <a:pt x="0" y="0"/>
                  </a:moveTo>
                  <a:lnTo>
                    <a:pt x="428668" y="0"/>
                  </a:lnTo>
                  <a:lnTo>
                    <a:pt x="428668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D20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63000" y="4953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Montserrat" panose="020B0604020202020204" charset="0"/>
              </a:rPr>
              <a:t>Escalation Ladder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474</Words>
  <Application>Microsoft Office PowerPoint</Application>
  <PresentationFormat>Custom</PresentationFormat>
  <Paragraphs>142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Open Sans Bold Italics</vt:lpstr>
      <vt:lpstr>Garet</vt:lpstr>
      <vt:lpstr>Aptos</vt:lpstr>
      <vt:lpstr>Montserrat</vt:lpstr>
      <vt:lpstr>Libre Franklin Medium</vt:lpstr>
      <vt:lpstr>Libre Franklin</vt:lpstr>
      <vt:lpstr>Montserrat Heavy</vt:lpstr>
      <vt:lpstr>Montserrat Bold</vt:lpstr>
      <vt:lpstr>Calibri</vt:lpstr>
      <vt:lpstr>Impact</vt:lpstr>
      <vt:lpstr>Arial</vt:lpstr>
      <vt:lpstr>Arial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Parking lot with RAS</vt:lpstr>
      <vt:lpstr>Asphalt Paving Industry Knowledge Transfer Visit, October 26-28, Central Texas –TxAPA, TxDOT , TTI and the AAPA </vt:lpstr>
      <vt:lpstr>Bastrop SH 21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Contingency Planning: Nothing Bad Happens Until Something Bad Happens</dc:title>
  <dc:creator>Chuck</dc:creator>
  <cp:lastModifiedBy>Chuck Fuller</cp:lastModifiedBy>
  <cp:revision>10</cp:revision>
  <dcterms:created xsi:type="dcterms:W3CDTF">2006-08-16T00:00:00Z</dcterms:created>
  <dcterms:modified xsi:type="dcterms:W3CDTF">2026-03-11T11:16:01Z</dcterms:modified>
  <dc:identifier>DAF8oLx4WgI</dc:identifier>
</cp:coreProperties>
</file>