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3" r:id="rId2"/>
    <p:sldMasterId id="2147483712" r:id="rId3"/>
  </p:sldMasterIdLst>
  <p:notesMasterIdLst>
    <p:notesMasterId r:id="rId39"/>
  </p:notesMasterIdLst>
  <p:handoutMasterIdLst>
    <p:handoutMasterId r:id="rId40"/>
  </p:handoutMasterIdLst>
  <p:sldIdLst>
    <p:sldId id="256" r:id="rId4"/>
    <p:sldId id="680" r:id="rId5"/>
    <p:sldId id="3059" r:id="rId6"/>
    <p:sldId id="3060" r:id="rId7"/>
    <p:sldId id="3061" r:id="rId8"/>
    <p:sldId id="3062" r:id="rId9"/>
    <p:sldId id="3047" r:id="rId10"/>
    <p:sldId id="3015" r:id="rId11"/>
    <p:sldId id="3049" r:id="rId12"/>
    <p:sldId id="3048" r:id="rId13"/>
    <p:sldId id="3063" r:id="rId14"/>
    <p:sldId id="3053" r:id="rId15"/>
    <p:sldId id="3052" r:id="rId16"/>
    <p:sldId id="3050" r:id="rId17"/>
    <p:sldId id="3055" r:id="rId18"/>
    <p:sldId id="3054" r:id="rId19"/>
    <p:sldId id="3064" r:id="rId20"/>
    <p:sldId id="3065" r:id="rId21"/>
    <p:sldId id="660" r:id="rId22"/>
    <p:sldId id="3067" r:id="rId23"/>
    <p:sldId id="3068" r:id="rId24"/>
    <p:sldId id="3069" r:id="rId25"/>
    <p:sldId id="3070" r:id="rId26"/>
    <p:sldId id="3071" r:id="rId27"/>
    <p:sldId id="3072" r:id="rId28"/>
    <p:sldId id="3066" r:id="rId29"/>
    <p:sldId id="3073" r:id="rId30"/>
    <p:sldId id="3074" r:id="rId31"/>
    <p:sldId id="3075" r:id="rId32"/>
    <p:sldId id="3076" r:id="rId33"/>
    <p:sldId id="257" r:id="rId34"/>
    <p:sldId id="265" r:id="rId35"/>
    <p:sldId id="263" r:id="rId36"/>
    <p:sldId id="3077" r:id="rId37"/>
    <p:sldId id="3045" r:id="rId38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vis Walbeck" initials="TW" lastIdx="2" clrIdx="0">
    <p:extLst>
      <p:ext uri="{19B8F6BF-5375-455C-9EA6-DF929625EA0E}">
        <p15:presenceInfo xmlns:p15="http://schemas.microsoft.com/office/powerpoint/2012/main" userId="S-1-5-21-2286752186-3697686403-1823448917-9776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F27"/>
    <a:srgbClr val="09111A"/>
    <a:srgbClr val="D8D8D8"/>
    <a:srgbClr val="75767A"/>
    <a:srgbClr val="F4D31A"/>
    <a:srgbClr val="939597"/>
    <a:srgbClr val="99FF33"/>
    <a:srgbClr val="7F7F7F"/>
    <a:srgbClr val="FFC000"/>
    <a:srgbClr val="3A3C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95" autoAdjust="0"/>
  </p:normalViewPr>
  <p:slideViewPr>
    <p:cSldViewPr snapToGrid="0">
      <p:cViewPr>
        <p:scale>
          <a:sx n="71" d="100"/>
          <a:sy n="71" d="100"/>
        </p:scale>
        <p:origin x="1018" y="28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4" tIns="46747" rIns="93494" bIns="467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4" tIns="46747" rIns="93494" bIns="46747" rtlCol="0"/>
          <a:lstStyle>
            <a:lvl1pPr algn="r">
              <a:defRPr sz="1200"/>
            </a:lvl1pPr>
          </a:lstStyle>
          <a:p>
            <a:fld id="{515179C5-9F6E-492C-A62E-3974CAE7A4F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4" tIns="46747" rIns="93494" bIns="467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4" tIns="46747" rIns="93494" bIns="46747" rtlCol="0" anchor="b"/>
          <a:lstStyle>
            <a:lvl1pPr algn="r">
              <a:defRPr sz="1200"/>
            </a:lvl1pPr>
          </a:lstStyle>
          <a:p>
            <a:fld id="{5A3CFEAE-79BA-47B2-85C4-08375CAA9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37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7E1FB-C88B-4724-9655-58D451DD46C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4479925"/>
            <a:ext cx="5643563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559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8" y="8842375"/>
            <a:ext cx="3055937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93FB0-E9D3-463A-A194-D90BB9F37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08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A403F-706F-48F5-99C5-753BEEB1A7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272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NCAT people:</a:t>
            </a:r>
          </a:p>
          <a:p>
            <a:endParaRPr lang="en-US" dirty="0"/>
          </a:p>
          <a:p>
            <a:r>
              <a:rPr lang="en-US" dirty="0"/>
              <a:t>Nathan – Director</a:t>
            </a:r>
          </a:p>
          <a:p>
            <a:r>
              <a:rPr lang="en-US" dirty="0"/>
              <a:t>Zane, Graham, Madison – Lab engineers / mix designers</a:t>
            </a:r>
          </a:p>
          <a:p>
            <a:r>
              <a:rPr lang="en-US" dirty="0"/>
              <a:t>Robert – Lead Track technician</a:t>
            </a:r>
          </a:p>
          <a:p>
            <a:r>
              <a:rPr lang="en-US" dirty="0"/>
              <a:t>Mike – Trucking coordinator / plant QC/QA</a:t>
            </a:r>
          </a:p>
          <a:p>
            <a:r>
              <a:rPr lang="en-US" dirty="0"/>
              <a:t>Cody – Photography/videographer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A403F-706F-48F5-99C5-753BEEB1A7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559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C2BBD-1708-77B5-EF43-456EDA2B5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60F766-0424-0F27-E672-C59457AE4B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090456-AE3A-1044-679A-37A19ACF4E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NCAT people:</a:t>
            </a:r>
          </a:p>
          <a:p>
            <a:endParaRPr lang="en-US" dirty="0"/>
          </a:p>
          <a:p>
            <a:r>
              <a:rPr lang="en-US" dirty="0"/>
              <a:t>Nathan – Director</a:t>
            </a:r>
          </a:p>
          <a:p>
            <a:r>
              <a:rPr lang="en-US" dirty="0"/>
              <a:t>Zane, Graham, Madison – Lab engineers / mix designers</a:t>
            </a:r>
          </a:p>
          <a:p>
            <a:r>
              <a:rPr lang="en-US" dirty="0"/>
              <a:t>Robert – Lead Track technician</a:t>
            </a:r>
          </a:p>
          <a:p>
            <a:r>
              <a:rPr lang="en-US" dirty="0"/>
              <a:t>Mike – Trucking coordinator / plant QC/QA</a:t>
            </a:r>
          </a:p>
          <a:p>
            <a:r>
              <a:rPr lang="en-US" dirty="0"/>
              <a:t>Cody – Photography/videographer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75ED7-D0D0-A7FC-DBB4-BA152CE915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A403F-706F-48F5-99C5-753BEEB1A7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ED0B7-D35E-4CBE-BADA-DDE8FBCA1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311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ARDOT looking for a crack-resistant surface layer to delay reflective cracks from poorly </a:t>
            </a:r>
            <a:r>
              <a:rPr lang="en-US" dirty="0" err="1"/>
              <a:t>rubblized</a:t>
            </a:r>
            <a:r>
              <a:rPr lang="en-US" dirty="0"/>
              <a:t> PCC.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93FB0-E9D3-463A-A194-D90BB9F373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88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0313" y="55798"/>
            <a:ext cx="3991371" cy="22192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DEB1E8-267B-AE45-B113-142DD0938D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4833" y="1263842"/>
            <a:ext cx="3409638" cy="168310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2540509"/>
            <a:ext cx="12192000" cy="238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DD309FF-A9C3-CA4F-8336-99C8CCE2E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2039" y="3071527"/>
            <a:ext cx="10427922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0" spc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999" y="5284025"/>
            <a:ext cx="9144000" cy="93338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2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79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6864" y="152400"/>
            <a:ext cx="10871200" cy="990600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F0A30DF3-9FDB-6545-B48C-97E05508D925}"/>
              </a:ext>
            </a:extLst>
          </p:cNvPr>
          <p:cNvSpPr txBox="1">
            <a:spLocks/>
          </p:cNvSpPr>
          <p:nvPr userDrawn="1"/>
        </p:nvSpPr>
        <p:spPr>
          <a:xfrm>
            <a:off x="3581400" y="6096000"/>
            <a:ext cx="8614664" cy="654624"/>
          </a:xfrm>
          <a:prstGeom prst="rect">
            <a:avLst/>
          </a:prstGeom>
        </p:spPr>
        <p:txBody>
          <a:bodyPr vert="horz" tIns="91440" bIns="9144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400" b="0" i="0" kern="1200" cap="none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endParaRPr lang="en-US" sz="3200" b="0" i="0" spc="600" baseline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3CCE7AFC-5729-DD4A-AFA9-2263220E5705}"/>
              </a:ext>
            </a:extLst>
          </p:cNvPr>
          <p:cNvSpPr txBox="1">
            <a:spLocks/>
          </p:cNvSpPr>
          <p:nvPr userDrawn="1"/>
        </p:nvSpPr>
        <p:spPr>
          <a:xfrm>
            <a:off x="0" y="6092256"/>
            <a:ext cx="3276600" cy="658368"/>
          </a:xfrm>
          <a:prstGeom prst="rect">
            <a:avLst/>
          </a:prstGeom>
        </p:spPr>
        <p:txBody>
          <a:bodyPr vert="horz" wrap="square" lIns="91440" tIns="91440" rIns="91440" bIns="9144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400" b="0" i="0" kern="1200" cap="none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>
              <a:lnSpc>
                <a:spcPct val="80000"/>
              </a:lnSpc>
            </a:pPr>
            <a:endParaRPr lang="en-US" sz="2000" b="0" i="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0BEBE0A-0A7F-1BB3-03C2-2BDAEEAC9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2678" y="5971535"/>
            <a:ext cx="2367722" cy="810265"/>
          </a:xfrm>
          <a:prstGeom prst="rect">
            <a:avLst/>
          </a:prstGeom>
        </p:spPr>
      </p:pic>
      <p:pic>
        <p:nvPicPr>
          <p:cNvPr id="5" name="Picture 4" descr="A yellow and grey road with black background&#10;&#10;Description automatically generated">
            <a:extLst>
              <a:ext uri="{FF2B5EF4-FFF2-40B4-BE49-F238E27FC236}">
                <a16:creationId xmlns:a16="http://schemas.microsoft.com/office/drawing/2014/main" id="{A1ED4082-ACCE-1F7C-7601-80570796DA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51576"/>
            <a:ext cx="1986598" cy="110642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59AE81-D754-F44B-484A-C2E6B09748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7563" y="1600200"/>
            <a:ext cx="10871200" cy="41513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84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6864" y="152400"/>
            <a:ext cx="10871200" cy="990600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F0A30DF3-9FDB-6545-B48C-97E05508D925}"/>
              </a:ext>
            </a:extLst>
          </p:cNvPr>
          <p:cNvSpPr txBox="1">
            <a:spLocks/>
          </p:cNvSpPr>
          <p:nvPr userDrawn="1"/>
        </p:nvSpPr>
        <p:spPr>
          <a:xfrm>
            <a:off x="3581400" y="6096000"/>
            <a:ext cx="8614664" cy="654624"/>
          </a:xfrm>
          <a:prstGeom prst="rect">
            <a:avLst/>
          </a:prstGeom>
        </p:spPr>
        <p:txBody>
          <a:bodyPr vert="horz" tIns="91440" bIns="9144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400" b="0" i="0" kern="1200" cap="none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endParaRPr lang="en-US" sz="3200" b="0" i="0" spc="600" baseline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3CCE7AFC-5729-DD4A-AFA9-2263220E5705}"/>
              </a:ext>
            </a:extLst>
          </p:cNvPr>
          <p:cNvSpPr txBox="1">
            <a:spLocks/>
          </p:cNvSpPr>
          <p:nvPr userDrawn="1"/>
        </p:nvSpPr>
        <p:spPr>
          <a:xfrm>
            <a:off x="0" y="6092256"/>
            <a:ext cx="3276600" cy="658368"/>
          </a:xfrm>
          <a:prstGeom prst="rect">
            <a:avLst/>
          </a:prstGeom>
        </p:spPr>
        <p:txBody>
          <a:bodyPr vert="horz" wrap="square" lIns="91440" tIns="91440" rIns="91440" bIns="9144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400" b="0" i="0" kern="1200" cap="none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>
              <a:lnSpc>
                <a:spcPct val="80000"/>
              </a:lnSpc>
            </a:pPr>
            <a:endParaRPr lang="en-US" sz="2000" b="0" i="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0BEBE0A-0A7F-1BB3-03C2-2BDAEEAC9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2678" y="5971535"/>
            <a:ext cx="2367722" cy="810265"/>
          </a:xfrm>
          <a:prstGeom prst="rect">
            <a:avLst/>
          </a:prstGeom>
        </p:spPr>
      </p:pic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58C15893-A64B-EA9B-751D-F30AA861F2E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151376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/>
            </a:lvl1pPr>
            <a:lvl3pPr marL="514350" indent="0">
              <a:buNone/>
              <a:defRPr/>
            </a:lvl3pPr>
          </a:lstStyle>
          <a:p>
            <a:pPr lvl="0" eaLnBrk="1" latinLnBrk="0" hangingPunct="1"/>
            <a:endParaRPr lang="en-US" dirty="0"/>
          </a:p>
        </p:txBody>
      </p:sp>
      <p:pic>
        <p:nvPicPr>
          <p:cNvPr id="5" name="Picture 4" descr="A yellow and grey road with black background&#10;&#10;Description automatically generated">
            <a:extLst>
              <a:ext uri="{FF2B5EF4-FFF2-40B4-BE49-F238E27FC236}">
                <a16:creationId xmlns:a16="http://schemas.microsoft.com/office/drawing/2014/main" id="{A1ED4082-ACCE-1F7C-7601-80570796DA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51576"/>
            <a:ext cx="1986598" cy="110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85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921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truck on the road&#10;&#10;Description automatically generated">
            <a:extLst>
              <a:ext uri="{FF2B5EF4-FFF2-40B4-BE49-F238E27FC236}">
                <a16:creationId xmlns:a16="http://schemas.microsoft.com/office/drawing/2014/main" id="{607D2EDC-84AE-A116-2187-B88F8B4542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9160"/>
            <a:ext cx="12192000" cy="462179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E211A94-FF38-EE4B-A4E6-BC0507BD25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096000"/>
            <a:ext cx="3276600" cy="65836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400B11-177A-4C43-8C11-78826676D4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429000" y="6096000"/>
            <a:ext cx="8765032" cy="65836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itle 7">
            <a:extLst>
              <a:ext uri="{FF2B5EF4-FFF2-40B4-BE49-F238E27FC236}">
                <a16:creationId xmlns:a16="http://schemas.microsoft.com/office/drawing/2014/main" id="{6100CF6A-827A-674A-BAB8-3635690AB8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581400" y="6096000"/>
            <a:ext cx="8614664" cy="654624"/>
          </a:xfrm>
          <a:prstGeom prst="rect">
            <a:avLst/>
          </a:prstGeom>
        </p:spPr>
        <p:txBody>
          <a:bodyPr vert="horz" tIns="91440" bIns="9144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400" b="0" i="0" kern="1200" cap="none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950" b="1" i="0" spc="600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NCAT/MnROAD 2024 FALL SPONSOR MEETING </a:t>
            </a:r>
            <a:endParaRPr lang="en-US" sz="1950" b="0" i="0" spc="600" baseline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itle 7">
            <a:extLst>
              <a:ext uri="{FF2B5EF4-FFF2-40B4-BE49-F238E27FC236}">
                <a16:creationId xmlns:a16="http://schemas.microsoft.com/office/drawing/2014/main" id="{6FFB7EBF-B384-6C4F-BFA8-A14142A286D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092256"/>
            <a:ext cx="3276600" cy="658368"/>
          </a:xfrm>
          <a:prstGeom prst="rect">
            <a:avLst/>
          </a:prstGeom>
        </p:spPr>
        <p:txBody>
          <a:bodyPr vert="horz" wrap="square" lIns="91440" tIns="91440" rIns="91440" bIns="9144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400" b="0" i="0" kern="1200" cap="none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sz="2000" b="1" i="0" spc="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NINTH (2024)</a:t>
            </a:r>
            <a:endParaRPr lang="en-US" sz="2000" b="1" i="0" spc="300" baseline="30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>
              <a:lnSpc>
                <a:spcPct val="80000"/>
              </a:lnSpc>
            </a:pPr>
            <a:r>
              <a:rPr lang="en-US" sz="2000" b="0" i="0" spc="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 CYCLE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670DC9-8CD8-D21D-B14F-F130F0C53F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1280160"/>
            <a:ext cx="711200" cy="914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20EDE3-AC4A-6937-0F6B-4A54918DB0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87400" y="1280160"/>
            <a:ext cx="1140460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2DCBB79-B582-76F2-6EBD-CCE72A4B44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435" y="180335"/>
            <a:ext cx="2367722" cy="810265"/>
          </a:xfrm>
          <a:prstGeom prst="rect">
            <a:avLst/>
          </a:prstGeom>
        </p:spPr>
      </p:pic>
      <p:pic>
        <p:nvPicPr>
          <p:cNvPr id="5" name="Picture 4" descr="A yellow and grey road with black background&#10;&#10;Description automatically generated">
            <a:extLst>
              <a:ext uri="{FF2B5EF4-FFF2-40B4-BE49-F238E27FC236}">
                <a16:creationId xmlns:a16="http://schemas.microsoft.com/office/drawing/2014/main" id="{0693F087-4D3A-E942-B777-971A1BFD41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2" y="0"/>
            <a:ext cx="1986598" cy="1106424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C3178493-C3E9-E09F-42A6-A1052D3E8E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3048000" y="5043661"/>
            <a:ext cx="8811768" cy="790358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Presenter Name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7819D17-B088-B0B8-E230-CC7E1543C3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1006101" y="1661160"/>
            <a:ext cx="10853667" cy="990600"/>
          </a:xfrm>
        </p:spPr>
        <p:txBody>
          <a:bodyPr>
            <a:normAutofit/>
          </a:bodyPr>
          <a:lstStyle>
            <a:lvl1pPr algn="r">
              <a:defRPr sz="4400" b="1"/>
            </a:lvl1pPr>
          </a:lstStyle>
          <a:p>
            <a:r>
              <a:rPr lang="en-US" dirty="0"/>
              <a:t>Click to add email address</a:t>
            </a:r>
          </a:p>
        </p:txBody>
      </p:sp>
    </p:spTree>
    <p:extLst>
      <p:ext uri="{BB962C8B-B14F-4D97-AF65-F5344CB8AC3E}">
        <p14:creationId xmlns:p14="http://schemas.microsoft.com/office/powerpoint/2010/main" val="846521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60">
            <a:extLst>
              <a:ext uri="{FF2B5EF4-FFF2-40B4-BE49-F238E27FC236}">
                <a16:creationId xmlns:a16="http://schemas.microsoft.com/office/drawing/2014/main" id="{F3CED97B-9110-D842-817A-064C1D064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8313" y="408321"/>
            <a:ext cx="8375374" cy="9000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38">
            <a:extLst>
              <a:ext uri="{FF2B5EF4-FFF2-40B4-BE49-F238E27FC236}">
                <a16:creationId xmlns:a16="http://schemas.microsoft.com/office/drawing/2014/main" id="{9EF38943-6EE4-3045-B9BF-94C46D0E2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2465" y="6136517"/>
            <a:ext cx="713271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fld id="{B4B9BCA1-DEDB-4768-B0C2-9E03C02986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62">
            <a:extLst>
              <a:ext uri="{FF2B5EF4-FFF2-40B4-BE49-F238E27FC236}">
                <a16:creationId xmlns:a16="http://schemas.microsoft.com/office/drawing/2014/main" id="{9B29B893-7B06-7F4B-A955-A76C4CEE96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748342"/>
            <a:ext cx="10515600" cy="4016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  <a:lvl2pPr>
              <a:buClr>
                <a:schemeClr val="tx1">
                  <a:lumMod val="50000"/>
                  <a:lumOff val="50000"/>
                </a:schemeClr>
              </a:buClr>
              <a:defRPr sz="3200"/>
            </a:lvl2pPr>
            <a:lvl3pPr>
              <a:buClr>
                <a:schemeClr val="accent4"/>
              </a:buCl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11879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8">
            <a:extLst>
              <a:ext uri="{FF2B5EF4-FFF2-40B4-BE49-F238E27FC236}">
                <a16:creationId xmlns:a16="http://schemas.microsoft.com/office/drawing/2014/main" id="{261FA138-ED96-6A46-8CC1-10E14E297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2465" y="6136517"/>
            <a:ext cx="713271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fld id="{B4B9BCA1-DEDB-4768-B0C2-9E03C02986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45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221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9D58A-4E7D-A90C-1587-56D385C55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09351D-A8CC-FF65-252A-DDA57D153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93C4F-681A-07D8-D958-E5777120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A463-4E57-4014-9F5C-89958607162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48E8A-5E12-339D-2D33-D7339B2A9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CEABC-A4C9-48BE-A290-F58CAE5D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BA98C-D7AB-4840-A998-1CD286CCC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6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Alternate)"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7969DA-3182-544F-9A89-29D57B51BB99}"/>
              </a:ext>
            </a:extLst>
          </p:cNvPr>
          <p:cNvCxnSpPr>
            <a:cxnSpLocks/>
          </p:cNvCxnSpPr>
          <p:nvPr userDrawn="1"/>
        </p:nvCxnSpPr>
        <p:spPr>
          <a:xfrm>
            <a:off x="0" y="5520912"/>
            <a:ext cx="12192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8CD9E2B-A714-BA4C-906F-D6B667560C41}"/>
              </a:ext>
            </a:extLst>
          </p:cNvPr>
          <p:cNvSpPr/>
          <p:nvPr userDrawn="1"/>
        </p:nvSpPr>
        <p:spPr>
          <a:xfrm>
            <a:off x="-8546" y="2826379"/>
            <a:ext cx="11082946" cy="1665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E3B4F296-38C8-6C45-B741-AD93E548D31E}"/>
              </a:ext>
            </a:extLst>
          </p:cNvPr>
          <p:cNvSpPr>
            <a:spLocks/>
          </p:cNvSpPr>
          <p:nvPr userDrawn="1"/>
        </p:nvSpPr>
        <p:spPr>
          <a:xfrm rot="5400000" flipH="1" flipV="1">
            <a:off x="9787810" y="2164143"/>
            <a:ext cx="914400" cy="18288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524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5247 h 10000"/>
              <a:gd name="connsiteX0" fmla="*/ 0 w 10000"/>
              <a:gd name="connsiteY0" fmla="*/ 4506 h 9259"/>
              <a:gd name="connsiteX1" fmla="*/ 10000 w 10000"/>
              <a:gd name="connsiteY1" fmla="*/ 0 h 9259"/>
              <a:gd name="connsiteX2" fmla="*/ 10000 w 10000"/>
              <a:gd name="connsiteY2" fmla="*/ 9259 h 9259"/>
              <a:gd name="connsiteX3" fmla="*/ 0 w 10000"/>
              <a:gd name="connsiteY3" fmla="*/ 9259 h 9259"/>
              <a:gd name="connsiteX4" fmla="*/ 0 w 10000"/>
              <a:gd name="connsiteY4" fmla="*/ 4506 h 9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9259">
                <a:moveTo>
                  <a:pt x="0" y="4506"/>
                </a:moveTo>
                <a:lnTo>
                  <a:pt x="10000" y="0"/>
                </a:lnTo>
                <a:lnTo>
                  <a:pt x="10000" y="9259"/>
                </a:lnTo>
                <a:lnTo>
                  <a:pt x="0" y="9259"/>
                </a:lnTo>
                <a:lnTo>
                  <a:pt x="0" y="4506"/>
                </a:lnTo>
                <a:close/>
              </a:path>
            </a:pathLst>
          </a:custGeom>
          <a:solidFill>
            <a:srgbClr val="F4D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554B6F-9897-6D49-A32A-C554A4C0F2D2}"/>
              </a:ext>
            </a:extLst>
          </p:cNvPr>
          <p:cNvCxnSpPr>
            <a:cxnSpLocks/>
          </p:cNvCxnSpPr>
          <p:nvPr userDrawn="1"/>
        </p:nvCxnSpPr>
        <p:spPr>
          <a:xfrm>
            <a:off x="10438462" y="2385191"/>
            <a:ext cx="847722" cy="8159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BBCC83D8-3989-2C4D-828E-486AA318BD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332" y="4886092"/>
            <a:ext cx="9144000" cy="93338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32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DF3361C-6014-1C45-ABD2-260C069E6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332" y="2996494"/>
            <a:ext cx="10886629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400" b="0" spc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0313" y="55798"/>
            <a:ext cx="3991371" cy="221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74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100" y="5816937"/>
            <a:ext cx="1777423" cy="98992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757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32779"/>
            <a:ext cx="12192000" cy="0"/>
          </a:xfrm>
          <a:prstGeom prst="line">
            <a:avLst/>
          </a:prstGeom>
          <a:ln w="50800" cmpd="sng">
            <a:solidFill>
              <a:srgbClr val="F4D31A"/>
            </a:solidFill>
            <a:headEnd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31AFDFB-F382-B042-BD05-15F7529497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877" y="0"/>
            <a:ext cx="10427922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="0" spc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F16C03-0E5C-9C44-A4A1-9E0A170B7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877" y="1581374"/>
            <a:ext cx="10427922" cy="4595589"/>
          </a:xfrm>
          <a:prstGeom prst="rect">
            <a:avLst/>
          </a:prstGeom>
        </p:spPr>
        <p:txBody>
          <a:bodyPr/>
          <a:lstStyle>
            <a:lvl1pPr marL="571500" indent="-571500">
              <a:buClrTx/>
              <a:buSzPct val="100000"/>
              <a:buFont typeface="Arial" panose="020B0604020202020204" pitchFamily="34" charset="0"/>
              <a:buChar char="•"/>
              <a:defRPr sz="3200" spc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buClrTx/>
              <a:buSzPct val="100000"/>
              <a:buFont typeface="Arial" panose="020B0604020202020204" pitchFamily="34" charset="0"/>
              <a:buChar char="•"/>
              <a:defRPr sz="2800" spc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buClrTx/>
              <a:buFont typeface="Arial" panose="020B0604020202020204" pitchFamily="34" charset="0"/>
              <a:buChar char="•"/>
              <a:defRPr sz="2400" spc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ClrTx/>
              <a:buFont typeface="Arial" panose="020B0604020202020204" pitchFamily="34" charset="0"/>
              <a:buChar char="•"/>
              <a:defRPr sz="2000" spc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ClrTx/>
              <a:buFont typeface="Arial" panose="020B0604020202020204" pitchFamily="34" charset="0"/>
              <a:buChar char="•"/>
              <a:defRPr sz="2000" spc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3C7602D-FA06-D64B-BE1B-96F29A082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19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CD49FFC8-1718-4D87-B381-2013DB1A3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260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757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32779"/>
            <a:ext cx="12192000" cy="0"/>
          </a:xfrm>
          <a:prstGeom prst="line">
            <a:avLst/>
          </a:prstGeom>
          <a:ln w="50800" cmpd="sng">
            <a:solidFill>
              <a:srgbClr val="F4D31A"/>
            </a:solidFill>
            <a:headEnd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31AFDFB-F382-B042-BD05-15F7529497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877" y="0"/>
            <a:ext cx="10427922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="0" spc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F16C03-0E5C-9C44-A4A1-9E0A170B7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877" y="1581374"/>
            <a:ext cx="10427922" cy="4595589"/>
          </a:xfrm>
          <a:prstGeom prst="rect">
            <a:avLst/>
          </a:prstGeom>
        </p:spPr>
        <p:txBody>
          <a:bodyPr/>
          <a:lstStyle>
            <a:lvl1pPr marL="571500" indent="-571500">
              <a:buClrTx/>
              <a:buSzPct val="100000"/>
              <a:buFont typeface="Arial" panose="020B0604020202020204" pitchFamily="34" charset="0"/>
              <a:buChar char="•"/>
              <a:defRPr sz="3200" spc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buClrTx/>
              <a:buSzPct val="100000"/>
              <a:buFont typeface="Arial" panose="020B0604020202020204" pitchFamily="34" charset="0"/>
              <a:buChar char="•"/>
              <a:defRPr sz="2800" spc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buClrTx/>
              <a:buFont typeface="Arial" panose="020B0604020202020204" pitchFamily="34" charset="0"/>
              <a:buChar char="•"/>
              <a:defRPr sz="2400" spc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ClrTx/>
              <a:buFont typeface="Arial" panose="020B0604020202020204" pitchFamily="34" charset="0"/>
              <a:buChar char="•"/>
              <a:defRPr sz="2000" spc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ClrTx/>
              <a:buFont typeface="Arial" panose="020B0604020202020204" pitchFamily="34" charset="0"/>
              <a:buChar char="•"/>
              <a:defRPr sz="2000" spc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3C7602D-FA06-D64B-BE1B-96F29A082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19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CD49FFC8-1718-4D87-B381-2013DB1A3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360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rot="16200000">
            <a:off x="-2966062" y="2966063"/>
            <a:ext cx="6858002" cy="9258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757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CD49FFC8-1718-4D87-B381-2013DB1A3AB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 flipV="1">
            <a:off x="462421" y="-9679"/>
            <a:ext cx="9028" cy="6877358"/>
          </a:xfrm>
          <a:prstGeom prst="line">
            <a:avLst/>
          </a:prstGeom>
          <a:ln w="152400" cmpd="dbl">
            <a:solidFill>
              <a:srgbClr val="F4D31A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298961" y="0"/>
            <a:ext cx="1005483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="0" spc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751887" y="1581374"/>
            <a:ext cx="9601911" cy="4595589"/>
          </a:xfrm>
          <a:prstGeom prst="rect">
            <a:avLst/>
          </a:prstGeom>
        </p:spPr>
        <p:txBody>
          <a:bodyPr/>
          <a:lstStyle>
            <a:lvl1pPr marL="571500" indent="-571500">
              <a:buClrTx/>
              <a:buSzPct val="100000"/>
              <a:buFont typeface="Arial" panose="020B0604020202020204" pitchFamily="34" charset="0"/>
              <a:buChar char="•"/>
              <a:defRPr sz="3200" spc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buClrTx/>
              <a:buSzPct val="100000"/>
              <a:buFont typeface="Arial" panose="020B0604020202020204" pitchFamily="34" charset="0"/>
              <a:buChar char="•"/>
              <a:defRPr sz="2800" spc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buClrTx/>
              <a:buFont typeface="Arial" panose="020B0604020202020204" pitchFamily="34" charset="0"/>
              <a:buChar char="•"/>
              <a:defRPr sz="2400" spc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ClrTx/>
              <a:buFont typeface="Arial" panose="020B0604020202020204" pitchFamily="34" charset="0"/>
              <a:buChar char="•"/>
              <a:defRPr sz="2000" spc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ClrTx/>
              <a:buFont typeface="Arial" panose="020B0604020202020204" pitchFamily="34" charset="0"/>
              <a:buChar char="•"/>
              <a:defRPr sz="2000" spc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100" y="5816937"/>
            <a:ext cx="1777423" cy="98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99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BDD309FF-A9C3-CA4F-8336-99C8CCE2E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2039" y="2288443"/>
            <a:ext cx="10427922" cy="17885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0" spc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-3" y="659878"/>
            <a:ext cx="12192005" cy="1407734"/>
            <a:chOff x="-3" y="659878"/>
            <a:chExt cx="12192005" cy="1407734"/>
          </a:xfrm>
        </p:grpSpPr>
        <p:sp>
          <p:nvSpPr>
            <p:cNvPr id="20" name="Rectangle 19"/>
            <p:cNvSpPr/>
            <p:nvPr userDrawn="1"/>
          </p:nvSpPr>
          <p:spPr>
            <a:xfrm>
              <a:off x="-2" y="659878"/>
              <a:ext cx="12192002" cy="1407734"/>
            </a:xfrm>
            <a:prstGeom prst="rect">
              <a:avLst/>
            </a:prstGeom>
            <a:solidFill>
              <a:srgbClr val="7576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Connector 20"/>
            <p:cNvCxnSpPr/>
            <p:nvPr userDrawn="1"/>
          </p:nvCxnSpPr>
          <p:spPr>
            <a:xfrm>
              <a:off x="0" y="1363745"/>
              <a:ext cx="12192002" cy="0"/>
            </a:xfrm>
            <a:prstGeom prst="line">
              <a:avLst/>
            </a:prstGeom>
            <a:ln w="57150" cmpd="sng">
              <a:solidFill>
                <a:schemeClr val="bg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-3" y="1971249"/>
              <a:ext cx="12192002" cy="0"/>
            </a:xfrm>
            <a:prstGeom prst="line">
              <a:avLst/>
            </a:prstGeom>
            <a:ln w="57150" cmpd="sng">
              <a:solidFill>
                <a:srgbClr val="F4D31A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0" y="762004"/>
              <a:ext cx="12192002" cy="0"/>
            </a:xfrm>
            <a:prstGeom prst="line">
              <a:avLst/>
            </a:prstGeom>
            <a:ln w="57150" cmpd="sng">
              <a:solidFill>
                <a:schemeClr val="bg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 userDrawn="1"/>
        </p:nvGrpSpPr>
        <p:grpSpPr>
          <a:xfrm>
            <a:off x="-3" y="4188076"/>
            <a:ext cx="12192005" cy="1407734"/>
            <a:chOff x="-3" y="4188076"/>
            <a:chExt cx="12192005" cy="1407734"/>
          </a:xfrm>
        </p:grpSpPr>
        <p:sp>
          <p:nvSpPr>
            <p:cNvPr id="14" name="Rectangle 13"/>
            <p:cNvSpPr/>
            <p:nvPr userDrawn="1"/>
          </p:nvSpPr>
          <p:spPr>
            <a:xfrm>
              <a:off x="-2" y="4188076"/>
              <a:ext cx="12192002" cy="1407734"/>
            </a:xfrm>
            <a:prstGeom prst="rect">
              <a:avLst/>
            </a:prstGeom>
            <a:solidFill>
              <a:srgbClr val="7576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Connector 14"/>
            <p:cNvCxnSpPr>
              <a:stCxn id="14" idx="1"/>
              <a:endCxn id="14" idx="3"/>
            </p:cNvCxnSpPr>
            <p:nvPr userDrawn="1"/>
          </p:nvCxnSpPr>
          <p:spPr>
            <a:xfrm>
              <a:off x="-3" y="4891945"/>
              <a:ext cx="12192002" cy="0"/>
            </a:xfrm>
            <a:prstGeom prst="line">
              <a:avLst/>
            </a:prstGeom>
            <a:ln w="57150" cmpd="sng">
              <a:solidFill>
                <a:schemeClr val="bg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0" y="4270345"/>
              <a:ext cx="12192002" cy="0"/>
            </a:xfrm>
            <a:prstGeom prst="line">
              <a:avLst/>
            </a:prstGeom>
            <a:ln w="57150" cmpd="sng">
              <a:solidFill>
                <a:srgbClr val="F4D31A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0" y="5514684"/>
              <a:ext cx="12192002" cy="0"/>
            </a:xfrm>
            <a:prstGeom prst="line">
              <a:avLst/>
            </a:prstGeom>
            <a:ln w="57150" cmpd="sng">
              <a:solidFill>
                <a:schemeClr val="bg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286" y="5702445"/>
            <a:ext cx="1777423" cy="98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58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975" y="5520838"/>
            <a:ext cx="2266950" cy="12604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6EAB5E9-4C8F-1740-A2FC-82111D2A3867}"/>
              </a:ext>
            </a:extLst>
          </p:cNvPr>
          <p:cNvSpPr/>
          <p:nvPr userDrawn="1"/>
        </p:nvSpPr>
        <p:spPr>
          <a:xfrm>
            <a:off x="0" y="2804914"/>
            <a:ext cx="12192000" cy="2461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EE774B-AF19-0040-9F89-0ACCB120196F}"/>
              </a:ext>
            </a:extLst>
          </p:cNvPr>
          <p:cNvCxnSpPr/>
          <p:nvPr userDrawn="1"/>
        </p:nvCxnSpPr>
        <p:spPr>
          <a:xfrm>
            <a:off x="1144073" y="3972330"/>
            <a:ext cx="1752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579BEA-DC1C-1745-98FA-52E58783DAF4}"/>
              </a:ext>
            </a:extLst>
          </p:cNvPr>
          <p:cNvCxnSpPr/>
          <p:nvPr userDrawn="1"/>
        </p:nvCxnSpPr>
        <p:spPr>
          <a:xfrm>
            <a:off x="9289692" y="3972330"/>
            <a:ext cx="1752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436FD4-E0E6-B047-BE5A-277D8BB0A2A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00434"/>
            <a:ext cx="0" cy="10858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323C4D48-5DEC-E641-89B3-9A1B5CF3B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5082" y="3035587"/>
            <a:ext cx="5156201" cy="20000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0" spc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1182" y="1616957"/>
            <a:ext cx="9144000" cy="93338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54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334037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truck on the road&#10;&#10;Description automatically generated">
            <a:extLst>
              <a:ext uri="{FF2B5EF4-FFF2-40B4-BE49-F238E27FC236}">
                <a16:creationId xmlns:a16="http://schemas.microsoft.com/office/drawing/2014/main" id="{607D2EDC-84AE-A116-2187-B88F8B4542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9160"/>
            <a:ext cx="12192000" cy="462179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E211A94-FF38-EE4B-A4E6-BC0507BD25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096000"/>
            <a:ext cx="3276600" cy="65836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400B11-177A-4C43-8C11-78826676D4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429000" y="6096000"/>
            <a:ext cx="8765032" cy="65836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itle 7">
            <a:extLst>
              <a:ext uri="{FF2B5EF4-FFF2-40B4-BE49-F238E27FC236}">
                <a16:creationId xmlns:a16="http://schemas.microsoft.com/office/drawing/2014/main" id="{6100CF6A-827A-674A-BAB8-3635690AB8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581400" y="6096000"/>
            <a:ext cx="8614664" cy="654624"/>
          </a:xfrm>
          <a:prstGeom prst="rect">
            <a:avLst/>
          </a:prstGeom>
        </p:spPr>
        <p:txBody>
          <a:bodyPr vert="horz" tIns="91440" bIns="9144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400" b="0" i="0" kern="1200" cap="none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950" b="1" i="0" spc="600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NCAT/MnROAD 2024 FALL SPONSOR MEETING </a:t>
            </a:r>
            <a:endParaRPr lang="en-US" sz="1950" b="0" i="0" spc="600" baseline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itle 7">
            <a:extLst>
              <a:ext uri="{FF2B5EF4-FFF2-40B4-BE49-F238E27FC236}">
                <a16:creationId xmlns:a16="http://schemas.microsoft.com/office/drawing/2014/main" id="{6FFB7EBF-B384-6C4F-BFA8-A14142A286D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092256"/>
            <a:ext cx="3276600" cy="658368"/>
          </a:xfrm>
          <a:prstGeom prst="rect">
            <a:avLst/>
          </a:prstGeom>
        </p:spPr>
        <p:txBody>
          <a:bodyPr vert="horz" wrap="square" lIns="91440" tIns="91440" rIns="91440" bIns="9144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400" b="0" i="0" kern="1200" cap="none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sz="2000" b="1" i="0" spc="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NINTH (2024)</a:t>
            </a:r>
            <a:endParaRPr lang="en-US" sz="2000" b="1" i="0" spc="300" baseline="30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>
              <a:lnSpc>
                <a:spcPct val="80000"/>
              </a:lnSpc>
            </a:pPr>
            <a:r>
              <a:rPr lang="en-US" sz="2000" b="0" i="0" spc="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 CYCLE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670DC9-8CD8-D21D-B14F-F130F0C53F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1280160"/>
            <a:ext cx="711200" cy="914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20EDE3-AC4A-6937-0F6B-4A54918DB0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87400" y="1280160"/>
            <a:ext cx="1140460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2DCBB79-B582-76F2-6EBD-CCE72A4B44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435" y="180335"/>
            <a:ext cx="2367722" cy="810265"/>
          </a:xfrm>
          <a:prstGeom prst="rect">
            <a:avLst/>
          </a:prstGeom>
        </p:spPr>
      </p:pic>
      <p:sp>
        <p:nvSpPr>
          <p:cNvPr id="3" name="Subtitle 1">
            <a:extLst>
              <a:ext uri="{FF2B5EF4-FFF2-40B4-BE49-F238E27FC236}">
                <a16:creationId xmlns:a16="http://schemas.microsoft.com/office/drawing/2014/main" id="{5633A46F-F07B-0B80-E886-0902581020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3048000" y="5043661"/>
            <a:ext cx="8811768" cy="790358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Presenter Name</a:t>
            </a:r>
          </a:p>
        </p:txBody>
      </p:sp>
      <p:pic>
        <p:nvPicPr>
          <p:cNvPr id="5" name="Picture 4" descr="A yellow and grey road with black background&#10;&#10;Description automatically generated">
            <a:extLst>
              <a:ext uri="{FF2B5EF4-FFF2-40B4-BE49-F238E27FC236}">
                <a16:creationId xmlns:a16="http://schemas.microsoft.com/office/drawing/2014/main" id="{0693F087-4D3A-E942-B777-971A1BFD41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2" y="0"/>
            <a:ext cx="1986598" cy="110642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3807871-A256-DE49-E864-DBA93966A5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06101" y="1661160"/>
            <a:ext cx="10853667" cy="990600"/>
          </a:xfrm>
        </p:spPr>
        <p:txBody>
          <a:bodyPr>
            <a:normAutofit/>
          </a:bodyPr>
          <a:lstStyle>
            <a:lvl1pPr algn="r"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448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6864" y="152400"/>
            <a:ext cx="10871200" cy="990600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F0A30DF3-9FDB-6545-B48C-97E05508D925}"/>
              </a:ext>
            </a:extLst>
          </p:cNvPr>
          <p:cNvSpPr txBox="1">
            <a:spLocks/>
          </p:cNvSpPr>
          <p:nvPr userDrawn="1"/>
        </p:nvSpPr>
        <p:spPr>
          <a:xfrm>
            <a:off x="3581400" y="6096000"/>
            <a:ext cx="8614664" cy="654624"/>
          </a:xfrm>
          <a:prstGeom prst="rect">
            <a:avLst/>
          </a:prstGeom>
        </p:spPr>
        <p:txBody>
          <a:bodyPr vert="horz" tIns="91440" bIns="9144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400" b="0" i="0" kern="1200" cap="none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endParaRPr lang="en-US" sz="3200" b="0" i="0" spc="600" baseline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3CCE7AFC-5729-DD4A-AFA9-2263220E5705}"/>
              </a:ext>
            </a:extLst>
          </p:cNvPr>
          <p:cNvSpPr txBox="1">
            <a:spLocks/>
          </p:cNvSpPr>
          <p:nvPr userDrawn="1"/>
        </p:nvSpPr>
        <p:spPr>
          <a:xfrm>
            <a:off x="0" y="6092256"/>
            <a:ext cx="3276600" cy="658368"/>
          </a:xfrm>
          <a:prstGeom prst="rect">
            <a:avLst/>
          </a:prstGeom>
        </p:spPr>
        <p:txBody>
          <a:bodyPr vert="horz" wrap="square" lIns="91440" tIns="91440" rIns="91440" bIns="9144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400" b="0" i="0" kern="1200" cap="none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>
              <a:lnSpc>
                <a:spcPct val="80000"/>
              </a:lnSpc>
            </a:pPr>
            <a:endParaRPr lang="en-US" sz="2000" b="0" i="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0BEBE0A-0A7F-1BB3-03C2-2BDAEEAC9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2678" y="5971535"/>
            <a:ext cx="2367722" cy="810265"/>
          </a:xfrm>
          <a:prstGeom prst="rect">
            <a:avLst/>
          </a:prstGeom>
        </p:spPr>
      </p:pic>
      <p:pic>
        <p:nvPicPr>
          <p:cNvPr id="5" name="Picture 4" descr="A yellow and grey road with black background&#10;&#10;Description automatically generated">
            <a:extLst>
              <a:ext uri="{FF2B5EF4-FFF2-40B4-BE49-F238E27FC236}">
                <a16:creationId xmlns:a16="http://schemas.microsoft.com/office/drawing/2014/main" id="{A1ED4082-ACCE-1F7C-7601-80570796DA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51576"/>
            <a:ext cx="1986598" cy="110642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59AE81-D754-F44B-484A-C2E6B09748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7563" y="1600200"/>
            <a:ext cx="10871200" cy="415131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659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76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9FFC8-1718-4D87-B381-2013DB1A3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54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0" r:id="rId3"/>
    <p:sldLayoutId id="2147483684" r:id="rId4"/>
    <p:sldLayoutId id="2147483662" r:id="rId5"/>
    <p:sldLayoutId id="2147483674" r:id="rId6"/>
    <p:sldLayoutId id="214748367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rabicPeriod"/>
        <a:defRPr sz="28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defRPr sz="24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defRPr sz="20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3pPr>
      <a:lvl4pPr marL="1714500" indent="-3429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defRPr sz="18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4pPr>
      <a:lvl5pPr marL="2171700" indent="-3429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defRPr sz="18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914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6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40030" indent="-240030" algn="l" rtl="0" eaLnBrk="1" latinLnBrk="0" hangingPunct="1">
        <a:lnSpc>
          <a:spcPct val="114000"/>
        </a:lnSpc>
        <a:spcBef>
          <a:spcPts val="525"/>
        </a:spcBef>
        <a:buClr>
          <a:schemeClr val="accent2"/>
        </a:buClr>
        <a:buSzPct val="100000"/>
        <a:buFont typeface="Arial" panose="020B0604020202020204" pitchFamily="34" charset="0"/>
        <a:buChar char="•"/>
        <a:defRPr kumimoji="0"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17220" indent="-342900" algn="l" rtl="0" eaLnBrk="1" latinLnBrk="0" hangingPunct="1">
        <a:lnSpc>
          <a:spcPct val="114000"/>
        </a:lnSpc>
        <a:spcBef>
          <a:spcPts val="41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0"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250" indent="-342900" algn="l" rtl="0" eaLnBrk="1" latinLnBrk="0" hangingPunct="1">
        <a:lnSpc>
          <a:spcPct val="114000"/>
        </a:lnSpc>
        <a:spcBef>
          <a:spcPts val="375"/>
        </a:spcBef>
        <a:buClr>
          <a:schemeClr val="accent2"/>
        </a:buClr>
        <a:buSzPct val="75000"/>
        <a:buFont typeface="Arial" panose="020B0604020202020204" pitchFamily="34" charset="0"/>
        <a:buChar char="•"/>
        <a:defRPr kumimoji="0"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028700" indent="-171450" algn="l" rtl="0" eaLnBrk="1" latinLnBrk="0" hangingPunct="1">
        <a:spcBef>
          <a:spcPts val="300"/>
        </a:spcBef>
        <a:buClr>
          <a:schemeClr val="accent3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371600" indent="-171450" algn="l" rtl="0" eaLnBrk="1" latinLnBrk="0" hangingPunct="1">
        <a:spcBef>
          <a:spcPts val="300"/>
        </a:spcBef>
        <a:buClr>
          <a:schemeClr val="accent4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0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71.jpeg"/><Relationship Id="rId7" Type="http://schemas.openxmlformats.org/officeDocument/2006/relationships/image" Target="../media/image1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image" Target="../media/image72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FD07E6-217A-9EE5-D640-2B6A05D5B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48A648B-D139-ED54-79B5-117F6E7A9DF8}"/>
              </a:ext>
            </a:extLst>
          </p:cNvPr>
          <p:cNvSpPr txBox="1">
            <a:spLocks/>
          </p:cNvSpPr>
          <p:nvPr/>
        </p:nvSpPr>
        <p:spPr>
          <a:xfrm>
            <a:off x="0" y="314122"/>
            <a:ext cx="12192000" cy="1476928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+mn-lt"/>
              </a:rPr>
              <a:t>NCAT Test Track Update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44EF8DE-0A63-7160-89F3-96A3C4C28543}"/>
              </a:ext>
            </a:extLst>
          </p:cNvPr>
          <p:cNvSpPr txBox="1">
            <a:spLocks/>
          </p:cNvSpPr>
          <p:nvPr/>
        </p:nvSpPr>
        <p:spPr>
          <a:xfrm>
            <a:off x="0" y="5066951"/>
            <a:ext cx="12192000" cy="1568741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/>
              <a:t>Nathan Moore, P.E.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/>
              <a:t>2026 AAPA Conference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/>
              <a:t>March 12, 2026</a:t>
            </a:r>
          </a:p>
        </p:txBody>
      </p:sp>
      <p:pic>
        <p:nvPicPr>
          <p:cNvPr id="12" name="Picture 11" descr="A yellow and grey road with black background&#10;&#10;Description automatically generated">
            <a:extLst>
              <a:ext uri="{FF2B5EF4-FFF2-40B4-BE49-F238E27FC236}">
                <a16:creationId xmlns:a16="http://schemas.microsoft.com/office/drawing/2014/main" id="{1DD66E72-94B4-DDDD-314C-09625039F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0814" y="5079382"/>
            <a:ext cx="2794371" cy="1556309"/>
          </a:xfrm>
          <a:prstGeom prst="rect">
            <a:avLst/>
          </a:prstGeom>
        </p:spPr>
      </p:pic>
      <p:pic>
        <p:nvPicPr>
          <p:cNvPr id="1026" name="Picture 2" descr="Alabama Asphalt Pavement Association">
            <a:extLst>
              <a:ext uri="{FF2B5EF4-FFF2-40B4-BE49-F238E27FC236}">
                <a16:creationId xmlns:a16="http://schemas.microsoft.com/office/drawing/2014/main" id="{592D5922-B020-40ED-D7C0-B43665BC5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84" y="5329584"/>
            <a:ext cx="2675461" cy="115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066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D0B16-921E-D818-1DB5-CD7B317D7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E883A-B4AC-09A1-CA18-AC9EDF2B0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799" cy="1325563"/>
          </a:xfrm>
        </p:spPr>
        <p:txBody>
          <a:bodyPr>
            <a:noAutofit/>
          </a:bodyPr>
          <a:lstStyle/>
          <a:p>
            <a:pPr marL="914400"/>
            <a:r>
              <a:rPr lang="en-US" dirty="0">
                <a:latin typeface="+mj-lt"/>
              </a:rPr>
              <a:t>ALDOT BMD Sections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AB4D0-98D1-01C8-B313-29499DE61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38" y="1572043"/>
            <a:ext cx="8084717" cy="4595589"/>
          </a:xfrm>
        </p:spPr>
        <p:txBody>
          <a:bodyPr/>
          <a:lstStyle/>
          <a:p>
            <a:r>
              <a:rPr lang="en-US" dirty="0"/>
              <a:t>“BMD for all stakeholders”</a:t>
            </a:r>
          </a:p>
          <a:p>
            <a:pPr lvl="1"/>
            <a:r>
              <a:rPr lang="en-US" dirty="0"/>
              <a:t>Improved durability</a:t>
            </a:r>
          </a:p>
          <a:p>
            <a:pPr lvl="1"/>
            <a:r>
              <a:rPr lang="en-US" dirty="0"/>
              <a:t>Allowance for more RAP and innovation</a:t>
            </a:r>
          </a:p>
          <a:p>
            <a:endParaRPr lang="en-US" dirty="0"/>
          </a:p>
          <a:p>
            <a:r>
              <a:rPr lang="en-US" dirty="0"/>
              <a:t>Higher RAP (35%) + softer binder</a:t>
            </a:r>
          </a:p>
          <a:p>
            <a:pPr lvl="1"/>
            <a:r>
              <a:rPr lang="en-US" dirty="0"/>
              <a:t>W8 – PG 67-22 + Recycling Agent (3-in-1)</a:t>
            </a:r>
          </a:p>
          <a:p>
            <a:pPr lvl="1"/>
            <a:r>
              <a:rPr lang="en-US" dirty="0"/>
              <a:t>W9 – PG 58-28</a:t>
            </a:r>
          </a:p>
          <a:p>
            <a:pPr lvl="1"/>
            <a:endParaRPr lang="en-US" dirty="0"/>
          </a:p>
          <a:p>
            <a:r>
              <a:rPr lang="en-US" dirty="0"/>
              <a:t>½” ALDOT 424 mix (+ 15% RAP)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6B9C08-27CC-8483-728A-90F4EA0F6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381"/>
          <a:stretch/>
        </p:blipFill>
        <p:spPr>
          <a:xfrm>
            <a:off x="8547655" y="1401627"/>
            <a:ext cx="3451512" cy="53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48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4D212-0506-5EBB-6575-6C6F09BE3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BDD90-ED5E-39E4-33AF-DC56B7F5D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799" cy="1325563"/>
          </a:xfrm>
        </p:spPr>
        <p:txBody>
          <a:bodyPr>
            <a:noAutofit/>
          </a:bodyPr>
          <a:lstStyle/>
          <a:p>
            <a:pPr marL="914400"/>
            <a:r>
              <a:rPr lang="en-US" dirty="0">
                <a:latin typeface="+mj-lt"/>
              </a:rPr>
              <a:t>Materials and Mix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D19A8-B779-E455-5463-1F2805A66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Granite 89s 		– 29%</a:t>
            </a:r>
          </a:p>
          <a:p>
            <a:r>
              <a:rPr lang="en-US" sz="2800" dirty="0"/>
              <a:t>Granite M10s 	– 17%</a:t>
            </a:r>
          </a:p>
          <a:p>
            <a:r>
              <a:rPr lang="en-US" sz="2800" dirty="0"/>
              <a:t>Sand 			– 19%</a:t>
            </a:r>
          </a:p>
          <a:p>
            <a:r>
              <a:rPr lang="en-US" sz="2800" dirty="0"/>
              <a:t>RAP 			– 35%</a:t>
            </a:r>
          </a:p>
          <a:p>
            <a:r>
              <a:rPr lang="en-US" sz="2800" dirty="0"/>
              <a:t>AC 			– 6.0%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u="sng" dirty="0"/>
              <a:t>Liquid additives:</a:t>
            </a:r>
          </a:p>
          <a:p>
            <a:r>
              <a:rPr lang="en-US" sz="2800" dirty="0"/>
              <a:t>W8 (Evo CA-17)	– 2.5%</a:t>
            </a:r>
          </a:p>
          <a:p>
            <a:r>
              <a:rPr lang="en-US" sz="2800" dirty="0"/>
              <a:t>W9 (Evo. P25) 	– 0.5%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99CCBE-45DE-A10B-3BF1-41D653CC82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26"/>
          <a:stretch/>
        </p:blipFill>
        <p:spPr>
          <a:xfrm>
            <a:off x="6096000" y="4133992"/>
            <a:ext cx="5889393" cy="1555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C17504-F6CA-DA4D-A680-59B66C74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74"/>
          <a:stretch/>
        </p:blipFill>
        <p:spPr>
          <a:xfrm>
            <a:off x="6064682" y="1865388"/>
            <a:ext cx="5889393" cy="156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A26FEA-B080-4523-238F-094D00E5464E}"/>
              </a:ext>
            </a:extLst>
          </p:cNvPr>
          <p:cNvSpPr txBox="1"/>
          <p:nvPr/>
        </p:nvSpPr>
        <p:spPr>
          <a:xfrm>
            <a:off x="6568751" y="2090057"/>
            <a:ext cx="737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3C4B6-C9EB-FD91-7A60-B5B32FBF7AE5}"/>
              </a:ext>
            </a:extLst>
          </p:cNvPr>
          <p:cNvSpPr txBox="1"/>
          <p:nvPr/>
        </p:nvSpPr>
        <p:spPr>
          <a:xfrm>
            <a:off x="6568751" y="4388498"/>
            <a:ext cx="737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W9</a:t>
            </a:r>
          </a:p>
        </p:txBody>
      </p:sp>
      <p:pic>
        <p:nvPicPr>
          <p:cNvPr id="1026" name="Picture 2" descr="Ingevity Corp (NASDAQ:NGVT) Stock Price, News &amp; Analysis">
            <a:extLst>
              <a:ext uri="{FF2B5EF4-FFF2-40B4-BE49-F238E27FC236}">
                <a16:creationId xmlns:a16="http://schemas.microsoft.com/office/drawing/2014/main" id="{96662F14-D81B-1265-1491-1E5F4D766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915" y="5924853"/>
            <a:ext cx="1805940" cy="101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733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74841-6308-BC80-1A51-D752FA9CE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8AFAD-AD2E-9CF3-B3F0-E073DFC48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799" cy="1325563"/>
          </a:xfrm>
        </p:spPr>
        <p:txBody>
          <a:bodyPr>
            <a:noAutofit/>
          </a:bodyPr>
          <a:lstStyle/>
          <a:p>
            <a:pPr marL="914400"/>
            <a:r>
              <a:rPr lang="en-US" dirty="0">
                <a:latin typeface="+mj-lt"/>
              </a:rPr>
              <a:t>BMD Results (design)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2C3103-6E87-5CF3-8F90-DA30510650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43" t="2196" r="749" b="5397"/>
          <a:stretch/>
        </p:blipFill>
        <p:spPr>
          <a:xfrm>
            <a:off x="1800225" y="1524001"/>
            <a:ext cx="8334376" cy="4743450"/>
          </a:xfrm>
          <a:prstGeom prst="rect">
            <a:avLst/>
          </a:prstGeom>
        </p:spPr>
      </p:pic>
      <p:sp>
        <p:nvSpPr>
          <p:cNvPr id="13" name="Arrow: Up 12">
            <a:extLst>
              <a:ext uri="{FF2B5EF4-FFF2-40B4-BE49-F238E27FC236}">
                <a16:creationId xmlns:a16="http://schemas.microsoft.com/office/drawing/2014/main" id="{70FD3249-2EAC-ECDC-A6CD-AE64AB1F1A00}"/>
              </a:ext>
            </a:extLst>
          </p:cNvPr>
          <p:cNvSpPr/>
          <p:nvPr/>
        </p:nvSpPr>
        <p:spPr>
          <a:xfrm rot="5400000">
            <a:off x="6185696" y="4394202"/>
            <a:ext cx="696910" cy="4143375"/>
          </a:xfrm>
          <a:prstGeom prst="upArrow">
            <a:avLst>
              <a:gd name="adj1" fmla="val 50000"/>
              <a:gd name="adj2" fmla="val 64444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Improving Rutting</a:t>
            </a: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25360F4F-9F69-78A6-D814-E004F915EE2B}"/>
              </a:ext>
            </a:extLst>
          </p:cNvPr>
          <p:cNvSpPr/>
          <p:nvPr/>
        </p:nvSpPr>
        <p:spPr>
          <a:xfrm>
            <a:off x="838200" y="1704975"/>
            <a:ext cx="857250" cy="4143375"/>
          </a:xfrm>
          <a:prstGeom prst="up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Improving Cracking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751E5F-6454-0274-7A35-84AE22DDE47F}"/>
              </a:ext>
            </a:extLst>
          </p:cNvPr>
          <p:cNvSpPr txBox="1"/>
          <p:nvPr/>
        </p:nvSpPr>
        <p:spPr>
          <a:xfrm>
            <a:off x="10134601" y="2891432"/>
            <a:ext cx="167639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/>
              <a:t>Ndes</a:t>
            </a:r>
            <a:r>
              <a:rPr lang="en-US" sz="2400" dirty="0"/>
              <a:t> = 60</a:t>
            </a:r>
          </a:p>
          <a:p>
            <a:r>
              <a:rPr lang="en-US" sz="2400" dirty="0"/>
              <a:t>Va% = 4.0%</a:t>
            </a:r>
          </a:p>
          <a:p>
            <a:r>
              <a:rPr lang="en-US" sz="2400" dirty="0"/>
              <a:t>VMA &gt; 16</a:t>
            </a:r>
          </a:p>
        </p:txBody>
      </p:sp>
    </p:spTree>
    <p:extLst>
      <p:ext uri="{BB962C8B-B14F-4D97-AF65-F5344CB8AC3E}">
        <p14:creationId xmlns:p14="http://schemas.microsoft.com/office/powerpoint/2010/main" val="114424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1BDFE-9A0C-9BB0-5CCE-DAE8C30F4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50E8B-91C6-32DB-0BCC-7F1230D51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799" cy="1325563"/>
          </a:xfrm>
        </p:spPr>
        <p:txBody>
          <a:bodyPr>
            <a:noAutofit/>
          </a:bodyPr>
          <a:lstStyle/>
          <a:p>
            <a:pPr marL="914400"/>
            <a:r>
              <a:rPr lang="en-US" dirty="0">
                <a:latin typeface="+mj-lt"/>
              </a:rPr>
              <a:t>Construction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ABAFAF-C0A3-4ED6-BBFB-01EDBF06B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"/>
            <a:ext cx="12192000" cy="68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57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4B509-B1C5-E670-7EF2-E3C4E8AF9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8FEB5-8816-E2C7-7F85-F4022E155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799" cy="1325563"/>
          </a:xfrm>
        </p:spPr>
        <p:txBody>
          <a:bodyPr>
            <a:noAutofit/>
          </a:bodyPr>
          <a:lstStyle/>
          <a:p>
            <a:pPr marL="914400"/>
            <a:r>
              <a:rPr lang="en-US" dirty="0">
                <a:latin typeface="+mj-lt"/>
              </a:rPr>
              <a:t>Production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6D986A-887B-24E9-E4BC-3BEF5BD901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74"/>
          <a:stretch/>
        </p:blipFill>
        <p:spPr>
          <a:xfrm>
            <a:off x="1034848" y="1369108"/>
            <a:ext cx="10122303" cy="26860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F25EEC-F3EF-C839-E304-8C3BB5AF40E1}"/>
              </a:ext>
            </a:extLst>
          </p:cNvPr>
          <p:cNvSpPr txBox="1"/>
          <p:nvPr/>
        </p:nvSpPr>
        <p:spPr>
          <a:xfrm>
            <a:off x="2242929" y="2009059"/>
            <a:ext cx="1043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W8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17E602-B59B-8396-12FD-FF5C86DF4C8F}"/>
              </a:ext>
            </a:extLst>
          </p:cNvPr>
          <p:cNvGrpSpPr/>
          <p:nvPr/>
        </p:nvGrpSpPr>
        <p:grpSpPr>
          <a:xfrm>
            <a:off x="1034848" y="4055146"/>
            <a:ext cx="10122303" cy="2673408"/>
            <a:chOff x="1863089" y="4149668"/>
            <a:chExt cx="10122303" cy="26734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57DD50-B5C5-B08A-994A-79CCAF4E2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4726"/>
            <a:stretch/>
          </p:blipFill>
          <p:spPr>
            <a:xfrm>
              <a:off x="1863089" y="4149668"/>
              <a:ext cx="10122303" cy="26734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07ECA2-C5A7-F027-D733-742C77427CE6}"/>
                </a:ext>
              </a:extLst>
            </p:cNvPr>
            <p:cNvSpPr txBox="1"/>
            <p:nvPr/>
          </p:nvSpPr>
          <p:spPr>
            <a:xfrm>
              <a:off x="3254050" y="4653878"/>
              <a:ext cx="9178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W9</a:t>
              </a:r>
            </a:p>
          </p:txBody>
        </p:sp>
      </p:grpSp>
      <p:sp>
        <p:nvSpPr>
          <p:cNvPr id="4" name="Arrow: Up 3">
            <a:extLst>
              <a:ext uri="{FF2B5EF4-FFF2-40B4-BE49-F238E27FC236}">
                <a16:creationId xmlns:a16="http://schemas.microsoft.com/office/drawing/2014/main" id="{4965E5EC-9F46-E6E2-D050-1F2403A75614}"/>
              </a:ext>
            </a:extLst>
          </p:cNvPr>
          <p:cNvSpPr/>
          <p:nvPr/>
        </p:nvSpPr>
        <p:spPr>
          <a:xfrm rot="19791453">
            <a:off x="6736730" y="1516187"/>
            <a:ext cx="1950686" cy="3678162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Shifts </a:t>
            </a:r>
            <a:r>
              <a:rPr lang="en-US" sz="3200" i="1" dirty="0">
                <a:solidFill>
                  <a:schemeClr val="tx1"/>
                </a:solidFill>
              </a:rPr>
              <a:t>slightly</a:t>
            </a:r>
            <a:r>
              <a:rPr lang="en-US" sz="3200" dirty="0">
                <a:solidFill>
                  <a:schemeClr val="tx1"/>
                </a:solidFill>
              </a:rPr>
              <a:t> finer</a:t>
            </a:r>
          </a:p>
        </p:txBody>
      </p:sp>
    </p:spTree>
    <p:extLst>
      <p:ext uri="{BB962C8B-B14F-4D97-AF65-F5344CB8AC3E}">
        <p14:creationId xmlns:p14="http://schemas.microsoft.com/office/powerpoint/2010/main" val="223765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87A44-346E-8B77-DA70-3157C4271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719CA-6544-4E78-BF3E-71B95BF54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799" cy="1325563"/>
          </a:xfrm>
        </p:spPr>
        <p:txBody>
          <a:bodyPr>
            <a:noAutofit/>
          </a:bodyPr>
          <a:lstStyle/>
          <a:p>
            <a:pPr marL="914400"/>
            <a:r>
              <a:rPr lang="en-US" dirty="0">
                <a:latin typeface="+mj-lt"/>
              </a:rPr>
              <a:t>Notable QC/Acceptance Results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0C35F4F-5BDE-40A4-1A0D-E7100150C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649449"/>
              </p:ext>
            </p:extLst>
          </p:nvPr>
        </p:nvGraphicFramePr>
        <p:xfrm>
          <a:off x="1395412" y="2087880"/>
          <a:ext cx="9401175" cy="3108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33725">
                  <a:extLst>
                    <a:ext uri="{9D8B030D-6E8A-4147-A177-3AD203B41FA5}">
                      <a16:colId xmlns:a16="http://schemas.microsoft.com/office/drawing/2014/main" val="3471939680"/>
                    </a:ext>
                  </a:extLst>
                </a:gridCol>
                <a:gridCol w="3133725">
                  <a:extLst>
                    <a:ext uri="{9D8B030D-6E8A-4147-A177-3AD203B41FA5}">
                      <a16:colId xmlns:a16="http://schemas.microsoft.com/office/drawing/2014/main" val="1838639568"/>
                    </a:ext>
                  </a:extLst>
                </a:gridCol>
                <a:gridCol w="3133725">
                  <a:extLst>
                    <a:ext uri="{9D8B030D-6E8A-4147-A177-3AD203B41FA5}">
                      <a16:colId xmlns:a16="http://schemas.microsoft.com/office/drawing/2014/main" val="329741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W8 (PG 67-22 + RA)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W9 (PG 58-28)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315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AC%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82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Air Voids,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439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In-place Density,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94.1%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93.6%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9802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Thickness,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1.8”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1.9”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533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Production Temp, °F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305 °F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305 °F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881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086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BFB55-01D2-3919-22A4-15C71C288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F324F-C783-799F-DE37-BE16D4A8C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799" cy="1325563"/>
          </a:xfrm>
        </p:spPr>
        <p:txBody>
          <a:bodyPr>
            <a:noAutofit/>
          </a:bodyPr>
          <a:lstStyle/>
          <a:p>
            <a:pPr marL="914400"/>
            <a:r>
              <a:rPr lang="en-US" dirty="0">
                <a:latin typeface="+mj-lt"/>
              </a:rPr>
              <a:t>BMD During Production Results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7F1CDE1-8F8E-358F-51EA-800B72872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5425" y="1388464"/>
            <a:ext cx="8381049" cy="53647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F098C6-88C8-D501-E370-31320AE106CF}"/>
              </a:ext>
            </a:extLst>
          </p:cNvPr>
          <p:cNvSpPr/>
          <p:nvPr/>
        </p:nvSpPr>
        <p:spPr>
          <a:xfrm>
            <a:off x="6029326" y="1685925"/>
            <a:ext cx="3276600" cy="1981200"/>
          </a:xfrm>
          <a:prstGeom prst="rect">
            <a:avLst/>
          </a:prstGeom>
          <a:solidFill>
            <a:srgbClr val="92D05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47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1752E-8792-FF59-FCA6-9798026C7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A952F-0E36-E2AB-C370-C716058EE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Performance @ 6M ESALs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8C92C-04FC-F1C4-CD38-23982A4C7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877" y="1581374"/>
            <a:ext cx="7016975" cy="4595589"/>
          </a:xfrm>
        </p:spPr>
        <p:txBody>
          <a:bodyPr/>
          <a:lstStyle/>
          <a:p>
            <a:r>
              <a:rPr lang="en-US" dirty="0"/>
              <a:t>Less than 0.1 inches (3 mm) of rutting</a:t>
            </a:r>
          </a:p>
          <a:p>
            <a:r>
              <a:rPr lang="en-US" dirty="0"/>
              <a:t>No significant smoothness changes</a:t>
            </a:r>
          </a:p>
          <a:p>
            <a:r>
              <a:rPr lang="en-US" dirty="0"/>
              <a:t>Slight texture increase (binder films wearing off)</a:t>
            </a:r>
          </a:p>
          <a:p>
            <a:r>
              <a:rPr lang="en-US" dirty="0"/>
              <a:t>Investigating a couple of unexpected cracks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BD3D3D-3D94-A39B-B3B5-33EDEA511D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2107" y="2813788"/>
            <a:ext cx="5532437" cy="25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8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67E20-3E02-AB84-6E63-F78B9239A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0F572-7D65-997D-9913-DE26F3A8B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Additives on the Test Track</a:t>
            </a:r>
          </a:p>
        </p:txBody>
      </p:sp>
    </p:spTree>
    <p:extLst>
      <p:ext uri="{BB962C8B-B14F-4D97-AF65-F5344CB8AC3E}">
        <p14:creationId xmlns:p14="http://schemas.microsoft.com/office/powerpoint/2010/main" val="3759315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42036" cy="1325563"/>
          </a:xfrm>
        </p:spPr>
        <p:txBody>
          <a:bodyPr vert="horz" lIns="91440" tIns="45720" rIns="91440" bIns="45720" anchor="ctr">
            <a:normAutofit/>
          </a:bodyPr>
          <a:lstStyle/>
          <a:p>
            <a:pPr marL="914400" algn="l"/>
            <a:r>
              <a:rPr lang="en-US" dirty="0">
                <a:latin typeface="+mj-lt"/>
              </a:rPr>
              <a:t>Dry Rubber ARGG (AR - N11)</a:t>
            </a:r>
            <a:endParaRPr lang="en-US" sz="72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9BCA1-DEDB-4768-B0C2-9E03C02986F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2D4069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4069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D9CDAE-717C-C404-785B-09BD4CD3B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320" y="1393470"/>
            <a:ext cx="4023360" cy="5366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2D213A-6F90-2964-85E1-54C6265984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8640" y="1393470"/>
            <a:ext cx="4023360" cy="5364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B96D07-0FB2-B63B-E9C3-B351CA0F63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92" r="46654"/>
          <a:stretch>
            <a:fillRect/>
          </a:stretch>
        </p:blipFill>
        <p:spPr>
          <a:xfrm>
            <a:off x="0" y="1393470"/>
            <a:ext cx="4023360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5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CBD5B-A3CF-825C-F5AA-FA5C4AD5D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76" y="0"/>
            <a:ext cx="10889383" cy="1325563"/>
          </a:xfrm>
        </p:spPr>
        <p:txBody>
          <a:bodyPr>
            <a:noAutofit/>
          </a:bodyPr>
          <a:lstStyle/>
          <a:p>
            <a:r>
              <a:rPr lang="en-US" sz="4800" dirty="0"/>
              <a:t>2024-2027 NCAT Test Track Sponsors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D16935E-AE10-B61D-E5D1-AB937D5C32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98" t="17133" r="19229" b="17873"/>
          <a:stretch>
            <a:fillRect/>
          </a:stretch>
        </p:blipFill>
        <p:spPr bwMode="auto">
          <a:xfrm>
            <a:off x="6879921" y="5984385"/>
            <a:ext cx="1865160" cy="66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84939C2B-023D-122F-174A-83E575D68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100" y="4900050"/>
            <a:ext cx="1897667" cy="81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1DFFE308-87C8-1DDF-835C-0C23E7654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2156" y="4943894"/>
            <a:ext cx="1665619" cy="72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5EF6B2CA-A452-7C05-2278-E9B868AAD3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6508" y="3898393"/>
            <a:ext cx="3063175" cy="69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F4B868-1B48-4B73-2941-8797332AF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5424" y="1663753"/>
            <a:ext cx="1498767" cy="6616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3E3FF1-1080-780F-FA1F-3E33F9E5AA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713" y="1581515"/>
            <a:ext cx="1796345" cy="826167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EAE2FF58-D38C-8274-AE2B-056EE485A4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8783" y="3721835"/>
            <a:ext cx="1047044" cy="104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5E04C34-55ED-2ED1-8DF3-AA184DBA47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353" y="2714756"/>
            <a:ext cx="1654406" cy="8272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A34918-8157-AE92-E56E-9EA2CD662A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24" y="3887936"/>
            <a:ext cx="1971189" cy="71343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F2182D8-5550-15B7-3ABF-692D4194CB6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4927" y="3589254"/>
            <a:ext cx="1210333" cy="13107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09A9497-83D5-E8D1-D7AF-48BD3EA3B5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336" y="1685421"/>
            <a:ext cx="1713012" cy="618355"/>
          </a:xfrm>
          <a:prstGeom prst="rect">
            <a:avLst/>
          </a:prstGeom>
        </p:spPr>
      </p:pic>
      <p:pic>
        <p:nvPicPr>
          <p:cNvPr id="30" name="Picture 2" descr="https://encrypted-tbn0.gstatic.com/images?q=tbn:ANd9GcQ9417mHgt-3qTerJCyAQgbWO6J8yrgVdr9u_DQOq56O7R2ogR645vZ2tTyy-41YporUijwm6wsIP4&amp;usqp=CAU&amp;ec=48665701">
            <a:extLst>
              <a:ext uri="{FF2B5EF4-FFF2-40B4-BE49-F238E27FC236}">
                <a16:creationId xmlns:a16="http://schemas.microsoft.com/office/drawing/2014/main" id="{9DC3C1ED-F387-083E-8773-F3D8AA6F9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998" y="1629412"/>
            <a:ext cx="2174262" cy="73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B581E4C7-8D14-9FF6-5EE5-6EA72C5D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3119" y="2709676"/>
            <a:ext cx="2481072" cy="83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96697E8-E762-1C78-F087-EB4E7B2658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9798" y="4775914"/>
            <a:ext cx="1488327" cy="10630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A1BC906-34DE-6BFA-87C3-E5DF5ACC19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22013" y="3759636"/>
            <a:ext cx="1875395" cy="970032"/>
          </a:xfrm>
          <a:prstGeom prst="rect">
            <a:avLst/>
          </a:prstGeom>
        </p:spPr>
      </p:pic>
      <p:pic>
        <p:nvPicPr>
          <p:cNvPr id="36" name="Picture 8" descr="Verde Resources Inc">
            <a:extLst>
              <a:ext uri="{FF2B5EF4-FFF2-40B4-BE49-F238E27FC236}">
                <a16:creationId xmlns:a16="http://schemas.microsoft.com/office/drawing/2014/main" id="{BFF60F1B-70F6-0D36-795A-5F3E664482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6672" y="5986285"/>
            <a:ext cx="2226118" cy="66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E3CA662-AD23-5C70-4045-B46672CC316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1807" y="4848713"/>
            <a:ext cx="1462141" cy="91749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E27EFB3-C6B8-73B5-D65F-E34E40F4111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1755" y="5909397"/>
            <a:ext cx="2077786" cy="814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865544-7E77-FF15-4C93-2F5125DBEB7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2212" y="5794909"/>
            <a:ext cx="1039335" cy="1063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4B895E-6D17-3F60-E75B-C50D09C0827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625" y="1659985"/>
            <a:ext cx="1796346" cy="669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14DCBC-B45A-F8FB-09A6-7291C7B3933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31" y="2596812"/>
            <a:ext cx="1066424" cy="1063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FBAF30-84FC-43D2-EBEC-5C6A676C4DE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718" y="2605540"/>
            <a:ext cx="1840904" cy="1045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989ABC-1883-6AE8-9607-6CA5EC39AF1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71257" y="2799080"/>
            <a:ext cx="2557963" cy="65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06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7E355-3CC2-AD26-270B-944594D79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Preparation Plan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D7844B-419C-75B3-A0BB-15BE14A107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579"/>
          <a:stretch>
            <a:fillRect/>
          </a:stretch>
        </p:blipFill>
        <p:spPr>
          <a:xfrm>
            <a:off x="8404121" y="1338854"/>
            <a:ext cx="3787880" cy="56527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99EDD4-3F2D-AB5E-F18A-7B11D262C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060" y="1338926"/>
            <a:ext cx="4134998" cy="55190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8EB515-DBA0-5AFD-00F0-131EA2C25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38854"/>
            <a:ext cx="4134998" cy="551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1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CA4A2-49F6-A9C7-B437-DF4E38110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Dry Rubber – Liberty Tire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AFDB0-37D0-4FFC-2CE0-F20CBA4B7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2A2BC-81C8-A247-EA47-7ECB3FD60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64" y="1581374"/>
            <a:ext cx="3900842" cy="5202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15DA2B-01E6-1D42-2E16-89D7C2694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50" y="4072094"/>
            <a:ext cx="3616693" cy="27119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C24A10-ED3A-E244-8A42-A050AD9AD5E7}"/>
              </a:ext>
            </a:extLst>
          </p:cNvPr>
          <p:cNvSpPr/>
          <p:nvPr/>
        </p:nvSpPr>
        <p:spPr>
          <a:xfrm>
            <a:off x="5387341" y="1546107"/>
            <a:ext cx="6534150" cy="2398081"/>
          </a:xfrm>
          <a:prstGeom prst="rect">
            <a:avLst/>
          </a:prstGeom>
          <a:solidFill>
            <a:srgbClr val="DFE2E6"/>
          </a:solidFill>
          <a:ln w="12700" cap="flat" cmpd="sng" algn="ctr">
            <a:solidFill>
              <a:srgbClr val="DFE2E6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 Mix is a pre-swelled rubber with extender oil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B2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Added at 20% by weight of virgin binder</a:t>
            </a:r>
          </a:p>
        </p:txBody>
      </p:sp>
    </p:spTree>
    <p:extLst>
      <p:ext uri="{BB962C8B-B14F-4D97-AF65-F5344CB8AC3E}">
        <p14:creationId xmlns:p14="http://schemas.microsoft.com/office/powerpoint/2010/main" val="1515049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992F0-ACE1-A520-238F-532E08552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ARGG Mix Design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FB41A0-25BC-CB64-CC83-7C3547035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313" y="1489710"/>
            <a:ext cx="5000946" cy="52197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DBCF98-A125-86FD-EBCC-3EF8A453A820}"/>
              </a:ext>
            </a:extLst>
          </p:cNvPr>
          <p:cNvSpPr txBox="1">
            <a:spLocks/>
          </p:cNvSpPr>
          <p:nvPr/>
        </p:nvSpPr>
        <p:spPr>
          <a:xfrm>
            <a:off x="5532167" y="1801765"/>
            <a:ext cx="6263593" cy="4595589"/>
          </a:xfrm>
          <a:prstGeom prst="rect">
            <a:avLst/>
          </a:prstGeom>
        </p:spPr>
        <p:txBody>
          <a:bodyPr/>
          <a:lstStyle>
            <a:lvl1pPr marL="571500" indent="-5715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 pitchFamily="34" charset="0"/>
              <a:buChar char="•"/>
              <a:defRPr sz="3200" kern="12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SzPct val="100000"/>
              <a:buFont typeface="Arial" panose="020B0604020202020204" pitchFamily="34" charset="0"/>
              <a:buChar char="•"/>
              <a:defRPr sz="2800" kern="12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400" kern="12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UTBWC Gradation (Gap-graded)</a:t>
            </a:r>
          </a:p>
          <a:p>
            <a:endParaRPr lang="en-US" dirty="0"/>
          </a:p>
          <a:p>
            <a:r>
              <a:rPr lang="en-US" dirty="0"/>
              <a:t>PG 70-22</a:t>
            </a:r>
          </a:p>
          <a:p>
            <a:endParaRPr lang="en-US" dirty="0"/>
          </a:p>
          <a:p>
            <a:r>
              <a:rPr lang="en-US" dirty="0"/>
              <a:t>Virgin Mix</a:t>
            </a:r>
          </a:p>
          <a:p>
            <a:endParaRPr lang="en-US" dirty="0"/>
          </a:p>
          <a:p>
            <a:r>
              <a:rPr lang="en-US" dirty="0"/>
              <a:t>5.9% AC + 1.2% Rubber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143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3DCD5-04F0-C4D9-C981-44F22B03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Sawcut performance @ ~2M ESALs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42B9D6-A035-9911-D51D-17C1AB77B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55" y="1491071"/>
            <a:ext cx="3863340" cy="51548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5269CD-C815-9D7D-B95A-139172759138}"/>
              </a:ext>
            </a:extLst>
          </p:cNvPr>
          <p:cNvSpPr/>
          <p:nvPr/>
        </p:nvSpPr>
        <p:spPr>
          <a:xfrm>
            <a:off x="1053355" y="1491071"/>
            <a:ext cx="3863340" cy="827100"/>
          </a:xfrm>
          <a:prstGeom prst="rect">
            <a:avLst/>
          </a:prstGeom>
          <a:solidFill>
            <a:schemeClr val="accent1">
              <a:lumMod val="60000"/>
              <a:lumOff val="40000"/>
              <a:alpha val="7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Dry ARGG Section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6AFFA7-4CC6-DE00-E85E-667A2A3AD1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59" b="10399"/>
          <a:stretch>
            <a:fillRect/>
          </a:stretch>
        </p:blipFill>
        <p:spPr>
          <a:xfrm>
            <a:off x="7275306" y="1491071"/>
            <a:ext cx="3863340" cy="52962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43DA81-8D34-7AB7-C5D7-11582824E1E9}"/>
              </a:ext>
            </a:extLst>
          </p:cNvPr>
          <p:cNvSpPr/>
          <p:nvPr/>
        </p:nvSpPr>
        <p:spPr>
          <a:xfrm>
            <a:off x="7275306" y="1491071"/>
            <a:ext cx="3863340" cy="827100"/>
          </a:xfrm>
          <a:prstGeom prst="rect">
            <a:avLst/>
          </a:prstGeom>
          <a:solidFill>
            <a:schemeClr val="accent2">
              <a:alpha val="7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Other Sawcut Section</a:t>
            </a:r>
          </a:p>
        </p:txBody>
      </p:sp>
    </p:spTree>
    <p:extLst>
      <p:ext uri="{BB962C8B-B14F-4D97-AF65-F5344CB8AC3E}">
        <p14:creationId xmlns:p14="http://schemas.microsoft.com/office/powerpoint/2010/main" val="1686770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89C9B-AF4D-EF06-928D-10A1BBA6A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Smoothness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5CADF-0E26-6C67-9157-9B7649708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1A643525-3959-268D-C30E-686402589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625" y="1547178"/>
            <a:ext cx="9466750" cy="5310822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8F6664AD-7057-B667-7F45-19708FDC7FDB}"/>
              </a:ext>
            </a:extLst>
          </p:cNvPr>
          <p:cNvSpPr/>
          <p:nvPr/>
        </p:nvSpPr>
        <p:spPr>
          <a:xfrm>
            <a:off x="6163496" y="2550392"/>
            <a:ext cx="2647950" cy="1133475"/>
          </a:xfrm>
          <a:prstGeom prst="leftArrow">
            <a:avLst/>
          </a:prstGeom>
          <a:solidFill>
            <a:srgbClr val="DFE2E6"/>
          </a:solidFill>
          <a:ln w="12700" cap="flat" cmpd="sng" algn="ctr">
            <a:solidFill>
              <a:srgbClr val="DFE2E6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Sawcut BMD sections with 58-28 binder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18773299-C369-F36F-2EA4-07C88294C845}"/>
              </a:ext>
            </a:extLst>
          </p:cNvPr>
          <p:cNvSpPr/>
          <p:nvPr/>
        </p:nvSpPr>
        <p:spPr>
          <a:xfrm>
            <a:off x="6163496" y="4024313"/>
            <a:ext cx="2647950" cy="1133475"/>
          </a:xfrm>
          <a:prstGeom prst="leftArrow">
            <a:avLst/>
          </a:prstGeom>
          <a:solidFill>
            <a:srgbClr val="DFE2E6"/>
          </a:solidFill>
          <a:ln w="12700" cap="flat" cmpd="sng" algn="ctr">
            <a:solidFill>
              <a:srgbClr val="DFE2E6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ARDOT Gap-Graded Dry Rubber Mix</a:t>
            </a:r>
          </a:p>
        </p:txBody>
      </p:sp>
    </p:spTree>
    <p:extLst>
      <p:ext uri="{BB962C8B-B14F-4D97-AF65-F5344CB8AC3E}">
        <p14:creationId xmlns:p14="http://schemas.microsoft.com/office/powerpoint/2010/main" val="3012385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7C5A1-4A39-84C0-F596-A787D1B3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Sawcut performance @ 5M ESALs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6BB864-66AA-2DA7-0425-F0BF1EB3C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309" y="1645696"/>
            <a:ext cx="8907382" cy="50132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FB1225-4A75-4FD0-ECAA-31C09110B662}"/>
              </a:ext>
            </a:extLst>
          </p:cNvPr>
          <p:cNvSpPr/>
          <p:nvPr/>
        </p:nvSpPr>
        <p:spPr>
          <a:xfrm>
            <a:off x="1642309" y="5831883"/>
            <a:ext cx="3863340" cy="827100"/>
          </a:xfrm>
          <a:prstGeom prst="rect">
            <a:avLst/>
          </a:prstGeom>
          <a:solidFill>
            <a:schemeClr val="accent2">
              <a:alpha val="7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Other Sawcut Section</a:t>
            </a:r>
          </a:p>
        </p:txBody>
      </p:sp>
    </p:spTree>
    <p:extLst>
      <p:ext uri="{BB962C8B-B14F-4D97-AF65-F5344CB8AC3E}">
        <p14:creationId xmlns:p14="http://schemas.microsoft.com/office/powerpoint/2010/main" val="190973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A0A8B-7642-05E5-6B4B-A03A94FA8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Additive* 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76859-53BB-73BA-707B-722E72529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237"/>
          <a:stretch>
            <a:fillRect/>
          </a:stretch>
        </p:blipFill>
        <p:spPr>
          <a:xfrm>
            <a:off x="177959" y="1325563"/>
            <a:ext cx="4082069" cy="5303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088575-9185-C76F-F993-EE1CF36A8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849" y="1325563"/>
            <a:ext cx="3505504" cy="53039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586CEB6-9CCB-9EED-DE68-ED215BD25D41}"/>
              </a:ext>
            </a:extLst>
          </p:cNvPr>
          <p:cNvGrpSpPr/>
          <p:nvPr/>
        </p:nvGrpSpPr>
        <p:grpSpPr>
          <a:xfrm>
            <a:off x="4421392" y="1406623"/>
            <a:ext cx="3918693" cy="5222919"/>
            <a:chOff x="4421392" y="1406623"/>
            <a:chExt cx="3918693" cy="522291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0977BA-E0CB-410C-31E6-686BEC746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1393" y="1406623"/>
              <a:ext cx="3918692" cy="522291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3A5A13C-887C-54DB-2C92-9ACA1434A3F4}"/>
                </a:ext>
              </a:extLst>
            </p:cNvPr>
            <p:cNvSpPr/>
            <p:nvPr/>
          </p:nvSpPr>
          <p:spPr>
            <a:xfrm>
              <a:off x="4421392" y="1406623"/>
              <a:ext cx="3918691" cy="572784"/>
            </a:xfrm>
            <a:prstGeom prst="rect">
              <a:avLst/>
            </a:prstGeom>
            <a:solidFill>
              <a:schemeClr val="bg1">
                <a:lumMod val="95000"/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Catalloy</a:t>
              </a:r>
              <a:r>
                <a:rPr lang="en-US" sz="2800" dirty="0">
                  <a:solidFill>
                    <a:schemeClr val="tx1"/>
                  </a:solidFill>
                </a:rPr>
                <a:t> Polymer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40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39DB1-52AC-73A5-9FBC-60A7D3DD1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9544F-9233-84D4-D9A3-3EE9CCB9A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Additive* 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42C664-4640-8253-6544-ECCD88490A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834"/>
          <a:stretch>
            <a:fillRect/>
          </a:stretch>
        </p:blipFill>
        <p:spPr>
          <a:xfrm>
            <a:off x="4149777" y="1371519"/>
            <a:ext cx="3873191" cy="53039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D000E0-3176-B018-691D-5A3999A5E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32" y="1441396"/>
            <a:ext cx="3884545" cy="5164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C45311-4A20-063E-E2DC-F7A96C12A448}"/>
              </a:ext>
            </a:extLst>
          </p:cNvPr>
          <p:cNvSpPr/>
          <p:nvPr/>
        </p:nvSpPr>
        <p:spPr>
          <a:xfrm>
            <a:off x="248158" y="1441396"/>
            <a:ext cx="3918691" cy="572784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Bauxite in Thin Overlay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9612E-5CE1-62C4-7AF5-F83B5EFC8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739" y="1325563"/>
            <a:ext cx="3932261" cy="530398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225BADF-AF32-CD78-3EF6-977313EBA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7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02DA8-67A4-5185-082A-058B2A9D6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B50D39A-6414-A6D5-89E4-020266B33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096" y="1441395"/>
            <a:ext cx="3918691" cy="5222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219D54-2868-AB83-2B33-4ACE70E85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Additive* Examples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582CB4-256E-896E-D352-64D02FE4A12F}"/>
              </a:ext>
            </a:extLst>
          </p:cNvPr>
          <p:cNvSpPr/>
          <p:nvPr/>
        </p:nvSpPr>
        <p:spPr>
          <a:xfrm>
            <a:off x="162096" y="1441395"/>
            <a:ext cx="3918691" cy="572784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WMA + Rejuvenator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22655E-D5A4-D528-1CD2-5C22996B8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523" y="1441395"/>
            <a:ext cx="3918692" cy="52229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746EB2-93F0-4B72-E5CA-5ED7BD953E64}"/>
              </a:ext>
            </a:extLst>
          </p:cNvPr>
          <p:cNvSpPr/>
          <p:nvPr/>
        </p:nvSpPr>
        <p:spPr>
          <a:xfrm>
            <a:off x="4192524" y="1441395"/>
            <a:ext cx="3918691" cy="572784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Dry Rubber in DGA/SMA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C787C0-E222-9BB9-F56F-BCD70827A7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17"/>
          <a:stretch>
            <a:fillRect/>
          </a:stretch>
        </p:blipFill>
        <p:spPr>
          <a:xfrm>
            <a:off x="8222951" y="1441395"/>
            <a:ext cx="3650073" cy="522639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8C43A0-8870-60FF-C90F-CC7C6D8B5C0C}"/>
              </a:ext>
            </a:extLst>
          </p:cNvPr>
          <p:cNvSpPr/>
          <p:nvPr/>
        </p:nvSpPr>
        <p:spPr>
          <a:xfrm>
            <a:off x="8222951" y="1441395"/>
            <a:ext cx="3650073" cy="572784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HP Binder</a:t>
            </a:r>
          </a:p>
        </p:txBody>
      </p:sp>
    </p:spTree>
    <p:extLst>
      <p:ext uri="{BB962C8B-B14F-4D97-AF65-F5344CB8AC3E}">
        <p14:creationId xmlns:p14="http://schemas.microsoft.com/office/powerpoint/2010/main" val="219153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ADAD3-B84B-6EDD-9001-41B118CB8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 Group Experiment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FF4C6F-EB4C-7828-3CF7-EE570E943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912" y="2182383"/>
            <a:ext cx="9274175" cy="3714749"/>
          </a:xfrm>
          <a:prstGeom prst="rect">
            <a:avLst/>
          </a:prstGeom>
          <a:ln w="1587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178A9E-E7C2-C11A-2667-B067634FAD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15" y="3091951"/>
            <a:ext cx="1209681" cy="759074"/>
          </a:xfrm>
          <a:prstGeom prst="rect">
            <a:avLst/>
          </a:prstGeom>
        </p:spPr>
      </p:pic>
      <p:pic>
        <p:nvPicPr>
          <p:cNvPr id="6" name="Picture 2" descr="U.S. Dept. of Transportation Logo Vector">
            <a:extLst>
              <a:ext uri="{FF2B5EF4-FFF2-40B4-BE49-F238E27FC236}">
                <a16:creationId xmlns:a16="http://schemas.microsoft.com/office/drawing/2014/main" id="{70CF35EB-0902-A6F5-65FD-130409D33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43" y="3992398"/>
            <a:ext cx="971440" cy="110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1E714391-3E4E-2002-BBCE-A5ADC44BC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103" y="4187906"/>
            <a:ext cx="2751582" cy="62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D512C02-A906-C461-F6A1-C37C00E568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940" y="3130165"/>
            <a:ext cx="1478967" cy="64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514032-37BE-CA98-E1E2-8546B3B1D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940" y="4167146"/>
            <a:ext cx="1306220" cy="5766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58D6E8B-C141-46C5-F284-AC309019B9CD}"/>
              </a:ext>
            </a:extLst>
          </p:cNvPr>
          <p:cNvSpPr/>
          <p:nvPr/>
        </p:nvSpPr>
        <p:spPr>
          <a:xfrm>
            <a:off x="8542337" y="2182383"/>
            <a:ext cx="434975" cy="441325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6B154D-7DD1-1A96-45A7-62B3B0BF20B7}"/>
              </a:ext>
            </a:extLst>
          </p:cNvPr>
          <p:cNvSpPr/>
          <p:nvPr/>
        </p:nvSpPr>
        <p:spPr>
          <a:xfrm>
            <a:off x="8107362" y="2185558"/>
            <a:ext cx="434975" cy="441325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DC0E6C-21C9-801E-93B2-84A08BD21E47}"/>
              </a:ext>
            </a:extLst>
          </p:cNvPr>
          <p:cNvSpPr/>
          <p:nvPr/>
        </p:nvSpPr>
        <p:spPr>
          <a:xfrm>
            <a:off x="6783387" y="2182383"/>
            <a:ext cx="434975" cy="441325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4A47C9-D333-9E16-0DAA-30CBF4EAF133}"/>
              </a:ext>
            </a:extLst>
          </p:cNvPr>
          <p:cNvSpPr/>
          <p:nvPr/>
        </p:nvSpPr>
        <p:spPr>
          <a:xfrm>
            <a:off x="5898683" y="2182383"/>
            <a:ext cx="434975" cy="441325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46CBA3-8C7F-5BB0-6A67-E8BE83257D27}"/>
              </a:ext>
            </a:extLst>
          </p:cNvPr>
          <p:cNvSpPr/>
          <p:nvPr/>
        </p:nvSpPr>
        <p:spPr>
          <a:xfrm>
            <a:off x="5014911" y="5439933"/>
            <a:ext cx="449262" cy="428625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1FA3EE-80DB-A7DA-D08E-FA81F9208D36}"/>
              </a:ext>
            </a:extLst>
          </p:cNvPr>
          <p:cNvSpPr/>
          <p:nvPr/>
        </p:nvSpPr>
        <p:spPr>
          <a:xfrm>
            <a:off x="5457824" y="5439932"/>
            <a:ext cx="433388" cy="428625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20CE19B-24F8-AFD8-320B-5E78A2584D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082" y="3110528"/>
            <a:ext cx="1684281" cy="8421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BCA4E1-6CC9-58A0-6798-73C7AB125D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6835" y="4163414"/>
            <a:ext cx="1393662" cy="720860"/>
          </a:xfrm>
          <a:prstGeom prst="rect">
            <a:avLst/>
          </a:prstGeom>
        </p:spPr>
      </p:pic>
      <p:pic>
        <p:nvPicPr>
          <p:cNvPr id="18" name="Picture 2" descr="https://encrypted-tbn0.gstatic.com/images?q=tbn:ANd9GcQ9417mHgt-3qTerJCyAQgbWO6J8yrgVdr9u_DQOq56O7R2ogR645vZ2tTyy-41YporUijwm6wsIP4&amp;usqp=CAU&amp;ec=48665701">
            <a:extLst>
              <a:ext uri="{FF2B5EF4-FFF2-40B4-BE49-F238E27FC236}">
                <a16:creationId xmlns:a16="http://schemas.microsoft.com/office/drawing/2014/main" id="{604FCF19-81A1-6A11-E2E6-387F88E6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59" y="3217853"/>
            <a:ext cx="1619038" cy="54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068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5CBE9-DDEC-0177-E603-B737F4CD4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Appreciation and Thanks!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A625A-86F8-8620-2B3D-DCF0BE8D1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520" y="1581374"/>
            <a:ext cx="11775439" cy="4595589"/>
          </a:xfrm>
        </p:spPr>
        <p:txBody>
          <a:bodyPr numCol="3">
            <a:noAutofit/>
          </a:bodyPr>
          <a:lstStyle/>
          <a:p>
            <a:pPr marL="457200" indent="-395288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Asphalt Plus</a:t>
            </a:r>
          </a:p>
          <a:p>
            <a:pPr marL="457200" indent="-395288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Asphalt Solutions</a:t>
            </a:r>
          </a:p>
          <a:p>
            <a:pPr marL="457200" indent="-395288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Associated Asphalt</a:t>
            </a:r>
          </a:p>
          <a:p>
            <a:pPr marL="457200" indent="-395288"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</a:rPr>
              <a:t>Astec</a:t>
            </a:r>
            <a:endParaRPr lang="en-US" sz="2000" dirty="0">
              <a:latin typeface="+mn-lt"/>
            </a:endParaRPr>
          </a:p>
          <a:p>
            <a:pPr marL="457200" indent="-395288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Aztec Asphalt Technology</a:t>
            </a:r>
          </a:p>
          <a:p>
            <a:pPr marL="457200" indent="-395288"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</a:rPr>
              <a:t>Blacklidge</a:t>
            </a:r>
            <a:endParaRPr lang="en-US" sz="2000" dirty="0">
              <a:latin typeface="+mn-lt"/>
            </a:endParaRPr>
          </a:p>
          <a:p>
            <a:pPr marL="457200" indent="-395288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C.W. Matthews</a:t>
            </a:r>
          </a:p>
          <a:p>
            <a:pPr marL="457200" indent="-395288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Cargill</a:t>
            </a:r>
          </a:p>
          <a:p>
            <a:pPr marL="457200" indent="-395288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CAT</a:t>
            </a:r>
          </a:p>
          <a:p>
            <a:pPr marL="457200" indent="-395288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Chris Clark Grading and Paving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457200" indent="-3429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457200" indent="-3429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</a:rPr>
              <a:t>Cimline</a:t>
            </a:r>
            <a:endParaRPr lang="en-US" sz="2000" dirty="0">
              <a:latin typeface="+mn-lt"/>
            </a:endParaRP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Collaborative Aggregates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Corrective Asphalt Materials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East Alabama Paving</a:t>
            </a:r>
          </a:p>
          <a:p>
            <a:pPr marL="457200" indent="-342900" defTabSz="942975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Ergon Asphalt and Emulsions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Great Lakes Minerals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Hi-Tech Asphalt Solutions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Ingevity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JAG Trucking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Jon </a:t>
            </a:r>
            <a:r>
              <a:rPr lang="en-US" sz="2000" dirty="0" err="1">
                <a:latin typeface="+mn-lt"/>
              </a:rPr>
              <a:t>Grelle</a:t>
            </a:r>
            <a:endParaRPr lang="en-US" sz="2000" dirty="0">
              <a:latin typeface="+mn-lt"/>
            </a:endParaRPr>
          </a:p>
          <a:p>
            <a:pPr marL="457200" indent="-3429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457200" indent="-3429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457200" indent="-3429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Larry Scofield/IGGA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Lehigh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Liberty Tire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Pavement </a:t>
            </a:r>
            <a:r>
              <a:rPr lang="en-US" sz="2000" dirty="0" err="1">
                <a:latin typeface="+mn-lt"/>
              </a:rPr>
              <a:t>Resoration</a:t>
            </a:r>
            <a:r>
              <a:rPr lang="en-US" sz="2000" dirty="0">
                <a:latin typeface="+mn-lt"/>
              </a:rPr>
              <a:t> Inc.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Russell Standard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</a:rPr>
              <a:t>Skidabrader</a:t>
            </a:r>
            <a:endParaRPr lang="en-US" sz="2000" dirty="0">
              <a:latin typeface="+mn-lt"/>
            </a:endParaRP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Southeast Grinding &amp; Grooving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Tractor Equipment Company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Wirtgen/Hamm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Vulcan Materials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4334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6C1EEA-1F99-86E8-E042-33FF25DAB527}"/>
              </a:ext>
            </a:extLst>
          </p:cNvPr>
          <p:cNvSpPr/>
          <p:nvPr/>
        </p:nvSpPr>
        <p:spPr>
          <a:xfrm>
            <a:off x="11228070" y="6656070"/>
            <a:ext cx="914400" cy="133350"/>
          </a:xfrm>
          <a:prstGeom prst="rect">
            <a:avLst/>
          </a:prstGeom>
          <a:solidFill>
            <a:srgbClr val="181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84FBB5-5224-692B-AB6B-38846B7DDB29}"/>
              </a:ext>
            </a:extLst>
          </p:cNvPr>
          <p:cNvSpPr/>
          <p:nvPr/>
        </p:nvSpPr>
        <p:spPr>
          <a:xfrm>
            <a:off x="12511" y="1582175"/>
            <a:ext cx="12192000" cy="1485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E9B10A-A643-CF7F-8303-6937F8229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885950"/>
            <a:ext cx="2520632" cy="862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A4D8E1-B01B-66DA-6EF3-612B254DD5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1" y="1761245"/>
            <a:ext cx="2216600" cy="1111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267F00-1163-4B0F-F3FD-F7CAFFA82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236" y="1245769"/>
            <a:ext cx="3638550" cy="1822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8D80CE-EE60-CF44-AEA5-51D40543B057}"/>
              </a:ext>
            </a:extLst>
          </p:cNvPr>
          <p:cNvSpPr/>
          <p:nvPr/>
        </p:nvSpPr>
        <p:spPr>
          <a:xfrm>
            <a:off x="10994315" y="6443831"/>
            <a:ext cx="1197685" cy="414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F82BB-6876-5E73-3BF0-D75090510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0687F0-04D9-3289-E00C-38C20E632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7D24C7-2B9A-DE39-DE09-7118893C21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232422"/>
              </a:clrFrom>
              <a:clrTo>
                <a:srgbClr val="23242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651" y="1371600"/>
            <a:ext cx="5200649" cy="430678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75036A6-44DF-03CF-1B36-6D7693FD5340}"/>
              </a:ext>
            </a:extLst>
          </p:cNvPr>
          <p:cNvGrpSpPr/>
          <p:nvPr/>
        </p:nvGrpSpPr>
        <p:grpSpPr>
          <a:xfrm>
            <a:off x="5067300" y="1714500"/>
            <a:ext cx="1771650" cy="514350"/>
            <a:chOff x="6756400" y="2286000"/>
            <a:chExt cx="2362200" cy="6858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6D5F014-F2E3-2EC8-06DF-83497933BCF9}"/>
                </a:ext>
              </a:extLst>
            </p:cNvPr>
            <p:cNvCxnSpPr/>
            <p:nvPr/>
          </p:nvCxnSpPr>
          <p:spPr>
            <a:xfrm flipH="1">
              <a:off x="6756400" y="2286000"/>
              <a:ext cx="2362200" cy="0"/>
            </a:xfrm>
            <a:prstGeom prst="line">
              <a:avLst/>
            </a:prstGeom>
            <a:ln w="57150">
              <a:solidFill>
                <a:schemeClr val="bg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1BC8511-D320-0547-6622-AF449AD11AA5}"/>
                </a:ext>
              </a:extLst>
            </p:cNvPr>
            <p:cNvCxnSpPr>
              <a:cxnSpLocks/>
            </p:cNvCxnSpPr>
            <p:nvPr/>
          </p:nvCxnSpPr>
          <p:spPr>
            <a:xfrm>
              <a:off x="6756400" y="2286000"/>
              <a:ext cx="0" cy="685800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16AEC8-432F-64D4-4170-A26F6BCC7603}"/>
              </a:ext>
            </a:extLst>
          </p:cNvPr>
          <p:cNvGrpSpPr/>
          <p:nvPr/>
        </p:nvGrpSpPr>
        <p:grpSpPr>
          <a:xfrm>
            <a:off x="5467351" y="3371850"/>
            <a:ext cx="1371599" cy="742951"/>
            <a:chOff x="7289800" y="4495800"/>
            <a:chExt cx="1828799" cy="99060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BD45C75-ED98-8EBE-F5B8-2BB16F9DD546}"/>
                </a:ext>
              </a:extLst>
            </p:cNvPr>
            <p:cNvCxnSpPr/>
            <p:nvPr/>
          </p:nvCxnSpPr>
          <p:spPr>
            <a:xfrm flipH="1">
              <a:off x="8280398" y="5486401"/>
              <a:ext cx="838201" cy="0"/>
            </a:xfrm>
            <a:prstGeom prst="line">
              <a:avLst/>
            </a:prstGeom>
            <a:ln w="57150">
              <a:solidFill>
                <a:schemeClr val="bg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9D49C9D-8440-14CE-5397-DDD207EDB4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0398" y="4495800"/>
              <a:ext cx="0" cy="990601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F116D02-C784-B397-1982-35C2A963CA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9800" y="4495800"/>
              <a:ext cx="990598" cy="0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408ED7-8ADB-7526-D5EF-CA5C5EFFF3B7}"/>
              </a:ext>
            </a:extLst>
          </p:cNvPr>
          <p:cNvGrpSpPr/>
          <p:nvPr/>
        </p:nvGrpSpPr>
        <p:grpSpPr>
          <a:xfrm>
            <a:off x="5467351" y="2628901"/>
            <a:ext cx="1371599" cy="293789"/>
            <a:chOff x="7289800" y="5094682"/>
            <a:chExt cx="1828799" cy="39171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4890E62-F5AD-9B5A-35E7-C0AB225A5E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0398" y="5486401"/>
              <a:ext cx="838201" cy="0"/>
            </a:xfrm>
            <a:prstGeom prst="line">
              <a:avLst/>
            </a:prstGeom>
            <a:ln w="57150">
              <a:solidFill>
                <a:schemeClr val="bg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B45D71A-75AD-6DC2-8921-1CBC4F3604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1477" y="5094682"/>
              <a:ext cx="0" cy="391719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226B202-C296-6A6F-DA2D-A06040B322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9800" y="5094682"/>
              <a:ext cx="990598" cy="0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2166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12192000" cy="68008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0DEA52-4BED-02D1-1342-4CFDFDC1FE5D}"/>
              </a:ext>
            </a:extLst>
          </p:cNvPr>
          <p:cNvSpPr/>
          <p:nvPr/>
        </p:nvSpPr>
        <p:spPr>
          <a:xfrm>
            <a:off x="7572375" y="6343650"/>
            <a:ext cx="4619625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Aptos" panose="020B0004020202020204" pitchFamily="34" charset="0"/>
              </a:rPr>
              <a:t>eng.auburn.edu/the-</a:t>
            </a:r>
            <a:r>
              <a:rPr lang="en-US" dirty="0" err="1">
                <a:solidFill>
                  <a:prstClr val="black"/>
                </a:solidFill>
                <a:latin typeface="Aptos" panose="020B0004020202020204" pitchFamily="34" charset="0"/>
              </a:rPr>
              <a:t>nextpave</a:t>
            </a:r>
            <a:r>
              <a:rPr lang="en-US" dirty="0">
                <a:solidFill>
                  <a:prstClr val="black"/>
                </a:solidFill>
                <a:latin typeface="Aptos" panose="020B0004020202020204" pitchFamily="34" charset="0"/>
              </a:rPr>
              <a:t>-challenge/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6BEBE9-7753-4503-3659-C7275CA64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6"/>
          <a:stretch>
            <a:fillRect/>
          </a:stretch>
        </p:blipFill>
        <p:spPr>
          <a:xfrm>
            <a:off x="0" y="685732"/>
            <a:ext cx="12192000" cy="600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43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CEB1F7-BDD3-613E-3F87-F86C98CA5A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49" b="179"/>
          <a:stretch>
            <a:fillRect/>
          </a:stretch>
        </p:blipFill>
        <p:spPr>
          <a:xfrm>
            <a:off x="11373" y="2039"/>
            <a:ext cx="12180627" cy="685596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042565-A5F0-3789-182B-67DEC0C331F8}"/>
              </a:ext>
            </a:extLst>
          </p:cNvPr>
          <p:cNvSpPr>
            <a:spLocks/>
          </p:cNvSpPr>
          <p:nvPr/>
        </p:nvSpPr>
        <p:spPr>
          <a:xfrm>
            <a:off x="2898047" y="1866564"/>
            <a:ext cx="6395906" cy="312487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Thank you!!</a:t>
            </a:r>
          </a:p>
          <a:p>
            <a:pPr algn="ctr"/>
            <a:endParaRPr lang="en-US" sz="40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Nathan Moore, P.E.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nathanmoore@auburn.edu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A876D-53EC-22C6-6AE8-738C4B19B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574" y="170225"/>
            <a:ext cx="2450804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78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A4A23F-55EF-75AE-A93A-5E72F30DE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9BCA1-DEDB-4768-B0C2-9E03C02986FE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53399"/>
            <a:ext cx="12192000" cy="900022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406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2024 Track Build by the Numbers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D406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5AD487-FD43-A1E3-3311-C9B6E8A95ABC}"/>
              </a:ext>
            </a:extLst>
          </p:cNvPr>
          <p:cNvSpPr txBox="1">
            <a:spLocks/>
          </p:cNvSpPr>
          <p:nvPr/>
        </p:nvSpPr>
        <p:spPr>
          <a:xfrm>
            <a:off x="905763" y="1473200"/>
            <a:ext cx="10286701" cy="4844473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>
            <a:normAutofit/>
          </a:bodyPr>
          <a:lstStyle>
            <a:lvl1pPr marL="240030" indent="-240030" algn="l" rtl="0" eaLnBrk="1" latinLnBrk="0" hangingPunct="1">
              <a:lnSpc>
                <a:spcPct val="114000"/>
              </a:lnSpc>
              <a:spcBef>
                <a:spcPts val="525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kumimoji="0"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17220" indent="-342900" algn="l" rtl="0" eaLnBrk="1" latinLnBrk="0" hangingPunct="1">
              <a:lnSpc>
                <a:spcPct val="114000"/>
              </a:lnSpc>
              <a:spcBef>
                <a:spcPts val="413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0"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342900" algn="l" rtl="0" eaLnBrk="1" latinLnBrk="0" hangingPunct="1">
              <a:lnSpc>
                <a:spcPct val="114000"/>
              </a:lnSpc>
              <a:spcBef>
                <a:spcPts val="375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kumimoji="0"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-171450" algn="l" rtl="0" eaLnBrk="1" latinLnBrk="0" hangingPunct="1">
              <a:spcBef>
                <a:spcPts val="3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-171450" algn="l" rtl="0" eaLnBrk="1" latinLnBrk="0" hangingPunct="1">
              <a:spcBef>
                <a:spcPts val="3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577340" indent="-17145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7145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8820" indent="-17145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7145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58 unique aggregate/RAP stockpiles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&gt;300 truck loads of aggregate/RAP hauled in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different asphalt binders + 3 tack products + 1 VRAM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asphalt plants (2 HMA + 1 Wirtgen KMA + 1 PRI Pugmill)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unique mixes + 31 trial runs (practice runs)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CCPR + 23 HMA + 4 WMA mixes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 actively instrumented structural test sections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sections removed and replaced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BD6E3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8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21726-099C-1010-BB5D-B18295F2F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B98694-C275-0FA7-4143-DEB8913CF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4A8282-9CD9-7A7B-C66B-14BE18C91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9BCA1-DEDB-4768-B0C2-9E03C02986FE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1DD764B-EF4F-B037-584E-383A66892A3D}"/>
              </a:ext>
            </a:extLst>
          </p:cNvPr>
          <p:cNvSpPr txBox="1">
            <a:spLocks/>
          </p:cNvSpPr>
          <p:nvPr/>
        </p:nvSpPr>
        <p:spPr>
          <a:xfrm>
            <a:off x="0" y="253399"/>
            <a:ext cx="12192000" cy="900022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406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2024 Track Build by the Numbers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D406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B8821B-C7AF-3FF2-4636-EFD75530BE94}"/>
              </a:ext>
            </a:extLst>
          </p:cNvPr>
          <p:cNvSpPr txBox="1">
            <a:spLocks/>
          </p:cNvSpPr>
          <p:nvPr/>
        </p:nvSpPr>
        <p:spPr>
          <a:xfrm>
            <a:off x="905763" y="1473200"/>
            <a:ext cx="10286701" cy="4468091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>
            <a:normAutofit/>
          </a:bodyPr>
          <a:lstStyle>
            <a:lvl1pPr marL="240030" indent="-240030" algn="l" rtl="0" eaLnBrk="1" latinLnBrk="0" hangingPunct="1">
              <a:lnSpc>
                <a:spcPct val="114000"/>
              </a:lnSpc>
              <a:spcBef>
                <a:spcPts val="525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kumimoji="0"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17220" indent="-342900" algn="l" rtl="0" eaLnBrk="1" latinLnBrk="0" hangingPunct="1">
              <a:lnSpc>
                <a:spcPct val="114000"/>
              </a:lnSpc>
              <a:spcBef>
                <a:spcPts val="413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0"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342900" algn="l" rtl="0" eaLnBrk="1" latinLnBrk="0" hangingPunct="1">
              <a:lnSpc>
                <a:spcPct val="114000"/>
              </a:lnSpc>
              <a:spcBef>
                <a:spcPts val="375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kumimoji="0"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-171450" algn="l" rtl="0" eaLnBrk="1" latinLnBrk="0" hangingPunct="1">
              <a:spcBef>
                <a:spcPts val="3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-171450" algn="l" rtl="0" eaLnBrk="1" latinLnBrk="0" hangingPunct="1">
              <a:spcBef>
                <a:spcPts val="3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577340" indent="-17145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7145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8820" indent="-17145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7145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36 working days (7 weeks + 1 day)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hurricane delays (Helene &amp; Milton) </a:t>
            </a:r>
          </a:p>
          <a:p>
            <a:pPr marL="834390" marR="0" lvl="1" indent="-457200" algn="l" defTabSz="914400" rtl="0" eaLnBrk="1" fontAlgn="auto" latinLnBrk="0" hangingPunct="1">
              <a:lnSpc>
                <a:spcPct val="120000"/>
              </a:lnSpc>
              <a:spcBef>
                <a:spcPts val="413"/>
              </a:spcBef>
              <a:spcAft>
                <a:spcPts val="0"/>
              </a:spcAft>
              <a:buClr>
                <a:srgbClr val="2D40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Delayed by only 3 days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850+ buckets of mix sampled 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new NCAT personnel in critical roles during build process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75+ visitors during Track construction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BD6E3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BD6E3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81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37EAB-BC4C-D9B3-23F9-4FC41E21C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317239-D070-0B66-E6EA-7D22641AE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687ECD-B24A-BB15-A7EF-0D762D1E7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9BCA1-DEDB-4768-B0C2-9E03C02986FE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416793-6B20-71C9-D04F-85860E7F9ADD}"/>
              </a:ext>
            </a:extLst>
          </p:cNvPr>
          <p:cNvSpPr txBox="1">
            <a:spLocks/>
          </p:cNvSpPr>
          <p:nvPr/>
        </p:nvSpPr>
        <p:spPr>
          <a:xfrm>
            <a:off x="0" y="253399"/>
            <a:ext cx="12192000" cy="900022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406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2024 Track Build by the Numbers (QC Results)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D406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E4879C-C4CE-F3B1-721A-FC0E14F7477C}"/>
              </a:ext>
            </a:extLst>
          </p:cNvPr>
          <p:cNvSpPr txBox="1">
            <a:spLocks/>
          </p:cNvSpPr>
          <p:nvPr/>
        </p:nvSpPr>
        <p:spPr>
          <a:xfrm>
            <a:off x="1" y="1153422"/>
            <a:ext cx="12191998" cy="570457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>
            <a:normAutofit/>
          </a:bodyPr>
          <a:lstStyle>
            <a:lvl1pPr marL="240030" indent="-240030" algn="l" rtl="0" eaLnBrk="1" latinLnBrk="0" hangingPunct="1">
              <a:lnSpc>
                <a:spcPct val="114000"/>
              </a:lnSpc>
              <a:spcBef>
                <a:spcPts val="525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kumimoji="0"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17220" indent="-342900" algn="l" rtl="0" eaLnBrk="1" latinLnBrk="0" hangingPunct="1">
              <a:lnSpc>
                <a:spcPct val="114000"/>
              </a:lnSpc>
              <a:spcBef>
                <a:spcPts val="413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0"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342900" algn="l" rtl="0" eaLnBrk="1" latinLnBrk="0" hangingPunct="1">
              <a:lnSpc>
                <a:spcPct val="114000"/>
              </a:lnSpc>
              <a:spcBef>
                <a:spcPts val="375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kumimoji="0"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-171450" algn="l" rtl="0" eaLnBrk="1" latinLnBrk="0" hangingPunct="1">
              <a:spcBef>
                <a:spcPts val="3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-171450" algn="l" rtl="0" eaLnBrk="1" latinLnBrk="0" hangingPunct="1">
              <a:spcBef>
                <a:spcPts val="3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577340" indent="-17145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7145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8820" indent="-17145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7145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				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Parameter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Avg </a:t>
            </a:r>
            <a:r>
              <a:rPr kumimoji="0" lang="el-GR" sz="2800" b="1" i="0" u="sng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(Target – Actual)</a:t>
            </a:r>
          </a:p>
          <a:p>
            <a:pPr marL="377190" marR="0" lvl="1" indent="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#4 Sieve		- 0.8%</a:t>
            </a:r>
          </a:p>
          <a:p>
            <a:pPr marL="377190" marR="0" lvl="1" indent="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#8 Sieve		+0.6%</a:t>
            </a:r>
          </a:p>
          <a:p>
            <a:pPr marL="377190" marR="0" lvl="1" indent="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#30 Sieve		+0.2%</a:t>
            </a:r>
          </a:p>
          <a:p>
            <a:pPr marL="377190" marR="0" lvl="1" indent="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#200 Sieve		+0.3%</a:t>
            </a:r>
          </a:p>
          <a:p>
            <a:pPr marL="377190" marR="0" lvl="1" indent="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Air Voids		+0.1%</a:t>
            </a:r>
          </a:p>
          <a:p>
            <a:pPr marL="377190" marR="0" lvl="1" indent="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VMA			+0.1%</a:t>
            </a:r>
          </a:p>
          <a:p>
            <a:pPr marL="377190" marR="0" lvl="1" indent="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Lift Thickness		-0.03 in</a:t>
            </a:r>
          </a:p>
          <a:p>
            <a:pPr marL="377190" marR="0" lvl="1" indent="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CBD6E3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Average Density 	94.4%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525"/>
              </a:spcBef>
              <a:spcAft>
                <a:spcPts val="0"/>
              </a:spcAft>
              <a:buClr>
                <a:srgbClr val="F86A1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BD6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Minimum Density 	92.6%</a:t>
            </a:r>
          </a:p>
        </p:txBody>
      </p:sp>
    </p:spTree>
    <p:extLst>
      <p:ext uri="{BB962C8B-B14F-4D97-AF65-F5344CB8AC3E}">
        <p14:creationId xmlns:p14="http://schemas.microsoft.com/office/powerpoint/2010/main" val="275089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110EE-407E-4859-8005-29E353CA0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519E05D-A57C-E7E6-F53E-EC78F77F7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68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51CB46-AF5E-D2CC-A1C6-2F138F268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59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ape measure on a concrete wall&#10;&#10;Description automatically generated">
            <a:extLst>
              <a:ext uri="{FF2B5EF4-FFF2-40B4-BE49-F238E27FC236}">
                <a16:creationId xmlns:a16="http://schemas.microsoft.com/office/drawing/2014/main" id="{87639FC6-7016-4227-0091-2FEBB8D92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7" r="20678"/>
          <a:stretch/>
        </p:blipFill>
        <p:spPr>
          <a:xfrm>
            <a:off x="8168639" y="1485531"/>
            <a:ext cx="4023361" cy="5372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12E379-60D7-7D39-9DBE-66409A01FD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493898"/>
            <a:ext cx="4023361" cy="5366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DEC16A-0413-4853-B3D1-C7794294A08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4607" y="1497260"/>
            <a:ext cx="4023360" cy="5360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3CBD5B-A3CF-825C-F5AA-FA5C4AD5D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NCAT Test Track Research Cycle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282F3-DB99-CF7D-CB9B-4C49157DD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B387B12F-5CEB-65B5-D6B2-147E063579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163681-CEC0-5D1E-8900-00FDA0D89635}"/>
              </a:ext>
            </a:extLst>
          </p:cNvPr>
          <p:cNvSpPr/>
          <p:nvPr/>
        </p:nvSpPr>
        <p:spPr>
          <a:xfrm>
            <a:off x="1" y="1491573"/>
            <a:ext cx="4023360" cy="8195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Plan/Build Test Sections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639248-4C75-05A8-EFB5-A212A8C8392B}"/>
              </a:ext>
            </a:extLst>
          </p:cNvPr>
          <p:cNvSpPr/>
          <p:nvPr/>
        </p:nvSpPr>
        <p:spPr>
          <a:xfrm>
            <a:off x="4084321" y="1485531"/>
            <a:ext cx="4023360" cy="8195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Traffic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FAE7E9-8CF0-D62C-CB01-5EBE6422AD91}"/>
              </a:ext>
            </a:extLst>
          </p:cNvPr>
          <p:cNvSpPr/>
          <p:nvPr/>
        </p:nvSpPr>
        <p:spPr>
          <a:xfrm>
            <a:off x="8168638" y="1485531"/>
            <a:ext cx="4023359" cy="8195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Forensic Analysis</a:t>
            </a:r>
          </a:p>
        </p:txBody>
      </p:sp>
    </p:spTree>
    <p:extLst>
      <p:ext uri="{BB962C8B-B14F-4D97-AF65-F5344CB8AC3E}">
        <p14:creationId xmlns:p14="http://schemas.microsoft.com/office/powerpoint/2010/main" val="1556001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B57B7-7362-DD13-C229-3988F77C6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ALDOT Higher RAP + BMD </a:t>
            </a:r>
            <a:br>
              <a:rPr lang="en-US" dirty="0"/>
            </a:br>
            <a:r>
              <a:rPr lang="en-US" dirty="0"/>
              <a:t>(W8 &amp; W9)</a:t>
            </a:r>
          </a:p>
        </p:txBody>
      </p:sp>
    </p:spTree>
    <p:extLst>
      <p:ext uri="{BB962C8B-B14F-4D97-AF65-F5344CB8AC3E}">
        <p14:creationId xmlns:p14="http://schemas.microsoft.com/office/powerpoint/2010/main" val="133925756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03F7BED-5C65-4EB3-9B9E-C1EE0D2D2A01}" vid="{61340360-79E1-448C-AF23-04633D89051B}"/>
    </a:ext>
  </a:extLst>
</a:theme>
</file>

<file path=ppt/theme/theme2.xml><?xml version="1.0" encoding="utf-8"?>
<a:theme xmlns:a="http://schemas.openxmlformats.org/drawingml/2006/main" name="Median">
  <a:themeElements>
    <a:clrScheme name="Auburn">
      <a:dk1>
        <a:srgbClr val="2D4069"/>
      </a:dk1>
      <a:lt1>
        <a:srgbClr val="FFFFFF"/>
      </a:lt1>
      <a:dk2>
        <a:srgbClr val="2D4069"/>
      </a:dk2>
      <a:lt2>
        <a:srgbClr val="FFFFFF"/>
      </a:lt2>
      <a:accent1>
        <a:srgbClr val="2D4069"/>
      </a:accent1>
      <a:accent2>
        <a:srgbClr val="F86A1C"/>
      </a:accent2>
      <a:accent3>
        <a:srgbClr val="FFFFFF"/>
      </a:accent3>
      <a:accent4>
        <a:srgbClr val="2D4069"/>
      </a:accent4>
      <a:accent5>
        <a:srgbClr val="FAA576"/>
      </a:accent5>
      <a:accent6>
        <a:srgbClr val="CBD6E3"/>
      </a:accent6>
      <a:hlink>
        <a:srgbClr val="F86A1C"/>
      </a:hlink>
      <a:folHlink>
        <a:srgbClr val="F86A1C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 Template 2021</Template>
  <TotalTime>14665</TotalTime>
  <Words>864</Words>
  <Application>Microsoft Office PowerPoint</Application>
  <PresentationFormat>Widescreen</PresentationFormat>
  <Paragraphs>195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Aptos</vt:lpstr>
      <vt:lpstr>Arial</vt:lpstr>
      <vt:lpstr>Arial Rounded MT Bold</vt:lpstr>
      <vt:lpstr>Calibri</vt:lpstr>
      <vt:lpstr>Open Sans</vt:lpstr>
      <vt:lpstr>Tw Cen MT</vt:lpstr>
      <vt:lpstr>Wingdings</vt:lpstr>
      <vt:lpstr>Office Theme</vt:lpstr>
      <vt:lpstr>Median</vt:lpstr>
      <vt:lpstr>1_Office Theme</vt:lpstr>
      <vt:lpstr>PowerPoint Presentation</vt:lpstr>
      <vt:lpstr>2024-2027 NCAT Test Track Sponsors</vt:lpstr>
      <vt:lpstr>Appreciation and Thanks!</vt:lpstr>
      <vt:lpstr>PowerPoint Presentation</vt:lpstr>
      <vt:lpstr>PowerPoint Presentation</vt:lpstr>
      <vt:lpstr>PowerPoint Presentation</vt:lpstr>
      <vt:lpstr>PowerPoint Presentation</vt:lpstr>
      <vt:lpstr>NCAT Test Track Research Cycle</vt:lpstr>
      <vt:lpstr>ALDOT Higher RAP + BMD  (W8 &amp; W9)</vt:lpstr>
      <vt:lpstr>ALDOT BMD Sections</vt:lpstr>
      <vt:lpstr>Materials and Mix Design</vt:lpstr>
      <vt:lpstr>BMD Results (design)</vt:lpstr>
      <vt:lpstr>Construction</vt:lpstr>
      <vt:lpstr>Production Results</vt:lpstr>
      <vt:lpstr>Notable QC/Acceptance Results</vt:lpstr>
      <vt:lpstr>BMD During Production Results</vt:lpstr>
      <vt:lpstr>Early Performance @ 6M ESALs</vt:lpstr>
      <vt:lpstr>Additives on the Test Track</vt:lpstr>
      <vt:lpstr>Dry Rubber ARGG (AR - N11)</vt:lpstr>
      <vt:lpstr>Surface Preparation Plan</vt:lpstr>
      <vt:lpstr>Dry Rubber – Liberty Tire</vt:lpstr>
      <vt:lpstr>ARGG Mix Design</vt:lpstr>
      <vt:lpstr>Sawcut performance @ ~2M ESALs</vt:lpstr>
      <vt:lpstr>Smoothness Changes</vt:lpstr>
      <vt:lpstr>Sawcut performance @ 5M ESALs</vt:lpstr>
      <vt:lpstr>Other Additive* Examples</vt:lpstr>
      <vt:lpstr>Other Additive* Examples</vt:lpstr>
      <vt:lpstr>Other Additive* Examples</vt:lpstr>
      <vt:lpstr>Additive Group Experiment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Auburn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Travis Walbeck</dc:creator>
  <cp:lastModifiedBy>Nathan Moore</cp:lastModifiedBy>
  <cp:revision>108</cp:revision>
  <cp:lastPrinted>2023-11-06T17:44:42Z</cp:lastPrinted>
  <dcterms:created xsi:type="dcterms:W3CDTF">2023-10-26T22:36:35Z</dcterms:created>
  <dcterms:modified xsi:type="dcterms:W3CDTF">2026-03-12T14:29:42Z</dcterms:modified>
</cp:coreProperties>
</file>