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055" r:id="rId2"/>
    <p:sldId id="2049" r:id="rId3"/>
    <p:sldId id="1818" r:id="rId4"/>
    <p:sldId id="2053" r:id="rId5"/>
    <p:sldId id="2080" r:id="rId6"/>
    <p:sldId id="319" r:id="rId7"/>
    <p:sldId id="2103" r:id="rId8"/>
    <p:sldId id="2098" r:id="rId9"/>
    <p:sldId id="2111" r:id="rId10"/>
    <p:sldId id="2112" r:id="rId11"/>
    <p:sldId id="2104" r:id="rId12"/>
    <p:sldId id="2099" r:id="rId13"/>
    <p:sldId id="2081" r:id="rId14"/>
    <p:sldId id="2094" r:id="rId15"/>
    <p:sldId id="2100" r:id="rId16"/>
    <p:sldId id="2106" r:id="rId17"/>
    <p:sldId id="2108" r:id="rId18"/>
    <p:sldId id="2084" r:id="rId19"/>
    <p:sldId id="2101" r:id="rId20"/>
    <p:sldId id="2079" r:id="rId21"/>
    <p:sldId id="2109" r:id="rId22"/>
    <p:sldId id="2110" r:id="rId23"/>
    <p:sldId id="2037" r:id="rId24"/>
    <p:sldId id="2097" r:id="rId25"/>
    <p:sldId id="2102" r:id="rId26"/>
  </p:sldIdLst>
  <p:sldSz cx="12192000" cy="6858000"/>
  <p:notesSz cx="7010400" cy="92233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5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26D"/>
    <a:srgbClr val="F79646"/>
    <a:srgbClr val="201F27"/>
    <a:srgbClr val="21F33A"/>
    <a:srgbClr val="C6DFFD"/>
    <a:srgbClr val="000000"/>
    <a:srgbClr val="FF0000"/>
    <a:srgbClr val="FFFF00"/>
    <a:srgbClr val="00B050"/>
    <a:srgbClr val="B909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3" autoAdjust="0"/>
    <p:restoredTop sz="95439" autoAdjust="0"/>
  </p:normalViewPr>
  <p:slideViewPr>
    <p:cSldViewPr>
      <p:cViewPr varScale="1">
        <p:scale>
          <a:sx n="92" d="100"/>
          <a:sy n="92" d="100"/>
        </p:scale>
        <p:origin x="259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640"/>
    </p:cViewPr>
  </p:sorterViewPr>
  <p:notesViewPr>
    <p:cSldViewPr>
      <p:cViewPr varScale="1">
        <p:scale>
          <a:sx n="79" d="100"/>
          <a:sy n="79" d="100"/>
        </p:scale>
        <p:origin x="3906" y="108"/>
      </p:cViewPr>
      <p:guideLst>
        <p:guide orient="horz" pos="2905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. Buzz Powell, PhD, PE" userId="3f3565ce-0b0b-4b80-bdfc-338a17e76bab" providerId="ADAL" clId="{62CCA961-9756-4CB7-9CA9-6A8EA96887F1}"/>
    <pc:docChg chg="addSld delSld modSld sldOrd">
      <pc:chgData name="R. Buzz Powell, PhD, PE" userId="3f3565ce-0b0b-4b80-bdfc-338a17e76bab" providerId="ADAL" clId="{62CCA961-9756-4CB7-9CA9-6A8EA96887F1}" dt="2026-03-11T13:52:48.165" v="75"/>
      <pc:docMkLst>
        <pc:docMk/>
      </pc:docMkLst>
      <pc:sldChg chg="modSp">
        <pc:chgData name="R. Buzz Powell, PhD, PE" userId="3f3565ce-0b0b-4b80-bdfc-338a17e76bab" providerId="ADAL" clId="{62CCA961-9756-4CB7-9CA9-6A8EA96887F1}" dt="2026-03-11T13:52:09.242" v="73" actId="20577"/>
        <pc:sldMkLst>
          <pc:docMk/>
          <pc:sldMk cId="519527461" sldId="1818"/>
        </pc:sldMkLst>
        <pc:spChg chg="mod">
          <ac:chgData name="R. Buzz Powell, PhD, PE" userId="3f3565ce-0b0b-4b80-bdfc-338a17e76bab" providerId="ADAL" clId="{62CCA961-9756-4CB7-9CA9-6A8EA96887F1}" dt="2026-03-11T13:52:09.242" v="73" actId="20577"/>
          <ac:spMkLst>
            <pc:docMk/>
            <pc:sldMk cId="519527461" sldId="1818"/>
            <ac:spMk id="44036" creationId="{00000000-0000-0000-0000-000000000000}"/>
          </ac:spMkLst>
        </pc:spChg>
      </pc:sldChg>
      <pc:sldChg chg="add">
        <pc:chgData name="R. Buzz Powell, PhD, PE" userId="3f3565ce-0b0b-4b80-bdfc-338a17e76bab" providerId="ADAL" clId="{62CCA961-9756-4CB7-9CA9-6A8EA96887F1}" dt="2026-03-11T13:44:48.658" v="10"/>
        <pc:sldMkLst>
          <pc:docMk/>
          <pc:sldMk cId="2480965514" sldId="2037"/>
        </pc:sldMkLst>
      </pc:sldChg>
      <pc:sldChg chg="del">
        <pc:chgData name="R. Buzz Powell, PhD, PE" userId="3f3565ce-0b0b-4b80-bdfc-338a17e76bab" providerId="ADAL" clId="{62CCA961-9756-4CB7-9CA9-6A8EA96887F1}" dt="2026-03-11T13:51:32.552" v="72" actId="47"/>
        <pc:sldMkLst>
          <pc:docMk/>
          <pc:sldMk cId="918327595" sldId="2082"/>
        </pc:sldMkLst>
      </pc:sldChg>
      <pc:sldChg chg="modAnim">
        <pc:chgData name="R. Buzz Powell, PhD, PE" userId="3f3565ce-0b0b-4b80-bdfc-338a17e76bab" providerId="ADAL" clId="{62CCA961-9756-4CB7-9CA9-6A8EA96887F1}" dt="2026-03-11T13:41:47.148" v="3"/>
        <pc:sldMkLst>
          <pc:docMk/>
          <pc:sldMk cId="282450572" sldId="2098"/>
        </pc:sldMkLst>
      </pc:sldChg>
      <pc:sldChg chg="modAnim">
        <pc:chgData name="R. Buzz Powell, PhD, PE" userId="3f3565ce-0b0b-4b80-bdfc-338a17e76bab" providerId="ADAL" clId="{62CCA961-9756-4CB7-9CA9-6A8EA96887F1}" dt="2026-03-11T13:42:18.956" v="5"/>
        <pc:sldMkLst>
          <pc:docMk/>
          <pc:sldMk cId="4181703181" sldId="2099"/>
        </pc:sldMkLst>
      </pc:sldChg>
      <pc:sldChg chg="modAnim">
        <pc:chgData name="R. Buzz Powell, PhD, PE" userId="3f3565ce-0b0b-4b80-bdfc-338a17e76bab" providerId="ADAL" clId="{62CCA961-9756-4CB7-9CA9-6A8EA96887F1}" dt="2026-03-11T13:43:04.790" v="7"/>
        <pc:sldMkLst>
          <pc:docMk/>
          <pc:sldMk cId="3009200622" sldId="2100"/>
        </pc:sldMkLst>
      </pc:sldChg>
      <pc:sldChg chg="modAnim">
        <pc:chgData name="R. Buzz Powell, PhD, PE" userId="3f3565ce-0b0b-4b80-bdfc-338a17e76bab" providerId="ADAL" clId="{62CCA961-9756-4CB7-9CA9-6A8EA96887F1}" dt="2026-03-11T13:43:48.066" v="9"/>
        <pc:sldMkLst>
          <pc:docMk/>
          <pc:sldMk cId="1676958757" sldId="2101"/>
        </pc:sldMkLst>
      </pc:sldChg>
      <pc:sldChg chg="modSp mod">
        <pc:chgData name="R. Buzz Powell, PhD, PE" userId="3f3565ce-0b0b-4b80-bdfc-338a17e76bab" providerId="ADAL" clId="{62CCA961-9756-4CB7-9CA9-6A8EA96887F1}" dt="2026-03-11T13:52:15.991" v="74" actId="20577"/>
        <pc:sldMkLst>
          <pc:docMk/>
          <pc:sldMk cId="4077513907" sldId="2103"/>
        </pc:sldMkLst>
        <pc:spChg chg="mod">
          <ac:chgData name="R. Buzz Powell, PhD, PE" userId="3f3565ce-0b0b-4b80-bdfc-338a17e76bab" providerId="ADAL" clId="{62CCA961-9756-4CB7-9CA9-6A8EA96887F1}" dt="2026-03-11T13:52:15.991" v="74" actId="20577"/>
          <ac:spMkLst>
            <pc:docMk/>
            <pc:sldMk cId="4077513907" sldId="2103"/>
            <ac:spMk id="44036" creationId="{666BE2E4-A871-100F-D453-1DE5EDFB7A38}"/>
          </ac:spMkLst>
        </pc:spChg>
      </pc:sldChg>
      <pc:sldChg chg="del">
        <pc:chgData name="R. Buzz Powell, PhD, PE" userId="3f3565ce-0b0b-4b80-bdfc-338a17e76bab" providerId="ADAL" clId="{62CCA961-9756-4CB7-9CA9-6A8EA96887F1}" dt="2026-03-11T13:40:35.111" v="0" actId="47"/>
        <pc:sldMkLst>
          <pc:docMk/>
          <pc:sldMk cId="2179046075" sldId="2107"/>
        </pc:sldMkLst>
      </pc:sldChg>
      <pc:sldChg chg="modAnim">
        <pc:chgData name="R. Buzz Powell, PhD, PE" userId="3f3565ce-0b0b-4b80-bdfc-338a17e76bab" providerId="ADAL" clId="{62CCA961-9756-4CB7-9CA9-6A8EA96887F1}" dt="2026-03-11T13:52:48.165" v="75"/>
        <pc:sldMkLst>
          <pc:docMk/>
          <pc:sldMk cId="143253037" sldId="2110"/>
        </pc:sldMkLst>
      </pc:sldChg>
      <pc:sldChg chg="add">
        <pc:chgData name="R. Buzz Powell, PhD, PE" userId="3f3565ce-0b0b-4b80-bdfc-338a17e76bab" providerId="ADAL" clId="{62CCA961-9756-4CB7-9CA9-6A8EA96887F1}" dt="2026-03-11T13:48:51.498" v="30"/>
        <pc:sldMkLst>
          <pc:docMk/>
          <pc:sldMk cId="277727500" sldId="2111"/>
        </pc:sldMkLst>
      </pc:sldChg>
      <pc:sldChg chg="modSp add del mod">
        <pc:chgData name="R. Buzz Powell, PhD, PE" userId="3f3565ce-0b0b-4b80-bdfc-338a17e76bab" providerId="ADAL" clId="{62CCA961-9756-4CB7-9CA9-6A8EA96887F1}" dt="2026-03-11T13:48:31.031" v="29" actId="2696"/>
        <pc:sldMkLst>
          <pc:docMk/>
          <pc:sldMk cId="3386847452" sldId="2111"/>
        </pc:sldMkLst>
        <pc:spChg chg="mod">
          <ac:chgData name="R. Buzz Powell, PhD, PE" userId="3f3565ce-0b0b-4b80-bdfc-338a17e76bab" providerId="ADAL" clId="{62CCA961-9756-4CB7-9CA9-6A8EA96887F1}" dt="2026-03-11T13:48:23.442" v="28" actId="1038"/>
          <ac:spMkLst>
            <pc:docMk/>
            <pc:sldMk cId="3386847452" sldId="2111"/>
            <ac:spMk id="3" creationId="{15767996-B554-1DDB-A751-19C1FB0EB44D}"/>
          </ac:spMkLst>
        </pc:spChg>
      </pc:sldChg>
      <pc:sldChg chg="modSp add mod ord modAnim">
        <pc:chgData name="R. Buzz Powell, PhD, PE" userId="3f3565ce-0b0b-4b80-bdfc-338a17e76bab" providerId="ADAL" clId="{62CCA961-9756-4CB7-9CA9-6A8EA96887F1}" dt="2026-03-11T13:50:31.853" v="71" actId="20577"/>
        <pc:sldMkLst>
          <pc:docMk/>
          <pc:sldMk cId="2205382712" sldId="2112"/>
        </pc:sldMkLst>
        <pc:spChg chg="mod">
          <ac:chgData name="R. Buzz Powell, PhD, PE" userId="3f3565ce-0b0b-4b80-bdfc-338a17e76bab" providerId="ADAL" clId="{62CCA961-9756-4CB7-9CA9-6A8EA96887F1}" dt="2026-03-11T13:49:32.937" v="45" actId="20577"/>
          <ac:spMkLst>
            <pc:docMk/>
            <pc:sldMk cId="2205382712" sldId="2112"/>
            <ac:spMk id="44035" creationId="{D7786D21-75DA-8023-22D1-ACFB9D052AE4}"/>
          </ac:spMkLst>
        </pc:spChg>
        <pc:spChg chg="mod">
          <ac:chgData name="R. Buzz Powell, PhD, PE" userId="3f3565ce-0b0b-4b80-bdfc-338a17e76bab" providerId="ADAL" clId="{62CCA961-9756-4CB7-9CA9-6A8EA96887F1}" dt="2026-03-11T13:50:31.853" v="71" actId="20577"/>
          <ac:spMkLst>
            <pc:docMk/>
            <pc:sldMk cId="2205382712" sldId="2112"/>
            <ac:spMk id="44036" creationId="{897D3B6F-6F31-22F4-F302-E0BFC215C4A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8145" cy="460559"/>
          </a:xfrm>
          <a:prstGeom prst="rect">
            <a:avLst/>
          </a:prstGeom>
        </p:spPr>
        <p:txBody>
          <a:bodyPr vert="horz" lIns="92297" tIns="46149" rIns="92297" bIns="4614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2"/>
            <a:ext cx="3038145" cy="460559"/>
          </a:xfrm>
          <a:prstGeom prst="rect">
            <a:avLst/>
          </a:prstGeom>
        </p:spPr>
        <p:txBody>
          <a:bodyPr vert="horz" lIns="92297" tIns="46149" rIns="92297" bIns="4614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C0ECD6E-F08E-42EC-9065-DFDECF7B5FB6}" type="datetimeFigureOut">
              <a:rPr lang="en-US"/>
              <a:pPr>
                <a:defRPr/>
              </a:pPr>
              <a:t>3/9/2026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1294"/>
            <a:ext cx="3038145" cy="460559"/>
          </a:xfrm>
          <a:prstGeom prst="rect">
            <a:avLst/>
          </a:prstGeom>
        </p:spPr>
        <p:txBody>
          <a:bodyPr vert="horz" lIns="92297" tIns="46149" rIns="92297" bIns="4614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761294"/>
            <a:ext cx="3038145" cy="460559"/>
          </a:xfrm>
          <a:prstGeom prst="rect">
            <a:avLst/>
          </a:prstGeom>
        </p:spPr>
        <p:txBody>
          <a:bodyPr vert="horz" lIns="92297" tIns="46149" rIns="92297" bIns="4614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0FCC51E-6107-4011-B092-4776FFE1C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97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8145" cy="460559"/>
          </a:xfrm>
          <a:prstGeom prst="rect">
            <a:avLst/>
          </a:prstGeom>
        </p:spPr>
        <p:txBody>
          <a:bodyPr vert="horz" lIns="92297" tIns="46149" rIns="92297" bIns="4614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2"/>
            <a:ext cx="3038145" cy="460559"/>
          </a:xfrm>
          <a:prstGeom prst="rect">
            <a:avLst/>
          </a:prstGeom>
        </p:spPr>
        <p:txBody>
          <a:bodyPr vert="horz" lIns="92297" tIns="46149" rIns="92297" bIns="4614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69B144-A48E-4323-9DB2-3B38A88F9E0F}" type="datetimeFigureOut">
              <a:rPr lang="en-US"/>
              <a:pPr>
                <a:defRPr/>
              </a:pPr>
              <a:t>3/9/2026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693738"/>
            <a:ext cx="6143625" cy="3455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7" tIns="46149" rIns="92297" bIns="4614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6" y="4381410"/>
            <a:ext cx="5607712" cy="4149603"/>
          </a:xfrm>
          <a:prstGeom prst="rect">
            <a:avLst/>
          </a:prstGeom>
        </p:spPr>
        <p:txBody>
          <a:bodyPr vert="horz" lIns="92297" tIns="46149" rIns="92297" bIns="4614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1294"/>
            <a:ext cx="3038145" cy="460559"/>
          </a:xfrm>
          <a:prstGeom prst="rect">
            <a:avLst/>
          </a:prstGeom>
        </p:spPr>
        <p:txBody>
          <a:bodyPr vert="horz" lIns="92297" tIns="46149" rIns="92297" bIns="4614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761294"/>
            <a:ext cx="3038145" cy="460559"/>
          </a:xfrm>
          <a:prstGeom prst="rect">
            <a:avLst/>
          </a:prstGeom>
        </p:spPr>
        <p:txBody>
          <a:bodyPr vert="horz" lIns="92297" tIns="46149" rIns="92297" bIns="4614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1DBDD81-80B2-433A-AF77-F18EC68A0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614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B6873-3DAA-EB46-C236-F7E860626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185E90-C73F-3998-42F5-384B6DD28A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EEDBDB-C986-12C0-1865-89C77F515B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1141F0-8269-39C7-79CD-E1898B8507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BDD81-80B2-433A-AF77-F18EC68A04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561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C0334-3F99-AF3A-EFCF-45B4309D4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EAC127-B35C-4BCA-3A32-791785F6F0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3E7065-B51D-0EE1-0915-31FEA55BDA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33B6D-6FD5-480B-E88A-8380B21983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BDD81-80B2-433A-AF77-F18EC68A04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938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8C5A2-1054-A790-7008-EAABE6A68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6C69BD-CF36-0CF9-9EC3-D1BBDD1B32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B77512-5AAC-1313-011A-CF8832CC73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8F52A-0718-0726-BF97-A40EE1FCE4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BDD81-80B2-433A-AF77-F18EC68A04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709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EB6BC-D183-5954-CDD3-0089B6837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468AFF-C10A-7A96-8C19-C8A871FD93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4F1F9E-C74F-CBBB-3631-140CDD2BA3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F823A-2CC3-CFF8-34B5-2677A964A7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BDD81-80B2-433A-AF77-F18EC68A04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501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DAA32-2CE5-0A99-A6CA-EA91CE9B4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E1D7E9-7731-BE1D-D4A4-4FDFF798F2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8877D9-46DE-40AD-9F07-1A01666296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CFA59-F85E-6B16-8260-8ADB557BC4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BDD81-80B2-433A-AF77-F18EC68A04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625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43BD0-FF50-4B9D-3060-9B8825C56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6CF325-5DDE-934D-F96A-5723CFF4BD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512FF2-68C5-A9DE-5ED4-04B4481C64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1FD34-5E0F-4373-E7F6-88EF1D95B9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BDD81-80B2-433A-AF77-F18EC68A04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2620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BED03-45B7-6176-7166-6A0470964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80192F-D2E3-B06C-2457-124ADFEFFC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C33494-3DD6-95C3-C66E-3276F37263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74196D-4A0D-3320-1B44-F6FD8AEDE8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BDD81-80B2-433A-AF77-F18EC68A04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411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233E6-1534-B335-C2F5-80991D856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67D10D-9E61-27B7-2AD1-0C5FE79558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13E2A1-AC01-76E7-CB78-9D42B6E9D4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B2A42F-EE49-6F48-0FA7-1CD94E6167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BDD81-80B2-433A-AF77-F18EC68A04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560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0FD22-A9B0-B9C5-F275-1A71D0C5F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F3536A-5719-1BDB-D7AE-411699A38D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0371B3-74A7-E9B6-6EA3-EBEF9AF6D7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A2DA05-91B4-7181-4BDD-584244521B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BDD81-80B2-433A-AF77-F18EC68A04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1396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E4717-0E2F-62D4-0EE8-E1B103347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F9B60D-AA97-7AA0-D3AD-02249406B9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2F4807-5DA8-B84F-6223-DDAEBAF142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466694-1238-707B-4EEE-B837265A30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BDD81-80B2-433A-AF77-F18EC68A04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1004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09B93-F4B3-1A27-C97F-929C50A30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4714A7-86AF-D30B-CD25-BDB07786AE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734560-4A28-522B-7CF0-D86E1EFFBA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38ACF-39AE-2F4C-C547-4B60B34C91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BDD81-80B2-433A-AF77-F18EC68A04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196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0FC9A-1111-7117-8FFF-F2FCAC1A4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78C534-4BA3-37BF-DD6C-5912DB19A2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5CF606-E7A1-FECA-62E6-B2F0050519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726D2-5443-AC30-1168-0D0FD6DDA3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BDD81-80B2-433A-AF77-F18EC68A04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3917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0C78F-93FA-3652-AD7B-72DCE0845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1E1A3D-2584-5D1E-09D0-050DFD7C71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D3884C-B66A-E9F0-4330-406C045A18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981A7-E100-284F-9FF1-8EDFCDB9D0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BDD81-80B2-433A-AF77-F18EC68A04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1699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F187E-BD5E-61CD-9786-48A44CB8D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54DFBC-28AE-5DBE-50D9-4A7D7B6D3F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F3C191-25F8-6271-4407-A22E11EF9A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87575E-1DC7-E5D3-E73D-EEEE2E2E72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BDD81-80B2-433A-AF77-F18EC68A04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3032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A6D07-9236-90C9-DBC7-E590612D0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2BD4E9-828E-713F-0733-2B01D6BCC4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78A990-4F63-0C52-8E90-6032175A12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FBDE1-346E-4BC8-3543-744AE7F695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BDD81-80B2-433A-AF77-F18EC68A04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5235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55181-FA5A-E41A-15A2-82B6F3198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DD2F8A-B7D0-8489-FDD0-5E3DA5E206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1E7B73-228B-2BFF-2ABE-A01F063ED7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E71CF-D2DC-D944-CD5B-C359D8032F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BDD81-80B2-433A-AF77-F18EC68A04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2433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62761-988C-13C6-ED26-B50D363BF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CCD061-8F94-3810-D52A-8FAB561FD7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477F1E-A52F-CACB-41A9-09A6A50EFF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2C1AEB-E6FC-3AF6-BADA-E6C5566417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BDD81-80B2-433A-AF77-F18EC68A04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470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BDD81-80B2-433A-AF77-F18EC68A04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8352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EAC09-C066-2EA0-BD42-9924AFC02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FA004B-D0E5-AC6B-C543-9B23F25286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9ED593-A1EC-32F8-93DF-2863AE9C3B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2F4BB-C97C-A63A-8F40-D21A5C4DBF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BDD81-80B2-433A-AF77-F18EC68A04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321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0E644-9535-68FF-DE0F-B2D1ED8F2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1A1092-6653-6FD1-5DCD-B7030400DC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EB4ED7-2964-4218-88F5-30DA92B616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20F1C-0799-DD34-AA68-1D3ED1B9AF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BDD81-80B2-433A-AF77-F18EC68A04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5591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790ED-D4CB-CACF-A7CC-C7A5F2735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5719F2-DED8-00C0-3B37-995FBE8C3F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CAEF10-F284-7B93-0B4B-34CFA31FE2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76B99-59E4-950F-4F2E-871790B2C3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BDD81-80B2-433A-AF77-F18EC68A04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056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5F0D5-BD14-4643-6192-7C7D10B23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5F8AB8-8089-37B8-360E-BE0DACD7E0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D872E2-D093-A156-A330-0CFD7698E0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51539-74F8-D2E7-D6C5-CDD11C025B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BDD81-80B2-433A-AF77-F18EC68A04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197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B1FA8-5373-8AC8-44B8-9A92F01A6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2072A2-7E02-EDF8-5CA2-A0A58A80BA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A1EBF2-5949-BC67-DF20-060ED00EE5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7C1A0-A03A-130D-551E-8AE1F715F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BDD81-80B2-433A-AF77-F18EC68A04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359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9B7A0-A032-9CA5-58EC-359DAF4CF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E5E796-02CB-961D-42B6-02A9474971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FD839B-0700-741A-31AD-45B75B3AB4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909BD-18DF-63E1-F17A-7CEF331EFC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BDD81-80B2-433A-AF77-F18EC68A04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829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1492E03-5CDB-4505-9CE7-FEBB39450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4B34D-DE1D-44EB-8D72-7B67BEBD46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170AD-23C2-47D7-82A8-168A6878F6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FF00"/>
              </a:buClr>
              <a:defRPr/>
            </a:lvl1pPr>
            <a:lvl2pPr>
              <a:buClr>
                <a:srgbClr val="FFFF00"/>
              </a:buClr>
              <a:defRPr/>
            </a:lvl2pPr>
            <a:lvl3pPr>
              <a:buClr>
                <a:srgbClr val="FFFF00"/>
              </a:buClr>
              <a:defRPr/>
            </a:lvl3pPr>
            <a:lvl4pPr>
              <a:buClr>
                <a:srgbClr val="FFFF00"/>
              </a:buClr>
              <a:defRPr/>
            </a:lvl4pPr>
            <a:lvl5pPr>
              <a:buClr>
                <a:srgbClr val="FFFF0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E9339-11AE-4054-8EC3-32E101BF0C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4AB5D-01CB-4711-BBA6-57094C4C8B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44134-2DB8-4BFA-A8A0-F117205B01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4FE65-B7DC-426A-8BA7-2C802F3E6B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3102A-66E7-43C7-990E-A0042AE1CB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2119E-358D-48A5-BF50-EDF7BEF36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85940-5A59-47BC-8CDC-B0DAA557F5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6B5E4-53C6-476E-983A-D06BC9E1AF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black surface&#10;&#10;Description automatically generated">
            <a:extLst>
              <a:ext uri="{FF2B5EF4-FFF2-40B4-BE49-F238E27FC236}">
                <a16:creationId xmlns:a16="http://schemas.microsoft.com/office/drawing/2014/main" id="{9B2900A5-CA9A-D702-7765-72615AC342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76404"/>
            <a:ext cx="109728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32462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10E2835D-07AD-4512-8E8D-A414269A84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165600" y="635637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C214AC-6257-BAEE-A6CD-487C41C3AD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email">
            <a:clrChange>
              <a:clrFrom>
                <a:srgbClr val="27210B"/>
              </a:clrFrom>
              <a:clrTo>
                <a:srgbClr val="27210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2887"/>
          <a:stretch/>
        </p:blipFill>
        <p:spPr>
          <a:xfrm>
            <a:off x="1364400" y="0"/>
            <a:ext cx="8454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6BF9FCA-69A1-33F5-7805-FA26C1258BA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6278" y="5738680"/>
            <a:ext cx="1778547" cy="97249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000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charset="0"/>
        <a:buChar char="–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Arial" charset="0"/>
        <a:defRPr sz="3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DEF26-A1A3-7A67-4558-4EA077A67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B11AAB0-3FA4-B89F-A102-975EC7DD1D22}"/>
              </a:ext>
            </a:extLst>
          </p:cNvPr>
          <p:cNvSpPr txBox="1">
            <a:spLocks/>
          </p:cNvSpPr>
          <p:nvPr/>
        </p:nvSpPr>
        <p:spPr>
          <a:xfrm>
            <a:off x="3344260" y="2295769"/>
            <a:ext cx="9192768" cy="2773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br>
              <a:rPr lang="en-US" sz="3200">
                <a:solidFill>
                  <a:schemeClr val="bg1"/>
                </a:solidFill>
                <a:latin typeface="&amp;quot"/>
              </a:rPr>
            </a:br>
            <a:endParaRPr lang="en-US" sz="3200">
              <a:solidFill>
                <a:schemeClr val="bg1"/>
              </a:solidFill>
              <a:latin typeface="&amp;quot"/>
            </a:endParaRP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E47E4BFC-75BB-1052-9D67-548938E11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237038"/>
            <a:ext cx="10210800" cy="2239962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4800" b="0" dirty="0">
                <a:ln w="1905"/>
                <a:pattFill prst="pct5">
                  <a:fgClr>
                    <a:schemeClr val="bg1">
                      <a:lumMod val="85000"/>
                    </a:schemeClr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Buzz and </a:t>
            </a:r>
            <a:r>
              <a:rPr lang="en-US" sz="4800" dirty="0">
                <a:ln w="1905"/>
                <a:pattFill prst="pct5">
                  <a:fgClr>
                    <a:schemeClr val="bg1">
                      <a:lumMod val="85000"/>
                    </a:schemeClr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Dave</a:t>
            </a:r>
            <a:endParaRPr lang="en-US" sz="4800" b="0" dirty="0">
              <a:ln w="1905"/>
              <a:pattFill prst="pct5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A57744-F244-5C6D-764D-878A4754A8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397" t="3333" r="3924" b="77778"/>
          <a:stretch>
            <a:fillRect/>
          </a:stretch>
        </p:blipFill>
        <p:spPr>
          <a:xfrm>
            <a:off x="2209800" y="1752600"/>
            <a:ext cx="9982201" cy="263128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D083A7DD-29BF-74B1-B6A5-836A74836AD7}"/>
              </a:ext>
            </a:extLst>
          </p:cNvPr>
          <p:cNvSpPr txBox="1">
            <a:spLocks/>
          </p:cNvSpPr>
          <p:nvPr/>
        </p:nvSpPr>
        <p:spPr bwMode="auto">
          <a:xfrm>
            <a:off x="3268287" y="4245351"/>
            <a:ext cx="8915400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Dave</a:t>
            </a:r>
          </a:p>
        </p:txBody>
      </p:sp>
    </p:spTree>
    <p:extLst>
      <p:ext uri="{BB962C8B-B14F-4D97-AF65-F5344CB8AC3E}">
        <p14:creationId xmlns:p14="http://schemas.microsoft.com/office/powerpoint/2010/main" val="50194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3FEB06-0270-7FD2-47E1-66BA2CF70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>
            <a:extLst>
              <a:ext uri="{FF2B5EF4-FFF2-40B4-BE49-F238E27FC236}">
                <a16:creationId xmlns:a16="http://schemas.microsoft.com/office/drawing/2014/main" id="{D7786D21-75DA-8023-22D1-ACFB9D052A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10058400" cy="1143000"/>
          </a:xfrm>
        </p:spPr>
        <p:txBody>
          <a:bodyPr/>
          <a:lstStyle/>
          <a:p>
            <a:r>
              <a:rPr lang="en-US" dirty="0"/>
              <a:t>HeyNAPA.com</a:t>
            </a: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897D3B6F-6F31-22F4-F302-E0BFC215C4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54864" y="1524000"/>
            <a:ext cx="10637136" cy="1676400"/>
          </a:xfrm>
        </p:spPr>
        <p:txBody>
          <a:bodyPr/>
          <a:lstStyle/>
          <a:p>
            <a:pPr marL="684213" indent="-684213">
              <a:buBlip>
                <a:blip r:embed="rId3"/>
              </a:buBlip>
            </a:pPr>
            <a:r>
              <a:rPr lang="en-US" sz="3500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Fine mix lifts should be placed 3 to 5 x NMAS</a:t>
            </a:r>
          </a:p>
          <a:p>
            <a:pPr marL="684213" indent="-684213">
              <a:buBlip>
                <a:blip r:embed="rId3"/>
              </a:buBlip>
            </a:pPr>
            <a:r>
              <a:rPr lang="en-US" sz="3500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Coarse mix lifts should be placed 4 to 6 x NMAS</a:t>
            </a:r>
          </a:p>
          <a:p>
            <a:pPr marL="684213" indent="-684213">
              <a:buBlip>
                <a:blip r:embed="rId3"/>
              </a:buBlip>
            </a:pPr>
            <a:r>
              <a:rPr lang="en-US" sz="3500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Justification is ability to compact &amp; measure</a:t>
            </a:r>
            <a:r>
              <a:rPr lang="en-US" sz="3500" baseline="-25000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 smooth</a:t>
            </a:r>
          </a:p>
          <a:p>
            <a:pPr marL="684213" indent="-684213">
              <a:buBlip>
                <a:blip r:embed="rId3"/>
              </a:buBlip>
            </a:pPr>
            <a:r>
              <a:rPr lang="en-US" sz="3500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“Thick lifts” are greater than 5</a:t>
            </a:r>
            <a:r>
              <a:rPr lang="en-US" sz="3500" baseline="-25000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fine</a:t>
            </a:r>
            <a:r>
              <a:rPr lang="en-US" sz="3500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 and 6</a:t>
            </a:r>
            <a:r>
              <a:rPr lang="en-US" sz="3500" baseline="-25000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coarse</a:t>
            </a:r>
            <a:r>
              <a:rPr lang="en-US" sz="3500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 x NMAS</a:t>
            </a:r>
          </a:p>
          <a:p>
            <a:pPr marL="684213" indent="-684213">
              <a:buBlip>
                <a:blip r:embed="rId3"/>
              </a:buBlip>
            </a:pPr>
            <a:r>
              <a:rPr lang="en-US" sz="3500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½” mixes are “thick lift” when &gt; 2½”</a:t>
            </a:r>
            <a:r>
              <a:rPr lang="en-US" sz="3500" baseline="-25000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fine</a:t>
            </a:r>
            <a:r>
              <a:rPr lang="en-US" sz="3500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 and 3”</a:t>
            </a:r>
            <a:r>
              <a:rPr lang="en-US" sz="3500" baseline="-25000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coarse</a:t>
            </a:r>
          </a:p>
          <a:p>
            <a:pPr marL="684213" indent="-684213">
              <a:buBlip>
                <a:blip r:embed="rId3"/>
              </a:buBlip>
            </a:pPr>
            <a:r>
              <a:rPr lang="en-US" sz="3500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3 Track sections</a:t>
            </a:r>
            <a:r>
              <a:rPr lang="en-US" sz="3500" baseline="-25000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2018</a:t>
            </a:r>
            <a:r>
              <a:rPr lang="en-US" sz="3500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 have ratios between 14 &amp; 16!</a:t>
            </a:r>
          </a:p>
        </p:txBody>
      </p:sp>
    </p:spTree>
    <p:extLst>
      <p:ext uri="{BB962C8B-B14F-4D97-AF65-F5344CB8AC3E}">
        <p14:creationId xmlns:p14="http://schemas.microsoft.com/office/powerpoint/2010/main" val="220538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E571D-1508-DDE0-F649-FDB2101A8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>
            <a:extLst>
              <a:ext uri="{FF2B5EF4-FFF2-40B4-BE49-F238E27FC236}">
                <a16:creationId xmlns:a16="http://schemas.microsoft.com/office/drawing/2014/main" id="{BDFDC3E8-77A8-7C55-A8AE-E2E94A3A3D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10058400" cy="1143000"/>
          </a:xfrm>
        </p:spPr>
        <p:txBody>
          <a:bodyPr/>
          <a:lstStyle/>
          <a:p>
            <a:r>
              <a:rPr lang="en-US" dirty="0"/>
              <a:t>Tack Coat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8B149B04-2AC9-BBB5-C047-05EBFD3913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4219328"/>
              </p:ext>
            </p:extLst>
          </p:nvPr>
        </p:nvGraphicFramePr>
        <p:xfrm>
          <a:off x="2327566" y="1295400"/>
          <a:ext cx="9753599" cy="3581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2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6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9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2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2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7813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Purpose</a:t>
                      </a:r>
                      <a:r>
                        <a:rPr lang="en-US" sz="2100" baseline="0" dirty="0"/>
                        <a:t> of Each Layer</a:t>
                      </a:r>
                      <a:endParaRPr lang="en-US" sz="21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N5 Control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S5 Higher RAP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S6 RAP+RAS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S13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Recyc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dirty="0"/>
                        <a:t>Tires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9741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Durable, Rut Resistant Surface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20%</a:t>
                      </a:r>
                      <a:r>
                        <a:rPr lang="en-US" b="1" baseline="0" dirty="0">
                          <a:solidFill>
                            <a:srgbClr val="0070C0"/>
                          </a:solidFill>
                        </a:rPr>
                        <a:t> RAP</a:t>
                      </a:r>
                      <a:r>
                        <a:rPr lang="en-US" b="1" baseline="-25000" dirty="0">
                          <a:solidFill>
                            <a:srgbClr val="0070C0"/>
                          </a:solidFill>
                        </a:rPr>
                        <a:t>20</a:t>
                      </a:r>
                    </a:p>
                    <a:p>
                      <a:pPr algn="ctr"/>
                      <a:r>
                        <a:rPr lang="en-US" b="1" baseline="0" dirty="0">
                          <a:solidFill>
                            <a:srgbClr val="0070C0"/>
                          </a:solidFill>
                        </a:rPr>
                        <a:t>67-22/82-16 DG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25% RAP</a:t>
                      </a:r>
                      <a:r>
                        <a:rPr lang="en-US" b="1" baseline="-25000" dirty="0">
                          <a:solidFill>
                            <a:srgbClr val="0070C0"/>
                          </a:solidFill>
                        </a:rPr>
                        <a:t>11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67-22/76-22 SMA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5% RAS</a:t>
                      </a:r>
                      <a:r>
                        <a:rPr lang="en-US" b="1" baseline="-25000" dirty="0">
                          <a:solidFill>
                            <a:srgbClr val="0070C0"/>
                          </a:solidFill>
                        </a:rPr>
                        <a:t>21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67-22/88-16 SMA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VIRGIN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82-22</a:t>
                      </a:r>
                      <a:r>
                        <a:rPr lang="en-US" b="1" baseline="-25000" dirty="0">
                          <a:solidFill>
                            <a:srgbClr val="00B050"/>
                          </a:solidFill>
                        </a:rPr>
                        <a:t>12</a:t>
                      </a:r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 SMA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07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Stiff,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Strain Reducing Middle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35% RAP</a:t>
                      </a:r>
                      <a:r>
                        <a:rPr lang="en-US" b="1" baseline="-25000" dirty="0">
                          <a:solidFill>
                            <a:srgbClr val="0070C0"/>
                          </a:solidFill>
                        </a:rPr>
                        <a:t>39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67-22/88-10 DG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50% RAP</a:t>
                      </a:r>
                      <a:r>
                        <a:rPr lang="en-US" b="1" baseline="-25000" dirty="0">
                          <a:solidFill>
                            <a:srgbClr val="0070C0"/>
                          </a:solidFill>
                        </a:rPr>
                        <a:t>41</a:t>
                      </a:r>
                    </a:p>
                    <a:p>
                      <a:pPr algn="ctr"/>
                      <a:r>
                        <a:rPr lang="en-US" b="1" baseline="0" dirty="0">
                          <a:solidFill>
                            <a:srgbClr val="0070C0"/>
                          </a:solidFill>
                        </a:rPr>
                        <a:t>67-22/82-16 DG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50% AGED</a:t>
                      </a:r>
                      <a:r>
                        <a:rPr lang="en-US" b="1" baseline="-25000" dirty="0">
                          <a:solidFill>
                            <a:srgbClr val="00B050"/>
                          </a:solidFill>
                        </a:rPr>
                        <a:t>26-24</a:t>
                      </a:r>
                    </a:p>
                    <a:p>
                      <a:pPr algn="ctr"/>
                      <a:r>
                        <a:rPr lang="en-US" b="1" baseline="0" dirty="0">
                          <a:solidFill>
                            <a:srgbClr val="00B050"/>
                          </a:solidFill>
                        </a:rPr>
                        <a:t>67-22/94-10 DG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35% RAP</a:t>
                      </a:r>
                      <a:r>
                        <a:rPr lang="en-US" b="1" baseline="-25000" dirty="0">
                          <a:solidFill>
                            <a:srgbClr val="0070C0"/>
                          </a:solidFill>
                        </a:rPr>
                        <a:t>37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82-22</a:t>
                      </a:r>
                      <a:r>
                        <a:rPr lang="en-US" b="1" baseline="-25000" dirty="0">
                          <a:solidFill>
                            <a:srgbClr val="0070C0"/>
                          </a:solidFill>
                        </a:rPr>
                        <a:t>12</a:t>
                      </a:r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 DG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308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Fatigue Resistant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Base Layer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35% RAP</a:t>
                      </a:r>
                      <a:r>
                        <a:rPr lang="en-US" b="1" baseline="-25000" dirty="0">
                          <a:solidFill>
                            <a:srgbClr val="0070C0"/>
                          </a:solidFill>
                        </a:rPr>
                        <a:t>39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67-22/88-10 DG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35% RAP</a:t>
                      </a:r>
                      <a:r>
                        <a:rPr lang="en-US" b="1" baseline="-25000" dirty="0">
                          <a:solidFill>
                            <a:srgbClr val="00B050"/>
                          </a:solidFill>
                        </a:rPr>
                        <a:t>34</a:t>
                      </a:r>
                    </a:p>
                    <a:p>
                      <a:pPr algn="ctr"/>
                      <a:r>
                        <a:rPr lang="en-US" b="1" baseline="0" dirty="0">
                          <a:solidFill>
                            <a:srgbClr val="00B050"/>
                          </a:solidFill>
                        </a:rPr>
                        <a:t>94-28/94-10 DG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25% RAP</a:t>
                      </a:r>
                      <a:r>
                        <a:rPr lang="en-US" b="1" baseline="-25000" dirty="0">
                          <a:solidFill>
                            <a:srgbClr val="0070C0"/>
                          </a:solidFill>
                        </a:rPr>
                        <a:t>24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+76-22/88-16</a:t>
                      </a:r>
                      <a:r>
                        <a:rPr lang="en-US" b="1" baseline="0" dirty="0">
                          <a:solidFill>
                            <a:srgbClr val="0070C0"/>
                          </a:solidFill>
                        </a:rPr>
                        <a:t> DG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VIRGIN</a:t>
                      </a:r>
                      <a:endParaRPr lang="en-US" b="1" baseline="0" dirty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en-US" b="1" baseline="0" dirty="0">
                          <a:solidFill>
                            <a:srgbClr val="00B050"/>
                          </a:solidFill>
                        </a:rPr>
                        <a:t>88-22</a:t>
                      </a:r>
                      <a:r>
                        <a:rPr lang="en-US" b="1" baseline="-25000" dirty="0">
                          <a:solidFill>
                            <a:srgbClr val="00B050"/>
                          </a:solidFill>
                        </a:rPr>
                        <a:t>20</a:t>
                      </a:r>
                      <a:r>
                        <a:rPr lang="en-US" b="1" baseline="0" dirty="0">
                          <a:solidFill>
                            <a:srgbClr val="00B050"/>
                          </a:solidFill>
                        </a:rPr>
                        <a:t> AZ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90AC4C7-4493-0D50-7AFE-3F84D84DCF29}"/>
              </a:ext>
            </a:extLst>
          </p:cNvPr>
          <p:cNvSpPr txBox="1"/>
          <p:nvPr/>
        </p:nvSpPr>
        <p:spPr>
          <a:xfrm>
            <a:off x="3432735" y="4948536"/>
            <a:ext cx="7586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21F3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= Evotherm Q1 Additive,</a:t>
            </a:r>
            <a:r>
              <a:rPr lang="en-US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Blue = Astec Green </a:t>
            </a:r>
            <a:r>
              <a:rPr lang="en-US" sz="24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Foamer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90AB9C8-0990-2808-AEB4-FE635B216B22}"/>
              </a:ext>
            </a:extLst>
          </p:cNvPr>
          <p:cNvCxnSpPr/>
          <p:nvPr/>
        </p:nvCxnSpPr>
        <p:spPr>
          <a:xfrm>
            <a:off x="6137566" y="4099560"/>
            <a:ext cx="1905000" cy="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5">
            <a:extLst>
              <a:ext uri="{FF2B5EF4-FFF2-40B4-BE49-F238E27FC236}">
                <a16:creationId xmlns:a16="http://schemas.microsoft.com/office/drawing/2014/main" id="{CC7929CB-175D-7B1D-C03E-110851AA61C1}"/>
              </a:ext>
            </a:extLst>
          </p:cNvPr>
          <p:cNvSpPr/>
          <p:nvPr/>
        </p:nvSpPr>
        <p:spPr>
          <a:xfrm>
            <a:off x="6852526" y="2225040"/>
            <a:ext cx="229920" cy="1874520"/>
          </a:xfrm>
          <a:custGeom>
            <a:avLst/>
            <a:gdLst>
              <a:gd name="connsiteX0" fmla="*/ 153720 w 229920"/>
              <a:gd name="connsiteY0" fmla="*/ 1874520 h 1874520"/>
              <a:gd name="connsiteX1" fmla="*/ 123240 w 229920"/>
              <a:gd name="connsiteY1" fmla="*/ 1493520 h 1874520"/>
              <a:gd name="connsiteX2" fmla="*/ 92760 w 229920"/>
              <a:gd name="connsiteY2" fmla="*/ 1417320 h 1874520"/>
              <a:gd name="connsiteX3" fmla="*/ 47040 w 229920"/>
              <a:gd name="connsiteY3" fmla="*/ 1402080 h 1874520"/>
              <a:gd name="connsiteX4" fmla="*/ 16560 w 229920"/>
              <a:gd name="connsiteY4" fmla="*/ 1356360 h 1874520"/>
              <a:gd name="connsiteX5" fmla="*/ 16560 w 229920"/>
              <a:gd name="connsiteY5" fmla="*/ 1234440 h 1874520"/>
              <a:gd name="connsiteX6" fmla="*/ 62280 w 229920"/>
              <a:gd name="connsiteY6" fmla="*/ 1203960 h 1874520"/>
              <a:gd name="connsiteX7" fmla="*/ 153720 w 229920"/>
              <a:gd name="connsiteY7" fmla="*/ 1188720 h 1874520"/>
              <a:gd name="connsiteX8" fmla="*/ 184200 w 229920"/>
              <a:gd name="connsiteY8" fmla="*/ 975360 h 1874520"/>
              <a:gd name="connsiteX9" fmla="*/ 229920 w 229920"/>
              <a:gd name="connsiteY9" fmla="*/ 853440 h 1874520"/>
              <a:gd name="connsiteX10" fmla="*/ 184200 w 229920"/>
              <a:gd name="connsiteY10" fmla="*/ 807720 h 1874520"/>
              <a:gd name="connsiteX11" fmla="*/ 138480 w 229920"/>
              <a:gd name="connsiteY11" fmla="*/ 670560 h 1874520"/>
              <a:gd name="connsiteX12" fmla="*/ 123240 w 229920"/>
              <a:gd name="connsiteY12" fmla="*/ 472440 h 1874520"/>
              <a:gd name="connsiteX13" fmla="*/ 108000 w 229920"/>
              <a:gd name="connsiteY13" fmla="*/ 426720 h 1874520"/>
              <a:gd name="connsiteX14" fmla="*/ 123240 w 229920"/>
              <a:gd name="connsiteY14" fmla="*/ 350520 h 1874520"/>
              <a:gd name="connsiteX15" fmla="*/ 153720 w 229920"/>
              <a:gd name="connsiteY15" fmla="*/ 228600 h 1874520"/>
              <a:gd name="connsiteX16" fmla="*/ 153720 w 229920"/>
              <a:gd name="connsiteY16" fmla="*/ 0 h 18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9920" h="1874520">
                <a:moveTo>
                  <a:pt x="153720" y="1874520"/>
                </a:moveTo>
                <a:cubicBezTo>
                  <a:pt x="149139" y="1778312"/>
                  <a:pt x="162097" y="1610092"/>
                  <a:pt x="123240" y="1493520"/>
                </a:cubicBezTo>
                <a:cubicBezTo>
                  <a:pt x="114589" y="1467567"/>
                  <a:pt x="110273" y="1438336"/>
                  <a:pt x="92760" y="1417320"/>
                </a:cubicBezTo>
                <a:cubicBezTo>
                  <a:pt x="82476" y="1404979"/>
                  <a:pt x="62280" y="1407160"/>
                  <a:pt x="47040" y="1402080"/>
                </a:cubicBezTo>
                <a:cubicBezTo>
                  <a:pt x="36880" y="1386840"/>
                  <a:pt x="24751" y="1372743"/>
                  <a:pt x="16560" y="1356360"/>
                </a:cubicBezTo>
                <a:cubicBezTo>
                  <a:pt x="-3235" y="1316770"/>
                  <a:pt x="-7694" y="1276884"/>
                  <a:pt x="16560" y="1234440"/>
                </a:cubicBezTo>
                <a:cubicBezTo>
                  <a:pt x="25647" y="1218537"/>
                  <a:pt x="44904" y="1209752"/>
                  <a:pt x="62280" y="1203960"/>
                </a:cubicBezTo>
                <a:cubicBezTo>
                  <a:pt x="91595" y="1194188"/>
                  <a:pt x="123240" y="1193800"/>
                  <a:pt x="153720" y="1188720"/>
                </a:cubicBezTo>
                <a:cubicBezTo>
                  <a:pt x="190421" y="1078617"/>
                  <a:pt x="154521" y="1197952"/>
                  <a:pt x="184200" y="975360"/>
                </a:cubicBezTo>
                <a:cubicBezTo>
                  <a:pt x="191745" y="918769"/>
                  <a:pt x="204395" y="904489"/>
                  <a:pt x="229920" y="853440"/>
                </a:cubicBezTo>
                <a:cubicBezTo>
                  <a:pt x="214680" y="838200"/>
                  <a:pt x="196727" y="825258"/>
                  <a:pt x="184200" y="807720"/>
                </a:cubicBezTo>
                <a:cubicBezTo>
                  <a:pt x="149147" y="758645"/>
                  <a:pt x="150182" y="729070"/>
                  <a:pt x="138480" y="670560"/>
                </a:cubicBezTo>
                <a:cubicBezTo>
                  <a:pt x="133400" y="604520"/>
                  <a:pt x="131455" y="538164"/>
                  <a:pt x="123240" y="472440"/>
                </a:cubicBezTo>
                <a:cubicBezTo>
                  <a:pt x="121247" y="456500"/>
                  <a:pt x="108000" y="442784"/>
                  <a:pt x="108000" y="426720"/>
                </a:cubicBezTo>
                <a:cubicBezTo>
                  <a:pt x="108000" y="400817"/>
                  <a:pt x="116958" y="375650"/>
                  <a:pt x="123240" y="350520"/>
                </a:cubicBezTo>
                <a:cubicBezTo>
                  <a:pt x="137443" y="293707"/>
                  <a:pt x="150209" y="298815"/>
                  <a:pt x="153720" y="228600"/>
                </a:cubicBezTo>
                <a:cubicBezTo>
                  <a:pt x="157525" y="152495"/>
                  <a:pt x="153720" y="76200"/>
                  <a:pt x="153720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3DC8F0A-83BC-112B-93AD-32778C4AC386}"/>
              </a:ext>
            </a:extLst>
          </p:cNvPr>
          <p:cNvCxnSpPr/>
          <p:nvPr/>
        </p:nvCxnSpPr>
        <p:spPr>
          <a:xfrm>
            <a:off x="7006248" y="4099560"/>
            <a:ext cx="7620" cy="77724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FA09446-423D-B716-6F89-97FEE32BB8FE}"/>
              </a:ext>
            </a:extLst>
          </p:cNvPr>
          <p:cNvCxnSpPr/>
          <p:nvPr/>
        </p:nvCxnSpPr>
        <p:spPr>
          <a:xfrm>
            <a:off x="6137566" y="4099432"/>
            <a:ext cx="1905000" cy="0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45E49159-5541-EF08-C00F-8B021EC86F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9785" y="5465667"/>
            <a:ext cx="5011415" cy="138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0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0D8E9-09F3-8BC0-7F31-5B0CC7BB6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>
            <a:extLst>
              <a:ext uri="{FF2B5EF4-FFF2-40B4-BE49-F238E27FC236}">
                <a16:creationId xmlns:a16="http://schemas.microsoft.com/office/drawing/2014/main" id="{C0777F69-1080-EB0F-A407-EBAAE183EE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10058400" cy="1143000"/>
          </a:xfrm>
        </p:spPr>
        <p:txBody>
          <a:bodyPr/>
          <a:lstStyle/>
          <a:p>
            <a:r>
              <a:rPr lang="en-US" dirty="0"/>
              <a:t>Spring 2025</a:t>
            </a: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2CD9E84B-6429-3113-1E88-5E1A2B2D0D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54864" y="1905000"/>
            <a:ext cx="10637136" cy="1676400"/>
          </a:xfrm>
        </p:spPr>
        <p:txBody>
          <a:bodyPr/>
          <a:lstStyle/>
          <a:p>
            <a:pPr marL="684213" indent="-684213">
              <a:buBlip>
                <a:blip r:embed="rId3"/>
              </a:buBlip>
            </a:pPr>
            <a:r>
              <a:rPr lang="en-US" sz="3500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Intermediate layer mixes can be leaner, stiffer</a:t>
            </a:r>
          </a:p>
          <a:p>
            <a:pPr marL="684213" indent="-684213">
              <a:buBlip>
                <a:blip r:embed="rId3"/>
              </a:buBlip>
            </a:pPr>
            <a:r>
              <a:rPr lang="en-US" sz="3500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Layer coefficients should be the same for all mixes</a:t>
            </a:r>
          </a:p>
          <a:p>
            <a:pPr marL="684213" indent="-684213">
              <a:buBlip>
                <a:blip r:embed="rId3"/>
              </a:buBlip>
            </a:pPr>
            <a:r>
              <a:rPr lang="en-US" sz="3500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Pavements must be very thick to be perpetual.</a:t>
            </a:r>
          </a:p>
        </p:txBody>
      </p:sp>
    </p:spTree>
    <p:extLst>
      <p:ext uri="{BB962C8B-B14F-4D97-AF65-F5344CB8AC3E}">
        <p14:creationId xmlns:p14="http://schemas.microsoft.com/office/powerpoint/2010/main" val="418170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34790-6DD9-4DD2-53D3-61DC343EF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>
            <a:extLst>
              <a:ext uri="{FF2B5EF4-FFF2-40B4-BE49-F238E27FC236}">
                <a16:creationId xmlns:a16="http://schemas.microsoft.com/office/drawing/2014/main" id="{AA1DEA23-4497-C3D9-EB78-0E63C5CAB2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9982200" cy="1143000"/>
          </a:xfrm>
        </p:spPr>
        <p:txBody>
          <a:bodyPr/>
          <a:lstStyle/>
          <a:p>
            <a:r>
              <a:rPr lang="en-US" sz="5900" dirty="0"/>
              <a:t>Thin Perpetual Pavements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7BB132-931D-D62E-9B9D-2FFEFA26A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211921"/>
            <a:ext cx="9982200" cy="448095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AB73DCE-D9DD-68D2-17CD-BB49A21039D8}"/>
              </a:ext>
            </a:extLst>
          </p:cNvPr>
          <p:cNvSpPr/>
          <p:nvPr/>
        </p:nvSpPr>
        <p:spPr>
          <a:xfrm>
            <a:off x="10200167" y="1211921"/>
            <a:ext cx="1066800" cy="4480955"/>
          </a:xfrm>
          <a:prstGeom prst="rect">
            <a:avLst/>
          </a:prstGeom>
          <a:solidFill>
            <a:srgbClr val="F7631B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3C215DB-0B1B-A8DF-A000-B22F055780A5}"/>
              </a:ext>
            </a:extLst>
          </p:cNvPr>
          <p:cNvCxnSpPr>
            <a:cxnSpLocks/>
          </p:cNvCxnSpPr>
          <p:nvPr/>
        </p:nvCxnSpPr>
        <p:spPr>
          <a:xfrm>
            <a:off x="10363200" y="2024940"/>
            <a:ext cx="0" cy="946860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3BAF2D0-283A-63F5-EB25-2ECED7D1755E}"/>
              </a:ext>
            </a:extLst>
          </p:cNvPr>
          <p:cNvSpPr txBox="1"/>
          <p:nvPr/>
        </p:nvSpPr>
        <p:spPr>
          <a:xfrm>
            <a:off x="10349011" y="2438400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5¾”</a:t>
            </a:r>
          </a:p>
        </p:txBody>
      </p:sp>
    </p:spTree>
    <p:extLst>
      <p:ext uri="{BB962C8B-B14F-4D97-AF65-F5344CB8AC3E}">
        <p14:creationId xmlns:p14="http://schemas.microsoft.com/office/powerpoint/2010/main" val="71782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F9680-D57E-2A7F-24C2-F7AA51847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47081344-D487-34CF-6E40-6B90208DBB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9982200" cy="1143000"/>
          </a:xfrm>
        </p:spPr>
        <p:txBody>
          <a:bodyPr/>
          <a:lstStyle/>
          <a:p>
            <a:r>
              <a:rPr lang="en-US" dirty="0"/>
              <a:t>NCAT Report 25-01</a:t>
            </a:r>
            <a:endParaRPr lang="en-US" baseline="-25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F8F7DF-34F3-A80B-CFE8-F3D884D72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1" y="1295400"/>
            <a:ext cx="4326790" cy="5562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7E4FDD-0638-B649-BC7B-5D3D9ABC9C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17" t="23288" r="15267" b="67473"/>
          <a:stretch>
            <a:fillRect/>
          </a:stretch>
        </p:blipFill>
        <p:spPr>
          <a:xfrm>
            <a:off x="2209800" y="2392679"/>
            <a:ext cx="9982200" cy="14006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89FB0C-3FFF-A334-E2B8-C35A4700D81C}"/>
              </a:ext>
            </a:extLst>
          </p:cNvPr>
          <p:cNvSpPr txBox="1"/>
          <p:nvPr/>
        </p:nvSpPr>
        <p:spPr>
          <a:xfrm>
            <a:off x="10631981" y="3180295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x 1.7 !</a:t>
            </a:r>
          </a:p>
        </p:txBody>
      </p:sp>
    </p:spTree>
    <p:extLst>
      <p:ext uri="{BB962C8B-B14F-4D97-AF65-F5344CB8AC3E}">
        <p14:creationId xmlns:p14="http://schemas.microsoft.com/office/powerpoint/2010/main" val="381734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D14A5-7B39-12E0-51DB-17879281D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>
            <a:extLst>
              <a:ext uri="{FF2B5EF4-FFF2-40B4-BE49-F238E27FC236}">
                <a16:creationId xmlns:a16="http://schemas.microsoft.com/office/drawing/2014/main" id="{226E42E4-4293-A89F-EF66-AEE0A87BC7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10058400" cy="1143000"/>
          </a:xfrm>
        </p:spPr>
        <p:txBody>
          <a:bodyPr/>
          <a:lstStyle/>
          <a:p>
            <a:r>
              <a:rPr lang="en-US" dirty="0"/>
              <a:t>Summer 2025</a:t>
            </a: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773DB2F1-DB69-58AB-E1F4-8CA4888666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54864" y="1905000"/>
            <a:ext cx="10637136" cy="1676400"/>
          </a:xfrm>
        </p:spPr>
        <p:txBody>
          <a:bodyPr/>
          <a:lstStyle/>
          <a:p>
            <a:pPr marL="684213" indent="-684213">
              <a:buBlip>
                <a:blip r:embed="rId3"/>
              </a:buBlip>
            </a:pPr>
            <a:r>
              <a:rPr lang="en-US" sz="3500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Big rocks are necessary for strong (lower) asphalt</a:t>
            </a:r>
          </a:p>
          <a:p>
            <a:pPr marL="684213" indent="-684213">
              <a:buBlip>
                <a:blip r:embed="rId3"/>
              </a:buBlip>
            </a:pPr>
            <a:r>
              <a:rPr lang="en-US" sz="3500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Polishing sources should be banned from surface mix</a:t>
            </a:r>
          </a:p>
          <a:p>
            <a:pPr marL="684213" indent="-684213">
              <a:buBlip>
                <a:blip r:embed="rId3"/>
              </a:buBlip>
            </a:pPr>
            <a:r>
              <a:rPr lang="en-US" sz="3500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RBA implementation requires changing volumetrics</a:t>
            </a:r>
          </a:p>
          <a:p>
            <a:pPr marL="684213" indent="-684213">
              <a:buBlip>
                <a:blip r:embed="rId3"/>
              </a:buBlip>
            </a:pPr>
            <a:r>
              <a:rPr lang="en-US" sz="3500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Low Va &amp; high VFA always risks rutting &amp; bleeding.</a:t>
            </a:r>
          </a:p>
          <a:p>
            <a:pPr marL="684213" indent="-684213">
              <a:buBlip>
                <a:blip r:embed="rId3"/>
              </a:buBlip>
            </a:pPr>
            <a:endParaRPr lang="en-US" sz="3500" dirty="0">
              <a:pattFill prst="pct5">
                <a:fgClr>
                  <a:schemeClr val="accent1"/>
                </a:fgClr>
                <a:bgClr>
                  <a:schemeClr val="bg1"/>
                </a:bgClr>
              </a:pattFill>
            </a:endParaRPr>
          </a:p>
        </p:txBody>
      </p:sp>
    </p:spTree>
    <p:extLst>
      <p:ext uri="{BB962C8B-B14F-4D97-AF65-F5344CB8AC3E}">
        <p14:creationId xmlns:p14="http://schemas.microsoft.com/office/powerpoint/2010/main" val="300920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2DD00-A0A3-ECF1-2E79-BCBC6F602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>
            <a:extLst>
              <a:ext uri="{FF2B5EF4-FFF2-40B4-BE49-F238E27FC236}">
                <a16:creationId xmlns:a16="http://schemas.microsoft.com/office/drawing/2014/main" id="{12DADB8E-383A-AF10-C5CB-96802289FC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10058400" cy="1143000"/>
          </a:xfrm>
        </p:spPr>
        <p:txBody>
          <a:bodyPr/>
          <a:lstStyle/>
          <a:p>
            <a:r>
              <a:rPr lang="en-US" dirty="0"/>
              <a:t>Friction and Safety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9AC58E-C80E-216A-EB56-22A983AA57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2924" y="1219200"/>
            <a:ext cx="8513276" cy="44207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295C0C-EB32-4F0C-D053-2E8C0100FC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2041312"/>
            <a:ext cx="4230648" cy="317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0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A9608-9E27-9184-A7A7-CF05F51BC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>
            <a:extLst>
              <a:ext uri="{FF2B5EF4-FFF2-40B4-BE49-F238E27FC236}">
                <a16:creationId xmlns:a16="http://schemas.microsoft.com/office/drawing/2014/main" id="{D331E21D-E9CA-419B-B29F-862400B885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9982200" cy="1143000"/>
          </a:xfrm>
        </p:spPr>
        <p:txBody>
          <a:bodyPr/>
          <a:lstStyle/>
          <a:p>
            <a:r>
              <a:rPr lang="en-US" sz="5400" dirty="0"/>
              <a:t>Low Void “HiMod” Mixes in Utah</a:t>
            </a:r>
          </a:p>
        </p:txBody>
      </p:sp>
      <p:pic>
        <p:nvPicPr>
          <p:cNvPr id="4" name="Picture 3" descr="A person standing on a machine&#10;&#10;Description automatically generated">
            <a:extLst>
              <a:ext uri="{FF2B5EF4-FFF2-40B4-BE49-F238E27FC236}">
                <a16:creationId xmlns:a16="http://schemas.microsoft.com/office/drawing/2014/main" id="{2152DAA6-9CBF-11D7-60D6-200CFBFE53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1219200"/>
            <a:ext cx="8727611" cy="44638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A picture containing sky, outdoor, way&#10;&#10;Description automatically generated">
            <a:extLst>
              <a:ext uri="{FF2B5EF4-FFF2-40B4-BE49-F238E27FC236}">
                <a16:creationId xmlns:a16="http://schemas.microsoft.com/office/drawing/2014/main" id="{390D6E31-4A0C-379E-B6E3-CD3B83399B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95601" y="3807986"/>
            <a:ext cx="4866789" cy="1873044"/>
          </a:xfrm>
          <a:prstGeom prst="rect">
            <a:avLst/>
          </a:prstGeom>
        </p:spPr>
      </p:pic>
      <p:pic>
        <p:nvPicPr>
          <p:cNvPr id="9" name="Picture 8" descr="A group of semi trucks on a road&#10;&#10;Description automatically generated">
            <a:extLst>
              <a:ext uri="{FF2B5EF4-FFF2-40B4-BE49-F238E27FC236}">
                <a16:creationId xmlns:a16="http://schemas.microsoft.com/office/drawing/2014/main" id="{B91E5171-D4BD-1409-4534-58A3BA268F7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95600" y="3810000"/>
            <a:ext cx="4866789" cy="1873044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BF599F01-4378-9227-7842-0786BD9A7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219200"/>
            <a:ext cx="1063752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charset="0"/>
              <a:buChar char="–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charset="0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Higher Density (~97% on 46 projects)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Better binder (≥5% polymer)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More binder (typically +20%)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15% RAP (sustainable).</a:t>
            </a:r>
          </a:p>
        </p:txBody>
      </p:sp>
    </p:spTree>
    <p:extLst>
      <p:ext uri="{BB962C8B-B14F-4D97-AF65-F5344CB8AC3E}">
        <p14:creationId xmlns:p14="http://schemas.microsoft.com/office/powerpoint/2010/main" val="16841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F89BB-B630-85D0-DDD4-609DBB1D5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3">
            <a:extLst>
              <a:ext uri="{FF2B5EF4-FFF2-40B4-BE49-F238E27FC236}">
                <a16:creationId xmlns:a16="http://schemas.microsoft.com/office/drawing/2014/main" id="{7A99886E-63BD-4C77-F538-26F17AA004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54480" y="1306033"/>
            <a:ext cx="10637520" cy="1676400"/>
          </a:xfrm>
        </p:spPr>
        <p:txBody>
          <a:bodyPr/>
          <a:lstStyle/>
          <a:p>
            <a:pPr marL="684213" indent="-684213">
              <a:buBlip>
                <a:blip r:embed="rId3"/>
              </a:buBlip>
            </a:pPr>
            <a:r>
              <a:rPr lang="en-US" dirty="0"/>
              <a:t>Bridge decks, </a:t>
            </a:r>
            <a:r>
              <a:rPr lang="en-US" dirty="0" err="1"/>
              <a:t>rubblization</a:t>
            </a:r>
            <a:r>
              <a:rPr lang="en-US" dirty="0"/>
              <a:t> overlays, SMA swaps</a:t>
            </a:r>
          </a:p>
          <a:p>
            <a:pPr marL="684213" indent="-684213">
              <a:buBlip>
                <a:blip r:embed="rId3"/>
              </a:buBlip>
            </a:pPr>
            <a:r>
              <a:rPr lang="en-US" dirty="0"/>
              <a:t>3” for interstate bridge deck preservation</a:t>
            </a:r>
          </a:p>
          <a:p>
            <a:pPr marL="684213" indent="-684213">
              <a:buBlip>
                <a:blip r:embed="rId3"/>
              </a:buBlip>
            </a:pPr>
            <a:r>
              <a:rPr lang="en-US" dirty="0"/>
              <a:t>5½“ on </a:t>
            </a:r>
            <a:r>
              <a:rPr lang="en-US" dirty="0" err="1"/>
              <a:t>rubblization</a:t>
            </a:r>
            <a:r>
              <a:rPr lang="en-US" dirty="0"/>
              <a:t> ($40M savings vs PCC rebuild!)</a:t>
            </a:r>
          </a:p>
          <a:p>
            <a:pPr marL="684213" indent="-684213">
              <a:buBlip>
                <a:blip r:embed="rId3"/>
              </a:buBlip>
            </a:pPr>
            <a:r>
              <a:rPr lang="en-US" dirty="0"/>
              <a:t>PCC advocate now flipping projects for cost savings</a:t>
            </a:r>
          </a:p>
          <a:p>
            <a:pPr marL="684213" indent="-684213">
              <a:buBlip>
                <a:blip r:embed="rId3"/>
              </a:buBlip>
            </a:pPr>
            <a:r>
              <a:rPr lang="en-US" dirty="0"/>
              <a:t>Up to 7” in a single lift in specialty applications</a:t>
            </a:r>
          </a:p>
          <a:p>
            <a:pPr marL="684213" indent="-684213">
              <a:buBlip>
                <a:blip r:embed="rId3"/>
              </a:buBlip>
            </a:pPr>
            <a:r>
              <a:rPr lang="en-US" dirty="0"/>
              <a:t>2” as switch from SMA standard overlay (less cost)</a:t>
            </a:r>
          </a:p>
          <a:p>
            <a:pPr marL="684213" indent="-684213">
              <a:buBlip>
                <a:blip r:embed="rId3"/>
              </a:buBlip>
            </a:pPr>
            <a:r>
              <a:rPr lang="en-US" dirty="0"/>
              <a:t>More expensive than DGA, </a:t>
            </a:r>
            <a:r>
              <a:rPr lang="en-US" u="sng" dirty="0"/>
              <a:t>less</a:t>
            </a:r>
            <a:r>
              <a:rPr lang="en-US" dirty="0"/>
              <a:t> than SMA.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410850E-5FDF-D680-73F4-FD3FA7C942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9982200" cy="1143000"/>
          </a:xfrm>
        </p:spPr>
        <p:txBody>
          <a:bodyPr/>
          <a:lstStyle/>
          <a:p>
            <a:r>
              <a:rPr lang="en-US" sz="5400" dirty="0"/>
              <a:t>Low Void “HiMod” Mixes in Utah</a:t>
            </a:r>
          </a:p>
        </p:txBody>
      </p:sp>
    </p:spTree>
    <p:extLst>
      <p:ext uri="{BB962C8B-B14F-4D97-AF65-F5344CB8AC3E}">
        <p14:creationId xmlns:p14="http://schemas.microsoft.com/office/powerpoint/2010/main" val="347196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9A09D-D2CA-8D6A-E367-9A53AD8F2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>
            <a:extLst>
              <a:ext uri="{FF2B5EF4-FFF2-40B4-BE49-F238E27FC236}">
                <a16:creationId xmlns:a16="http://schemas.microsoft.com/office/drawing/2014/main" id="{D4880007-1368-0734-3260-0CB9A505C8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10058400" cy="1143000"/>
          </a:xfrm>
        </p:spPr>
        <p:txBody>
          <a:bodyPr/>
          <a:lstStyle/>
          <a:p>
            <a:r>
              <a:rPr lang="en-US" dirty="0"/>
              <a:t>Fall 2025</a:t>
            </a: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E0D63942-712F-7A55-48ED-4FA7CE3EF1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54864" y="1905000"/>
            <a:ext cx="10637136" cy="1676400"/>
          </a:xfrm>
        </p:spPr>
        <p:txBody>
          <a:bodyPr/>
          <a:lstStyle/>
          <a:p>
            <a:pPr marL="684213" indent="-684213">
              <a:buBlip>
                <a:blip r:embed="rId3"/>
              </a:buBlip>
            </a:pPr>
            <a:r>
              <a:rPr lang="en-US" sz="3500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Pavements designed thinner than ’93 Guide will fail</a:t>
            </a:r>
          </a:p>
          <a:p>
            <a:pPr marL="684213" indent="-684213">
              <a:buBlip>
                <a:blip r:embed="rId3"/>
              </a:buBlip>
            </a:pPr>
            <a:r>
              <a:rPr lang="en-US" sz="3500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More complex specs are needed to improve quality</a:t>
            </a:r>
          </a:p>
          <a:p>
            <a:pPr marL="684213" indent="-684213">
              <a:buBlip>
                <a:blip r:embed="rId3"/>
              </a:buBlip>
            </a:pPr>
            <a:r>
              <a:rPr lang="en-US" sz="3500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Rubber-tired rollers (PTRs) are not worth the cost</a:t>
            </a:r>
          </a:p>
          <a:p>
            <a:pPr marL="684213" indent="-684213">
              <a:buBlip>
                <a:blip r:embed="rId3"/>
              </a:buBlip>
            </a:pPr>
            <a:r>
              <a:rPr lang="en-US" sz="3500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Fogging OGFC surfaces will reduce permeability.</a:t>
            </a:r>
          </a:p>
          <a:p>
            <a:pPr marL="684213" indent="-684213">
              <a:buBlip>
                <a:blip r:embed="rId3"/>
              </a:buBlip>
            </a:pPr>
            <a:endParaRPr lang="en-US" sz="3500" dirty="0">
              <a:pattFill prst="pct5">
                <a:fgClr>
                  <a:schemeClr val="accent1"/>
                </a:fgClr>
                <a:bgClr>
                  <a:schemeClr val="bg1"/>
                </a:bgClr>
              </a:pattFill>
            </a:endParaRPr>
          </a:p>
        </p:txBody>
      </p:sp>
    </p:spTree>
    <p:extLst>
      <p:ext uri="{BB962C8B-B14F-4D97-AF65-F5344CB8AC3E}">
        <p14:creationId xmlns:p14="http://schemas.microsoft.com/office/powerpoint/2010/main" val="167695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52CDD-962F-E456-7E6D-531CB5368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855114C-24E6-C1FC-614F-8B688D1CA417}"/>
              </a:ext>
            </a:extLst>
          </p:cNvPr>
          <p:cNvGrpSpPr/>
          <p:nvPr/>
        </p:nvGrpSpPr>
        <p:grpSpPr>
          <a:xfrm>
            <a:off x="6324600" y="2792360"/>
            <a:ext cx="3562142" cy="3562893"/>
            <a:chOff x="6324600" y="2792360"/>
            <a:chExt cx="3562142" cy="356289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C75C790-DC68-6C08-59D8-2950EFA8A9D7}"/>
                </a:ext>
              </a:extLst>
            </p:cNvPr>
            <p:cNvSpPr/>
            <p:nvPr/>
          </p:nvSpPr>
          <p:spPr>
            <a:xfrm>
              <a:off x="6324600" y="2792360"/>
              <a:ext cx="3562142" cy="3562893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48E04F4-D837-C3FA-BC95-095D9946B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3200" y="4136066"/>
              <a:ext cx="3243505" cy="88062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C658645-9CE9-6526-044B-A6FA4F3E8EEB}"/>
              </a:ext>
            </a:extLst>
          </p:cNvPr>
          <p:cNvGrpSpPr/>
          <p:nvPr/>
        </p:nvGrpSpPr>
        <p:grpSpPr>
          <a:xfrm>
            <a:off x="2971800" y="2792360"/>
            <a:ext cx="3562142" cy="3562893"/>
            <a:chOff x="3657600" y="2685507"/>
            <a:chExt cx="3562142" cy="3562893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1C8FF71-839D-6E4D-F2D4-4CEF9816E49E}"/>
                </a:ext>
              </a:extLst>
            </p:cNvPr>
            <p:cNvSpPr/>
            <p:nvPr/>
          </p:nvSpPr>
          <p:spPr>
            <a:xfrm>
              <a:off x="3657600" y="2685507"/>
              <a:ext cx="3562142" cy="3562893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pic>
          <p:nvPicPr>
            <p:cNvPr id="13" name="Picture 12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520722CE-2786-803F-1CC1-32AF9F4C9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6008" y="4100045"/>
              <a:ext cx="2777729" cy="708321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70EF62-281F-EFAB-98E6-079CCFC48F84}"/>
              </a:ext>
            </a:extLst>
          </p:cNvPr>
          <p:cNvGrpSpPr/>
          <p:nvPr/>
        </p:nvGrpSpPr>
        <p:grpSpPr>
          <a:xfrm>
            <a:off x="4571249" y="381000"/>
            <a:ext cx="3562893" cy="3562893"/>
            <a:chOff x="5257049" y="381000"/>
            <a:chExt cx="3562893" cy="356289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CBCB23E-2721-36E0-0693-2F488152851B}"/>
                </a:ext>
              </a:extLst>
            </p:cNvPr>
            <p:cNvSpPr/>
            <p:nvPr/>
          </p:nvSpPr>
          <p:spPr>
            <a:xfrm>
              <a:off x="5257049" y="381000"/>
              <a:ext cx="3562893" cy="3562893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pic>
          <p:nvPicPr>
            <p:cNvPr id="18" name="Picture 17" descr="A black background with white text&#10;&#10;AI-generated content may be incorrect.">
              <a:extLst>
                <a:ext uri="{FF2B5EF4-FFF2-40B4-BE49-F238E27FC236}">
                  <a16:creationId xmlns:a16="http://schemas.microsoft.com/office/drawing/2014/main" id="{585220B3-9C1B-F8D8-BF51-E51FFBF20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2684" y="1708941"/>
              <a:ext cx="3067160" cy="91446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3D40D93-D0CD-B5E5-74E8-A6C3AAD6730D}"/>
              </a:ext>
            </a:extLst>
          </p:cNvPr>
          <p:cNvGrpSpPr/>
          <p:nvPr/>
        </p:nvGrpSpPr>
        <p:grpSpPr>
          <a:xfrm>
            <a:off x="4995078" y="2320416"/>
            <a:ext cx="2777728" cy="2818870"/>
            <a:chOff x="5710374" y="2408904"/>
            <a:chExt cx="2777728" cy="281887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4DF752D-73A1-AFF9-CBDF-0A4E4B599613}"/>
                </a:ext>
              </a:extLst>
            </p:cNvPr>
            <p:cNvSpPr/>
            <p:nvPr/>
          </p:nvSpPr>
          <p:spPr>
            <a:xfrm>
              <a:off x="5710374" y="2408904"/>
              <a:ext cx="2777728" cy="2818870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rgbClr val="F7631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pic>
          <p:nvPicPr>
            <p:cNvPr id="21" name="Picture 20" descr="A logo for a road&#10;&#10;AI-generated content may be incorrect.">
              <a:extLst>
                <a:ext uri="{FF2B5EF4-FFF2-40B4-BE49-F238E27FC236}">
                  <a16:creationId xmlns:a16="http://schemas.microsoft.com/office/drawing/2014/main" id="{46B5ADAC-849C-057F-B646-94A2F39F5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01337" y="3280384"/>
              <a:ext cx="2228263" cy="1215416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67EF63CB-8FBD-DD7D-910E-0A2391CA4DD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02963" y="0"/>
            <a:ext cx="5261957" cy="685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2FE0967-6D9E-192C-3D60-0A2D2272C5F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62654" y="2201487"/>
            <a:ext cx="3243505" cy="199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4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00065 0.3877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6F0CD-8BC2-77EC-1273-BC5F1A61F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>
            <a:extLst>
              <a:ext uri="{FF2B5EF4-FFF2-40B4-BE49-F238E27FC236}">
                <a16:creationId xmlns:a16="http://schemas.microsoft.com/office/drawing/2014/main" id="{77D9D706-F2A4-71EB-B30E-C029D8D4FA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9982200" cy="1143000"/>
          </a:xfrm>
        </p:spPr>
        <p:txBody>
          <a:bodyPr/>
          <a:lstStyle/>
          <a:p>
            <a:r>
              <a:rPr lang="en-US" sz="5900" dirty="0"/>
              <a:t>2000 NCAT Pavement Test Track</a:t>
            </a:r>
          </a:p>
        </p:txBody>
      </p:sp>
      <p:pic>
        <p:nvPicPr>
          <p:cNvPr id="4" name="Picture 3" descr="A construction site with workers working on a road&#10;&#10;Description automatically generated">
            <a:extLst>
              <a:ext uri="{FF2B5EF4-FFF2-40B4-BE49-F238E27FC236}">
                <a16:creationId xmlns:a16="http://schemas.microsoft.com/office/drawing/2014/main" id="{D391B8F8-3DA3-95F6-64A8-DB1FF1702E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87753" y="1223709"/>
            <a:ext cx="8089847" cy="4469167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0EF4179-47D6-F410-9123-C804D4E08F24}"/>
              </a:ext>
            </a:extLst>
          </p:cNvPr>
          <p:cNvCxnSpPr>
            <a:cxnSpLocks/>
          </p:cNvCxnSpPr>
          <p:nvPr/>
        </p:nvCxnSpPr>
        <p:spPr>
          <a:xfrm>
            <a:off x="6339293" y="4571997"/>
            <a:ext cx="0" cy="438530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11FA80F-2C01-9AD3-CF12-692A8CA02935}"/>
              </a:ext>
            </a:extLst>
          </p:cNvPr>
          <p:cNvSpPr txBox="1"/>
          <p:nvPr/>
        </p:nvSpPr>
        <p:spPr>
          <a:xfrm>
            <a:off x="6329946" y="4599992"/>
            <a:ext cx="675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24”</a:t>
            </a:r>
          </a:p>
        </p:txBody>
      </p:sp>
    </p:spTree>
    <p:extLst>
      <p:ext uri="{BB962C8B-B14F-4D97-AF65-F5344CB8AC3E}">
        <p14:creationId xmlns:p14="http://schemas.microsoft.com/office/powerpoint/2010/main" val="357813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8B1F5-E436-5490-8EF0-8DD621D38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aph of a graph of a graph of a graph of a graph of a graph of a graph of a graph of a graph of a graph of a graph of a graph of a graph of&#10;&#10;Description automatically generated">
            <a:extLst>
              <a:ext uri="{FF2B5EF4-FFF2-40B4-BE49-F238E27FC236}">
                <a16:creationId xmlns:a16="http://schemas.microsoft.com/office/drawing/2014/main" id="{CA8A53DF-2AFD-9818-DFFD-D1A10FBCBE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840" y="1223709"/>
            <a:ext cx="8082759" cy="446916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4035" name="Rectangle 2">
            <a:extLst>
              <a:ext uri="{FF2B5EF4-FFF2-40B4-BE49-F238E27FC236}">
                <a16:creationId xmlns:a16="http://schemas.microsoft.com/office/drawing/2014/main" id="{B843A6B3-89A3-6960-35FC-4B47BEA396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9982200" cy="1143000"/>
          </a:xfrm>
        </p:spPr>
        <p:txBody>
          <a:bodyPr/>
          <a:lstStyle/>
          <a:p>
            <a:r>
              <a:rPr lang="en-US" sz="5900" dirty="0"/>
              <a:t>2003 NCAT Pavement Test Track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7C16DE7-C8DC-A925-C8EB-5FFD311A3A80}"/>
              </a:ext>
            </a:extLst>
          </p:cNvPr>
          <p:cNvCxnSpPr>
            <a:cxnSpLocks/>
          </p:cNvCxnSpPr>
          <p:nvPr/>
        </p:nvCxnSpPr>
        <p:spPr>
          <a:xfrm>
            <a:off x="6248400" y="1379375"/>
            <a:ext cx="0" cy="1135225"/>
          </a:xfrm>
          <a:prstGeom prst="straightConnector1">
            <a:avLst/>
          </a:prstGeom>
          <a:ln w="76200"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9262BE9-DCBB-CDDC-8920-62F1BF0BD6FA}"/>
              </a:ext>
            </a:extLst>
          </p:cNvPr>
          <p:cNvSpPr txBox="1"/>
          <p:nvPr/>
        </p:nvSpPr>
        <p:spPr>
          <a:xfrm>
            <a:off x="5761359" y="1655650"/>
            <a:ext cx="510076" cy="457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9”</a:t>
            </a:r>
          </a:p>
        </p:txBody>
      </p:sp>
    </p:spTree>
    <p:extLst>
      <p:ext uri="{BB962C8B-B14F-4D97-AF65-F5344CB8AC3E}">
        <p14:creationId xmlns:p14="http://schemas.microsoft.com/office/powerpoint/2010/main" val="372545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333BF-6885-7109-83BC-AB76C90A2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>
            <a:extLst>
              <a:ext uri="{FF2B5EF4-FFF2-40B4-BE49-F238E27FC236}">
                <a16:creationId xmlns:a16="http://schemas.microsoft.com/office/drawing/2014/main" id="{9DDCD88C-B04D-5B5F-48AA-7FE92955F8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9982200" cy="1143000"/>
          </a:xfrm>
        </p:spPr>
        <p:txBody>
          <a:bodyPr/>
          <a:lstStyle/>
          <a:p>
            <a:r>
              <a:rPr lang="en-US" sz="5900" dirty="0"/>
              <a:t>2009 NCAT Pavement Test Track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B76662-6DA3-A2BB-ED33-412222B91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211921"/>
            <a:ext cx="9982200" cy="448095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76B0517-F4C1-4031-4D83-634EA0E47BAB}"/>
              </a:ext>
            </a:extLst>
          </p:cNvPr>
          <p:cNvSpPr/>
          <p:nvPr/>
        </p:nvSpPr>
        <p:spPr>
          <a:xfrm>
            <a:off x="10200167" y="1211921"/>
            <a:ext cx="1066800" cy="4480955"/>
          </a:xfrm>
          <a:prstGeom prst="rect">
            <a:avLst/>
          </a:prstGeom>
          <a:solidFill>
            <a:srgbClr val="F7631B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51106F6-93DA-6E5C-AC28-868DE8942A0B}"/>
              </a:ext>
            </a:extLst>
          </p:cNvPr>
          <p:cNvCxnSpPr>
            <a:cxnSpLocks/>
          </p:cNvCxnSpPr>
          <p:nvPr/>
        </p:nvCxnSpPr>
        <p:spPr>
          <a:xfrm>
            <a:off x="10363200" y="2024940"/>
            <a:ext cx="0" cy="946860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7D22F1E-C690-3620-484C-B120C63AFC03}"/>
              </a:ext>
            </a:extLst>
          </p:cNvPr>
          <p:cNvSpPr txBox="1"/>
          <p:nvPr/>
        </p:nvSpPr>
        <p:spPr>
          <a:xfrm>
            <a:off x="10349011" y="2438400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5¾”</a:t>
            </a:r>
          </a:p>
        </p:txBody>
      </p:sp>
    </p:spTree>
    <p:extLst>
      <p:ext uri="{BB962C8B-B14F-4D97-AF65-F5344CB8AC3E}">
        <p14:creationId xmlns:p14="http://schemas.microsoft.com/office/powerpoint/2010/main" val="143253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BCCF8-75BC-280B-50D7-C11F80945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>
            <a:extLst>
              <a:ext uri="{FF2B5EF4-FFF2-40B4-BE49-F238E27FC236}">
                <a16:creationId xmlns:a16="http://schemas.microsoft.com/office/drawing/2014/main" id="{D66CC7E8-6184-B04D-C645-FB8225F004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9982200" cy="1143000"/>
          </a:xfrm>
        </p:spPr>
        <p:txBody>
          <a:bodyPr/>
          <a:lstStyle/>
          <a:p>
            <a:r>
              <a:rPr lang="en-US" dirty="0"/>
              <a:t>Simple BMD for AL Counties</a:t>
            </a: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2E09BC4F-7000-84EB-3D31-2CBB11DCF0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54480" y="1222827"/>
            <a:ext cx="10866120" cy="1676400"/>
          </a:xfrm>
        </p:spPr>
        <p:txBody>
          <a:bodyPr/>
          <a:lstStyle/>
          <a:p>
            <a:pPr marL="684213" indent="-684213">
              <a:buBlip>
                <a:blip r:embed="rId3"/>
              </a:buBlip>
            </a:pPr>
            <a:r>
              <a:rPr lang="en-US" sz="3500" dirty="0"/>
              <a:t>https://www.ncat.us</a:t>
            </a:r>
          </a:p>
          <a:p>
            <a:pPr marL="684213" indent="-684213">
              <a:buBlip>
                <a:blip r:embed="rId3"/>
              </a:buBlip>
            </a:pPr>
            <a:r>
              <a:rPr lang="en-US" sz="3500" dirty="0"/>
              <a:t>Publications</a:t>
            </a:r>
          </a:p>
          <a:p>
            <a:pPr marL="684213" indent="-684213">
              <a:buBlip>
                <a:blip r:embed="rId3"/>
              </a:buBlip>
            </a:pPr>
            <a:r>
              <a:rPr lang="en-US" sz="3500" dirty="0"/>
              <a:t>NCAT Newsletter</a:t>
            </a:r>
          </a:p>
          <a:p>
            <a:pPr marL="684213" indent="-684213">
              <a:buBlip>
                <a:blip r:embed="rId3"/>
              </a:buBlip>
            </a:pPr>
            <a:r>
              <a:rPr lang="en-US" sz="3500" dirty="0"/>
              <a:t>Spring 2021</a:t>
            </a:r>
          </a:p>
          <a:p>
            <a:pPr marL="684213" indent="-684213">
              <a:buBlip>
                <a:blip r:embed="rId3"/>
              </a:buBlip>
            </a:pPr>
            <a:r>
              <a:rPr lang="en-US" sz="3500" dirty="0"/>
              <a:t>Volume 33</a:t>
            </a:r>
          </a:p>
          <a:p>
            <a:pPr marL="684213" indent="-684213">
              <a:buBlip>
                <a:blip r:embed="rId3"/>
              </a:buBlip>
            </a:pPr>
            <a:r>
              <a:rPr lang="en-US" sz="3500" dirty="0"/>
              <a:t>Number 1</a:t>
            </a:r>
          </a:p>
          <a:p>
            <a:pPr marL="684213" indent="-684213">
              <a:buBlip>
                <a:blip r:embed="rId3"/>
              </a:buBlip>
            </a:pPr>
            <a:r>
              <a:rPr lang="en-US" sz="3500" dirty="0"/>
              <a:t>Page 6</a:t>
            </a:r>
            <a:r>
              <a:rPr lang="en-US" sz="3500" dirty="0">
                <a:cs typeface="Arial" panose="020B0604020202020204" pitchFamily="34" charset="0"/>
              </a:rPr>
              <a:t>.</a:t>
            </a:r>
            <a:endParaRPr lang="en-US" sz="3500" dirty="0"/>
          </a:p>
          <a:p>
            <a:pPr marL="684213" indent="-684213">
              <a:buBlip>
                <a:blip r:embed="rId3"/>
              </a:buBlip>
            </a:pPr>
            <a:endParaRPr lang="en-US" sz="3500" dirty="0"/>
          </a:p>
          <a:p>
            <a:pPr marL="684213" indent="-684213">
              <a:buBlip>
                <a:blip r:embed="rId3"/>
              </a:buBlip>
            </a:pPr>
            <a:endParaRPr lang="en-US" sz="35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198F6D-15AE-AF9C-0F88-0AEB7565D0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5879" y="1333500"/>
            <a:ext cx="3964783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DAE1C1-0D7F-05D2-0767-891F005941B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5878" y="5023911"/>
            <a:ext cx="3964783" cy="81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6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32FC6-94DA-BB2C-468B-3C56BC524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>
            <a:extLst>
              <a:ext uri="{FF2B5EF4-FFF2-40B4-BE49-F238E27FC236}">
                <a16:creationId xmlns:a16="http://schemas.microsoft.com/office/drawing/2014/main" id="{33B32026-C371-02DB-7E0F-86C186D48D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9982200" cy="1143000"/>
          </a:xfrm>
        </p:spPr>
        <p:txBody>
          <a:bodyPr/>
          <a:lstStyle/>
          <a:p>
            <a:r>
              <a:rPr lang="en-US" dirty="0"/>
              <a:t>Mix Busters Big Takeaways</a:t>
            </a:r>
            <a:endParaRPr lang="en-US" baseline="-25000" dirty="0"/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8E314979-838B-8F01-54E9-EE7A3E3C9C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54864" y="1143000"/>
            <a:ext cx="10637136" cy="1676400"/>
          </a:xfrm>
        </p:spPr>
        <p:txBody>
          <a:bodyPr/>
          <a:lstStyle/>
          <a:p>
            <a:pPr marL="684213" indent="-684213">
              <a:buBlip>
                <a:blip r:embed="rId3"/>
              </a:buBlip>
            </a:pPr>
            <a:r>
              <a:rPr lang="en-US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Better tack or elimination via thicklay paving</a:t>
            </a:r>
          </a:p>
          <a:p>
            <a:pPr marL="684213" indent="-684213">
              <a:buBlip>
                <a:blip r:embed="rId3"/>
              </a:buBlip>
            </a:pPr>
            <a:r>
              <a:rPr lang="en-US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Higher layer coefficients from innovation</a:t>
            </a:r>
            <a:endParaRPr lang="en-US" dirty="0">
              <a:pattFill prst="pct5">
                <a:fgClr>
                  <a:schemeClr val="accent1"/>
                </a:fgClr>
                <a:bgClr>
                  <a:schemeClr val="bg1"/>
                </a:bgClr>
              </a:pattFill>
            </a:endParaRPr>
          </a:p>
          <a:p>
            <a:pPr marL="684213" indent="-684213">
              <a:buBlip>
                <a:blip r:embed="rId3"/>
              </a:buBlip>
            </a:pPr>
            <a:r>
              <a:rPr lang="en-US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Perpetual asphalt at concrete thickness</a:t>
            </a:r>
          </a:p>
          <a:p>
            <a:pPr marL="684213" indent="-684213">
              <a:buBlip>
                <a:blip r:embed="rId3"/>
              </a:buBlip>
            </a:pPr>
            <a:r>
              <a:rPr lang="en-US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BMD for </a:t>
            </a:r>
            <a:r>
              <a:rPr lang="en-US" dirty="0" err="1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Vb</a:t>
            </a:r>
            <a:r>
              <a:rPr lang="en-US" baseline="-25000" dirty="0" err="1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eff</a:t>
            </a:r>
            <a:r>
              <a:rPr lang="en-US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 quantity </a:t>
            </a:r>
            <a:r>
              <a:rPr lang="en-US" u="sng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and</a:t>
            </a:r>
            <a:r>
              <a:rPr lang="en-US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 quality</a:t>
            </a:r>
          </a:p>
          <a:p>
            <a:pPr marL="684213" indent="-684213">
              <a:buBlip>
                <a:blip r:embed="rId3"/>
              </a:buBlip>
            </a:pPr>
            <a:r>
              <a:rPr lang="en-US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Specify performance with less words</a:t>
            </a:r>
          </a:p>
          <a:p>
            <a:pPr marL="684213" indent="-684213">
              <a:buBlip>
                <a:blip r:embed="rId3"/>
              </a:buBlip>
            </a:pPr>
            <a:r>
              <a:rPr lang="en-US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1) Protect taxpayers </a:t>
            </a:r>
            <a:r>
              <a:rPr lang="en-US" u="sng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and</a:t>
            </a:r>
            <a:r>
              <a:rPr lang="en-US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 2) incentivize innovation</a:t>
            </a:r>
          </a:p>
          <a:p>
            <a:pPr marL="684213" indent="-684213">
              <a:buBlip>
                <a:blip r:embed="rId3"/>
              </a:buBlip>
            </a:pPr>
            <a:r>
              <a:rPr lang="en-US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Cracking, rutting, friction at lowest $/C</a:t>
            </a:r>
            <a:r>
              <a:rPr lang="en-US" baseline="-25000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baseline="-25000" dirty="0" err="1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BMD+f</a:t>
            </a:r>
            <a:r>
              <a:rPr lang="en-US" baseline="-25000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, LCA</a:t>
            </a:r>
          </a:p>
          <a:p>
            <a:pPr marL="684213" indent="-684213">
              <a:buBlip>
                <a:blip r:embed="rId3"/>
              </a:buBlip>
            </a:pPr>
            <a:r>
              <a:rPr lang="en-US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Requests: </a:t>
            </a:r>
            <a:r>
              <a:rPr lang="en-US" dirty="0">
                <a:solidFill>
                  <a:srgbClr val="FFFF00"/>
                </a:solidFill>
              </a:rPr>
              <a:t>asphaltmixbuster@gmail.com</a:t>
            </a:r>
          </a:p>
          <a:p>
            <a:pPr marL="684213" indent="-684213">
              <a:buBlip>
                <a:blip r:embed="rId3"/>
              </a:buBlip>
            </a:pPr>
            <a:endParaRPr lang="en-US" dirty="0">
              <a:pattFill prst="pct5">
                <a:fgClr>
                  <a:schemeClr val="accent1"/>
                </a:fgClr>
                <a:bgClr>
                  <a:schemeClr val="bg1"/>
                </a:bgClr>
              </a:pattFill>
            </a:endParaRPr>
          </a:p>
          <a:p>
            <a:pPr marL="684213" indent="-684213">
              <a:buBlip>
                <a:blip r:embed="rId3"/>
              </a:buBlip>
            </a:pPr>
            <a:endParaRPr lang="en-US" dirty="0">
              <a:pattFill prst="pct5">
                <a:fgClr>
                  <a:schemeClr val="accent1"/>
                </a:fgClr>
                <a:bgClr>
                  <a:schemeClr val="bg1"/>
                </a:bgClr>
              </a:pattFill>
            </a:endParaRPr>
          </a:p>
          <a:p>
            <a:pPr marL="684213" indent="-684213">
              <a:buBlip>
                <a:blip r:embed="rId3"/>
              </a:buBlip>
            </a:pPr>
            <a:endParaRPr lang="en-US" dirty="0">
              <a:pattFill prst="pct5">
                <a:fgClr>
                  <a:schemeClr val="accent1"/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1026" name="Picture 2" descr="Murder Hornets in the News Again | NC State Extension">
            <a:extLst>
              <a:ext uri="{FF2B5EF4-FFF2-40B4-BE49-F238E27FC236}">
                <a16:creationId xmlns:a16="http://schemas.microsoft.com/office/drawing/2014/main" id="{61F46283-A388-4579-A07A-235CD51B68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8178" y="2971800"/>
            <a:ext cx="3086101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87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9646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9646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9767D-E787-88C1-F604-D38E1309B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>
            <a:extLst>
              <a:ext uri="{FF2B5EF4-FFF2-40B4-BE49-F238E27FC236}">
                <a16:creationId xmlns:a16="http://schemas.microsoft.com/office/drawing/2014/main" id="{2E401CC9-1938-A65D-5937-BCF0C428F9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9982200" cy="1143000"/>
          </a:xfrm>
        </p:spPr>
        <p:txBody>
          <a:bodyPr/>
          <a:lstStyle/>
          <a:p>
            <a:r>
              <a:rPr lang="en-US" dirty="0"/>
              <a:t>#BuzzOnAsphalt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92959DD-6153-B882-99BF-B79EE6829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514105"/>
            <a:ext cx="9982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#DriveAsphalt</a:t>
            </a:r>
          </a:p>
        </p:txBody>
      </p:sp>
      <p:pic>
        <p:nvPicPr>
          <p:cNvPr id="3" name="Picture 2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9E0E6377-978D-57FB-752E-3D879AC24B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>
            <a:fillRect/>
          </a:stretch>
        </p:blipFill>
        <p:spPr>
          <a:xfrm>
            <a:off x="3233653" y="1248871"/>
            <a:ext cx="7849158" cy="446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10058400" cy="1143000"/>
          </a:xfrm>
        </p:spPr>
        <p:txBody>
          <a:bodyPr/>
          <a:lstStyle/>
          <a:p>
            <a:r>
              <a:rPr lang="en-US" dirty="0"/>
              <a:t>Four Installments to Date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4864" y="1905000"/>
            <a:ext cx="10637136" cy="1676400"/>
          </a:xfrm>
        </p:spPr>
        <p:txBody>
          <a:bodyPr/>
          <a:lstStyle/>
          <a:p>
            <a:pPr marL="684213" indent="-684213">
              <a:buBlip>
                <a:blip r:embed="rId3"/>
              </a:buBlip>
            </a:pPr>
            <a:r>
              <a:rPr lang="en-US" sz="3500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Winter ‘24</a:t>
            </a:r>
            <a:r>
              <a:rPr lang="en-US" sz="3500" baseline="-25000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3</a:t>
            </a:r>
            <a:r>
              <a:rPr lang="en-US" sz="3500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 – skipping tack, RAM cooling, ≤4 x NMAS</a:t>
            </a:r>
          </a:p>
          <a:p>
            <a:pPr marL="684213" indent="-684213">
              <a:buBlip>
                <a:blip r:embed="rId3"/>
              </a:buBlip>
            </a:pPr>
            <a:r>
              <a:rPr lang="en-US" sz="3500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Spring ‘25</a:t>
            </a:r>
            <a:r>
              <a:rPr lang="en-US" sz="3500" baseline="-25000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3</a:t>
            </a:r>
            <a:r>
              <a:rPr lang="en-US" sz="3500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 – coefficients, thick perpetual, lean binder</a:t>
            </a:r>
          </a:p>
          <a:p>
            <a:pPr marL="684213" indent="-684213">
              <a:buBlip>
                <a:blip r:embed="rId3"/>
              </a:buBlip>
            </a:pPr>
            <a:r>
              <a:rPr lang="en-US" sz="3500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Summer ‘25</a:t>
            </a:r>
            <a:r>
              <a:rPr lang="en-US" sz="3500" baseline="-25000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4</a:t>
            </a:r>
            <a:r>
              <a:rPr lang="en-US" sz="3500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 – big rock, low Va, friction </a:t>
            </a:r>
            <a:r>
              <a:rPr lang="en-US" sz="3500" dirty="0" err="1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agg</a:t>
            </a:r>
            <a:r>
              <a:rPr lang="en-US" sz="3500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, COAC</a:t>
            </a:r>
          </a:p>
          <a:p>
            <a:pPr marL="684213" indent="-684213">
              <a:buBlip>
                <a:blip r:embed="rId3"/>
              </a:buBlip>
            </a:pPr>
            <a:r>
              <a:rPr lang="en-US" sz="3500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Fall ‘25</a:t>
            </a:r>
            <a:r>
              <a:rPr lang="en-US" sz="3500" baseline="-25000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4</a:t>
            </a:r>
            <a:r>
              <a:rPr lang="en-US" sz="3500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 – fogging OGFC, complexity, ’93 Guide, PTRs.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49ACA3-F74D-4397-F87E-FFB8DA8DA4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70967" y="4852589"/>
            <a:ext cx="3243505" cy="199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2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54E38-BD71-162E-A674-3205C86C3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99260B-CE76-0070-F39E-AF9832517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809" y="428"/>
            <a:ext cx="7352381" cy="68571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8537B4-84D2-E89E-1B44-8FDD9F2C1686}"/>
              </a:ext>
            </a:extLst>
          </p:cNvPr>
          <p:cNvSpPr txBox="1"/>
          <p:nvPr/>
        </p:nvSpPr>
        <p:spPr>
          <a:xfrm>
            <a:off x="3199212" y="5781937"/>
            <a:ext cx="6043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 you have access to Asphalt Magazine articles?</a:t>
            </a:r>
          </a:p>
        </p:txBody>
      </p:sp>
    </p:spTree>
    <p:extLst>
      <p:ext uri="{BB962C8B-B14F-4D97-AF65-F5344CB8AC3E}">
        <p14:creationId xmlns:p14="http://schemas.microsoft.com/office/powerpoint/2010/main" val="392358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A1B22-9305-6224-CDC5-0255E22BF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>
            <a:extLst>
              <a:ext uri="{FF2B5EF4-FFF2-40B4-BE49-F238E27FC236}">
                <a16:creationId xmlns:a16="http://schemas.microsoft.com/office/drawing/2014/main" id="{08DEBBB3-B295-D1B5-4320-46B1E64C74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9982200" cy="1143000"/>
          </a:xfrm>
        </p:spPr>
        <p:txBody>
          <a:bodyPr/>
          <a:lstStyle/>
          <a:p>
            <a:r>
              <a:rPr lang="en-US" dirty="0"/>
              <a:t>www.HeyNAPA.com</a:t>
            </a: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6930EB86-711D-3B44-9FA1-7C3883454F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54864" y="1371600"/>
            <a:ext cx="8198736" cy="1676400"/>
          </a:xfrm>
        </p:spPr>
        <p:txBody>
          <a:bodyPr/>
          <a:lstStyle/>
          <a:p>
            <a:pPr marL="684213" indent="-684213">
              <a:buBlip>
                <a:blip r:embed="rId3"/>
              </a:buBlip>
            </a:pPr>
            <a:r>
              <a:rPr lang="en-US" sz="3400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“I don't have direct access to external publications, including articles from Asphalt Magazine. However, I can provide information and answer questions related to asphalt paving, materials, and industry practices. If there's a specific topic or question you have in mind, please let me know, and I'll be happy to assist you with the information I have!”</a:t>
            </a:r>
          </a:p>
        </p:txBody>
      </p:sp>
      <p:pic>
        <p:nvPicPr>
          <p:cNvPr id="2" name="Picture 1" descr="A cartoon of a robot&#10;&#10;Description automatically generated">
            <a:extLst>
              <a:ext uri="{FF2B5EF4-FFF2-40B4-BE49-F238E27FC236}">
                <a16:creationId xmlns:a16="http://schemas.microsoft.com/office/drawing/2014/main" id="{E704AFEB-BE00-D189-4E07-CC2C57E574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400" y="1676400"/>
            <a:ext cx="19050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9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 preferRelativeResize="0">
            <a:picLocks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7DE14820-3A51-77A4-482E-BCEF2A6EB22F}"/>
              </a:ext>
            </a:extLst>
          </p:cNvPr>
          <p:cNvSpPr txBox="1">
            <a:spLocks/>
          </p:cNvSpPr>
          <p:nvPr/>
        </p:nvSpPr>
        <p:spPr>
          <a:xfrm>
            <a:off x="0" y="265113"/>
            <a:ext cx="12192000" cy="715962"/>
          </a:xfrm>
          <a:prstGeom prst="rect">
            <a:avLst/>
          </a:prstGeom>
        </p:spPr>
        <p:txBody>
          <a:bodyPr vert="horz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905"/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NCAT Pavement Test Track</a:t>
            </a:r>
          </a:p>
        </p:txBody>
      </p:sp>
      <p:pic>
        <p:nvPicPr>
          <p:cNvPr id="8" name="Picture 7" descr="A logo of a company&#10;&#10;AI-generated content may be incorrect.">
            <a:extLst>
              <a:ext uri="{FF2B5EF4-FFF2-40B4-BE49-F238E27FC236}">
                <a16:creationId xmlns:a16="http://schemas.microsoft.com/office/drawing/2014/main" id="{3FF30B41-61C1-E38A-380E-18345D6AA7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9" y="6012580"/>
            <a:ext cx="2127252" cy="649703"/>
          </a:xfrm>
          <a:prstGeom prst="rect">
            <a:avLst/>
          </a:prstGeom>
        </p:spPr>
      </p:pic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D2D80D14-21D9-57AF-C712-F278267874E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556" y="5898205"/>
            <a:ext cx="1744868" cy="91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2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4358F-CF6F-2EEA-C994-E9F160534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>
            <a:extLst>
              <a:ext uri="{FF2B5EF4-FFF2-40B4-BE49-F238E27FC236}">
                <a16:creationId xmlns:a16="http://schemas.microsoft.com/office/drawing/2014/main" id="{4ECBACAB-5483-74A2-0EC8-1F8D5B4430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10058400" cy="1143000"/>
          </a:xfrm>
        </p:spPr>
        <p:txBody>
          <a:bodyPr/>
          <a:lstStyle/>
          <a:p>
            <a:r>
              <a:rPr lang="en-US" dirty="0"/>
              <a:t>Four Installments to Date</a:t>
            </a: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666BE2E4-A871-100F-D453-1DE5EDFB7A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54864" y="1905000"/>
            <a:ext cx="10637136" cy="1676400"/>
          </a:xfrm>
        </p:spPr>
        <p:txBody>
          <a:bodyPr/>
          <a:lstStyle/>
          <a:p>
            <a:pPr marL="684213" indent="-684213">
              <a:buBlip>
                <a:blip r:embed="rId3"/>
              </a:buBlip>
            </a:pPr>
            <a:r>
              <a:rPr lang="en-US" sz="3500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Winter ‘24</a:t>
            </a:r>
            <a:r>
              <a:rPr lang="en-US" sz="3500" baseline="-25000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3</a:t>
            </a:r>
            <a:r>
              <a:rPr lang="en-US" sz="3500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 – skipping tack, RAM cooling, 4xNMAS</a:t>
            </a:r>
          </a:p>
          <a:p>
            <a:pPr marL="684213" indent="-684213">
              <a:buBlip>
                <a:blip r:embed="rId3"/>
              </a:buBlip>
            </a:pPr>
            <a:r>
              <a:rPr lang="en-US" sz="3500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Spring ‘25</a:t>
            </a:r>
            <a:r>
              <a:rPr lang="en-US" sz="3500" baseline="-25000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3</a:t>
            </a:r>
            <a:r>
              <a:rPr lang="en-US" sz="3500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 – coefficients, thick perpetual, lean binder</a:t>
            </a:r>
          </a:p>
          <a:p>
            <a:pPr marL="684213" indent="-684213">
              <a:buBlip>
                <a:blip r:embed="rId3"/>
              </a:buBlip>
            </a:pPr>
            <a:r>
              <a:rPr lang="en-US" sz="3500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Summer ‘25</a:t>
            </a:r>
            <a:r>
              <a:rPr lang="en-US" sz="3500" baseline="-25000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4</a:t>
            </a:r>
            <a:r>
              <a:rPr lang="en-US" sz="3500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 – big rock, low Va, friction </a:t>
            </a:r>
            <a:r>
              <a:rPr lang="en-US" sz="3500" dirty="0" err="1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agg</a:t>
            </a:r>
            <a:r>
              <a:rPr lang="en-US" sz="3500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, COAC</a:t>
            </a:r>
          </a:p>
          <a:p>
            <a:pPr marL="684213" indent="-684213">
              <a:buBlip>
                <a:blip r:embed="rId3"/>
              </a:buBlip>
            </a:pPr>
            <a:r>
              <a:rPr lang="en-US" sz="3500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Fall ‘25</a:t>
            </a:r>
            <a:r>
              <a:rPr lang="en-US" sz="3500" baseline="-25000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4</a:t>
            </a:r>
            <a:r>
              <a:rPr lang="en-US" sz="3500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 – fogging OGFC, complexity, ’93 Guide, PTRs.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A0E7CB-2F53-5622-ABAB-AFADE5EA187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70967" y="4852589"/>
            <a:ext cx="3243505" cy="199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13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A5273-D86B-5A21-53C6-BD121816A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>
            <a:extLst>
              <a:ext uri="{FF2B5EF4-FFF2-40B4-BE49-F238E27FC236}">
                <a16:creationId xmlns:a16="http://schemas.microsoft.com/office/drawing/2014/main" id="{0EAB1801-F6B0-6F83-27DE-9D9E3C5DA0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10058400" cy="1143000"/>
          </a:xfrm>
        </p:spPr>
        <p:txBody>
          <a:bodyPr/>
          <a:lstStyle/>
          <a:p>
            <a:r>
              <a:rPr lang="en-US" dirty="0"/>
              <a:t>Winter 2024</a:t>
            </a: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99400523-6DF2-CBE8-895E-4D40111F81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54864" y="1905000"/>
            <a:ext cx="10637136" cy="1676400"/>
          </a:xfrm>
        </p:spPr>
        <p:txBody>
          <a:bodyPr/>
          <a:lstStyle/>
          <a:p>
            <a:pPr marL="684213" indent="-684213">
              <a:buBlip>
                <a:blip r:embed="rId3"/>
              </a:buBlip>
            </a:pPr>
            <a:r>
              <a:rPr lang="en-US" sz="3500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Paving thicker than 4 times NMAS hurts compaction</a:t>
            </a:r>
          </a:p>
          <a:p>
            <a:pPr marL="684213" indent="-684213">
              <a:buBlip>
                <a:blip r:embed="rId3"/>
              </a:buBlip>
            </a:pPr>
            <a:r>
              <a:rPr lang="en-US" sz="3500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Higher recycled asphalt mix (RAM) cools faster</a:t>
            </a:r>
          </a:p>
          <a:p>
            <a:pPr marL="684213" indent="-684213">
              <a:buBlip>
                <a:blip r:embed="rId3"/>
              </a:buBlip>
            </a:pPr>
            <a:r>
              <a:rPr lang="en-US" sz="3500" dirty="0">
                <a:pattFill prst="pct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>Tack coat can be skipped between multiple lifts.</a:t>
            </a:r>
          </a:p>
        </p:txBody>
      </p:sp>
    </p:spTree>
    <p:extLst>
      <p:ext uri="{BB962C8B-B14F-4D97-AF65-F5344CB8AC3E}">
        <p14:creationId xmlns:p14="http://schemas.microsoft.com/office/powerpoint/2010/main" val="28245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2D671-B7A6-DAA6-741B-30BC7CB19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20B24D-F5AF-79F4-ABFD-5E02CE4822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809" y="428"/>
            <a:ext cx="7352381" cy="68571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767996-B554-1DDB-A751-19C1FB0EB44D}"/>
              </a:ext>
            </a:extLst>
          </p:cNvPr>
          <p:cNvSpPr txBox="1"/>
          <p:nvPr/>
        </p:nvSpPr>
        <p:spPr>
          <a:xfrm>
            <a:off x="3100070" y="5638800"/>
            <a:ext cx="6043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are the upper &amp; lower limits on paving thicknesses?</a:t>
            </a:r>
          </a:p>
        </p:txBody>
      </p:sp>
    </p:spTree>
    <p:extLst>
      <p:ext uri="{BB962C8B-B14F-4D97-AF65-F5344CB8AC3E}">
        <p14:creationId xmlns:p14="http://schemas.microsoft.com/office/powerpoint/2010/main" val="27772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76200">
          <a:solidFill>
            <a:srgbClr val="FFFF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277025</TotalTime>
  <Words>771</Words>
  <Application>Microsoft Office PowerPoint</Application>
  <PresentationFormat>Widescreen</PresentationFormat>
  <Paragraphs>145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&amp;quot</vt:lpstr>
      <vt:lpstr>Aptos</vt:lpstr>
      <vt:lpstr>Arial</vt:lpstr>
      <vt:lpstr>Calibri</vt:lpstr>
      <vt:lpstr>Open Sans</vt:lpstr>
      <vt:lpstr>Wingdings</vt:lpstr>
      <vt:lpstr>Office Theme</vt:lpstr>
      <vt:lpstr>Buzz and Dave</vt:lpstr>
      <vt:lpstr>PowerPoint Presentation</vt:lpstr>
      <vt:lpstr>Four Installments to Date</vt:lpstr>
      <vt:lpstr>PowerPoint Presentation</vt:lpstr>
      <vt:lpstr>www.HeyNAPA.com</vt:lpstr>
      <vt:lpstr>PowerPoint Presentation</vt:lpstr>
      <vt:lpstr>Four Installments to Date</vt:lpstr>
      <vt:lpstr>Winter 2024</vt:lpstr>
      <vt:lpstr>PowerPoint Presentation</vt:lpstr>
      <vt:lpstr>HeyNAPA.com</vt:lpstr>
      <vt:lpstr>Tack Coat</vt:lpstr>
      <vt:lpstr>Spring 2025</vt:lpstr>
      <vt:lpstr>Thin Perpetual Pavements</vt:lpstr>
      <vt:lpstr>NCAT Report 25-01</vt:lpstr>
      <vt:lpstr>Summer 2025</vt:lpstr>
      <vt:lpstr>Friction and Safety</vt:lpstr>
      <vt:lpstr>Low Void “HiMod” Mixes in Utah</vt:lpstr>
      <vt:lpstr>Low Void “HiMod” Mixes in Utah</vt:lpstr>
      <vt:lpstr>Fall 2025</vt:lpstr>
      <vt:lpstr>2000 NCAT Pavement Test Track</vt:lpstr>
      <vt:lpstr>2003 NCAT Pavement Test Track</vt:lpstr>
      <vt:lpstr>2009 NCAT Pavement Test Track</vt:lpstr>
      <vt:lpstr>Simple BMD for AL Counties</vt:lpstr>
      <vt:lpstr>Mix Busters Big Takeaways</vt:lpstr>
      <vt:lpstr>#BuzzOnAsphalt</vt:lpstr>
    </vt:vector>
  </TitlesOfParts>
  <Company>Auburn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Slide</dc:title>
  <dc:creator>Auburn University</dc:creator>
  <cp:lastModifiedBy>R. Buzz Powell, PhD, PE</cp:lastModifiedBy>
  <cp:revision>1277</cp:revision>
  <cp:lastPrinted>2016-05-24T18:05:12Z</cp:lastPrinted>
  <dcterms:created xsi:type="dcterms:W3CDTF">2010-07-08T14:10:19Z</dcterms:created>
  <dcterms:modified xsi:type="dcterms:W3CDTF">2026-03-11T13:53:10Z</dcterms:modified>
</cp:coreProperties>
</file>