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28"/>
  </p:notesMasterIdLst>
  <p:handoutMasterIdLst>
    <p:handoutMasterId r:id="rId29"/>
  </p:handoutMasterIdLst>
  <p:sldIdLst>
    <p:sldId id="263" r:id="rId2"/>
    <p:sldId id="278" r:id="rId3"/>
    <p:sldId id="329" r:id="rId4"/>
    <p:sldId id="327" r:id="rId5"/>
    <p:sldId id="258" r:id="rId6"/>
    <p:sldId id="264" r:id="rId7"/>
    <p:sldId id="279" r:id="rId8"/>
    <p:sldId id="321" r:id="rId9"/>
    <p:sldId id="325" r:id="rId10"/>
    <p:sldId id="326" r:id="rId11"/>
    <p:sldId id="286" r:id="rId12"/>
    <p:sldId id="266" r:id="rId13"/>
    <p:sldId id="284" r:id="rId14"/>
    <p:sldId id="267" r:id="rId15"/>
    <p:sldId id="322" r:id="rId16"/>
    <p:sldId id="315" r:id="rId17"/>
    <p:sldId id="289" r:id="rId18"/>
    <p:sldId id="290" r:id="rId19"/>
    <p:sldId id="311" r:id="rId20"/>
    <p:sldId id="285" r:id="rId21"/>
    <p:sldId id="320" r:id="rId22"/>
    <p:sldId id="316" r:id="rId23"/>
    <p:sldId id="312" r:id="rId24"/>
    <p:sldId id="313" r:id="rId25"/>
    <p:sldId id="331" r:id="rId26"/>
    <p:sldId id="314" r:id="rId27"/>
  </p:sldIdLst>
  <p:sldSz cx="14630400" cy="82296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ougal, Chad" initials="MC" lastIdx="1" clrIdx="0">
    <p:extLst>
      <p:ext uri="{19B8F6BF-5375-455C-9EA6-DF929625EA0E}">
        <p15:presenceInfo xmlns:p15="http://schemas.microsoft.com/office/powerpoint/2012/main" userId="S-1-5-21-562843077-1124469568-1089434577-883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4C"/>
    <a:srgbClr val="949494"/>
    <a:srgbClr val="9B9B9B"/>
    <a:srgbClr val="6AAF3D"/>
    <a:srgbClr val="6B6C6E"/>
    <a:srgbClr val="2B4446"/>
    <a:srgbClr val="204F7A"/>
    <a:srgbClr val="CC7F39"/>
    <a:srgbClr val="284344"/>
    <a:srgbClr val="FFC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119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5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7FCD8E-7404-1146-9BF6-6607A53712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1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83541-DEE6-8243-86D2-921CA6B226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4" cy="467071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BC802E78-497C-3945-B4FA-4B6FBFE37027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903B8-C0C7-FC40-AA37-82D39739A7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4" cy="467070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4146E-9A48-C54B-986D-F42F5A356F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4" cy="467070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43AD6C3F-5492-1746-BEC8-59817584B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9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1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4" cy="467071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11E92747-DDA7-AD44-BF91-938FC0A89619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7070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4" cy="467070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308EDBAC-15A3-B74D-9548-67F6F59FE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607A099-8F36-4057-8CA6-CFDD5C44A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0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8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0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3135C0A-8F4D-44A4-9351-626546D4F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8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5FDFCFB-7F39-48B4-B85C-C7DCC2A94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8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83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7412E7A-7079-44A6-BC5B-3208FEDD7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8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90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05B73-0FAD-40C4-81F1-207C5078F84E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9EA486F9-FF0E-42FA-9A1C-D8CEA269E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4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E478174-ADF6-4CEC-811C-D42069787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6777318"/>
            <a:ext cx="5618480" cy="22523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6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DCB9621E-AD27-4683-B8D3-EAB4ECEE2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4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A93562B-E24C-4275-BC43-98203E06D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04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61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19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04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F50F0E9-0647-44E5-AEC3-DEA65E809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7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C8DA110-2FFE-4C49-89A3-2E5C77CE2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4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2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A23B9FA-FA16-46D9-94DF-C0ECA9FA1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FBC4A2B-6EC9-4E1D-A801-3BA8146D4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736C629-C0AD-48B1-A6EC-CCF0DB208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7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3A1134C-8B8A-4174-B1EC-52698ADC7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409EC9E-741C-47DA-891B-FF7A6DB00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6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DBAC-15A3-B74D-9548-67F6F59FEC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6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A91-321F-4E8E-9067-B2E1EF191123}"/>
              </a:ext>
            </a:extLst>
          </p:cNvPr>
          <p:cNvSpPr txBox="1"/>
          <p:nvPr userDrawn="1"/>
        </p:nvSpPr>
        <p:spPr>
          <a:xfrm>
            <a:off x="0" y="7926392"/>
            <a:ext cx="9224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E8E64A"/>
                </a:solidFill>
              </a:rPr>
              <a:t>Session #96: The Intersection of Safety, Wellness, and Mental Health: Building a Supportive Environment  – Chad McDougal, CIH, CSP, CWP</a:t>
            </a:r>
            <a:r>
              <a:rPr lang="en-US" sz="1100" baseline="0" dirty="0">
                <a:solidFill>
                  <a:srgbClr val="E8E64A"/>
                </a:solidFill>
              </a:rPr>
              <a:t> </a:t>
            </a:r>
            <a:endParaRPr lang="en-US" sz="1100" dirty="0">
              <a:solidFill>
                <a:srgbClr val="E8E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7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51" y="734241"/>
            <a:ext cx="13282915" cy="8446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45" y="1938827"/>
            <a:ext cx="13282915" cy="54735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C927E-6AD3-4ADC-8360-D630153DF26E}"/>
              </a:ext>
            </a:extLst>
          </p:cNvPr>
          <p:cNvSpPr txBox="1"/>
          <p:nvPr userDrawn="1"/>
        </p:nvSpPr>
        <p:spPr>
          <a:xfrm>
            <a:off x="0" y="7946488"/>
            <a:ext cx="9224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E8E64A"/>
                </a:solidFill>
              </a:rPr>
              <a:t>Session #96: The Intersection of Safety, Wellness, and Mental Health: Building a Supportive Environment  – Chad McDougal, CIH, CSP, CWP</a:t>
            </a:r>
            <a:r>
              <a:rPr lang="en-US" sz="1100" baseline="0" dirty="0">
                <a:solidFill>
                  <a:srgbClr val="E8E64A"/>
                </a:solidFill>
              </a:rPr>
              <a:t> </a:t>
            </a:r>
            <a:endParaRPr lang="en-US" sz="1100" dirty="0">
              <a:solidFill>
                <a:srgbClr val="E8E64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891F32-2DFB-4271-A891-597AF2FCB737}"/>
              </a:ext>
            </a:extLst>
          </p:cNvPr>
          <p:cNvSpPr/>
          <p:nvPr userDrawn="1"/>
        </p:nvSpPr>
        <p:spPr>
          <a:xfrm>
            <a:off x="0" y="7586505"/>
            <a:ext cx="14630400" cy="643095"/>
          </a:xfrm>
          <a:prstGeom prst="rect">
            <a:avLst/>
          </a:prstGeom>
          <a:solidFill>
            <a:srgbClr val="FED24C"/>
          </a:solidFill>
          <a:ln>
            <a:solidFill>
              <a:srgbClr val="FED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F0DDDC-1D5E-46CA-99D2-725CAEDE404A}"/>
              </a:ext>
            </a:extLst>
          </p:cNvPr>
          <p:cNvSpPr/>
          <p:nvPr userDrawn="1"/>
        </p:nvSpPr>
        <p:spPr>
          <a:xfrm>
            <a:off x="11069630" y="7586505"/>
            <a:ext cx="3560769" cy="6430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2574FBF1-D057-4213-9CB9-C35DF2706E7C}"/>
              </a:ext>
            </a:extLst>
          </p:cNvPr>
          <p:cNvSpPr/>
          <p:nvPr userDrawn="1"/>
        </p:nvSpPr>
        <p:spPr>
          <a:xfrm>
            <a:off x="9636358" y="7586505"/>
            <a:ext cx="1678075" cy="643095"/>
          </a:xfrm>
          <a:prstGeom prst="parallelogram">
            <a:avLst>
              <a:gd name="adj" fmla="val 406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F9C62A-3682-47B3-9229-7F5C81AC7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39" y="41598"/>
            <a:ext cx="1130734" cy="483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3CE8DC-4F80-465B-9F0D-93D9C26D0C2B}"/>
              </a:ext>
            </a:extLst>
          </p:cNvPr>
          <p:cNvSpPr txBox="1"/>
          <p:nvPr userDrawn="1"/>
        </p:nvSpPr>
        <p:spPr>
          <a:xfrm>
            <a:off x="152400" y="7988360"/>
            <a:ext cx="9224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The Intersection of Safety, Wellness, and Mental Health: Building a Supportive Environment  – Chad McDougal, CIH, CSP, CWP</a:t>
            </a:r>
            <a:r>
              <a:rPr lang="en-US" sz="1100" baseline="0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1681E-1938-4F25-B12F-A337915D49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7140" y="7667583"/>
            <a:ext cx="1207773" cy="5176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01A2E8-FA4F-4FA9-BF1C-7AE36CE1C7F8}"/>
              </a:ext>
            </a:extLst>
          </p:cNvPr>
          <p:cNvSpPr txBox="1"/>
          <p:nvPr userDrawn="1"/>
        </p:nvSpPr>
        <p:spPr>
          <a:xfrm>
            <a:off x="11314433" y="7678306"/>
            <a:ext cx="33159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949494"/>
                </a:solidFill>
              </a:rPr>
              <a:t>35</a:t>
            </a:r>
            <a:r>
              <a:rPr lang="en-US" sz="1400" b="1" baseline="30000" dirty="0">
                <a:solidFill>
                  <a:srgbClr val="949494"/>
                </a:solidFill>
              </a:rPr>
              <a:t>th</a:t>
            </a:r>
            <a:r>
              <a:rPr lang="en-US" sz="1400" b="1" dirty="0">
                <a:solidFill>
                  <a:srgbClr val="949494"/>
                </a:solidFill>
              </a:rPr>
              <a:t> ANNUAL</a:t>
            </a:r>
          </a:p>
          <a:p>
            <a:r>
              <a:rPr lang="en-US" sz="1200" b="1" dirty="0">
                <a:solidFill>
                  <a:srgbClr val="949494"/>
                </a:solidFill>
              </a:rPr>
              <a:t>ALABAMA ASPHALT PAVEMENT CONFERENCE</a:t>
            </a:r>
          </a:p>
        </p:txBody>
      </p:sp>
    </p:spTree>
    <p:extLst>
      <p:ext uri="{BB962C8B-B14F-4D97-AF65-F5344CB8AC3E}">
        <p14:creationId xmlns:p14="http://schemas.microsoft.com/office/powerpoint/2010/main" val="202887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25" y="551341"/>
            <a:ext cx="12618720" cy="8745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9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187658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5148D-B5A5-4A30-A884-8ECC7DD827BA}"/>
              </a:ext>
            </a:extLst>
          </p:cNvPr>
          <p:cNvSpPr txBox="1"/>
          <p:nvPr userDrawn="1"/>
        </p:nvSpPr>
        <p:spPr>
          <a:xfrm>
            <a:off x="0" y="7926392"/>
            <a:ext cx="9224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E8E64A"/>
                </a:solidFill>
              </a:rPr>
              <a:t>Session #96: The Intersection of Safety, Wellness, and Mental Health: Building a Supportive Environment  – Chad McDougal, CIH, CSP, CWP</a:t>
            </a:r>
            <a:r>
              <a:rPr lang="en-US" sz="1100" baseline="0" dirty="0">
                <a:solidFill>
                  <a:srgbClr val="E8E64A"/>
                </a:solidFill>
              </a:rPr>
              <a:t> </a:t>
            </a:r>
            <a:endParaRPr lang="en-US" sz="1100" dirty="0">
              <a:solidFill>
                <a:srgbClr val="E8E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3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184910"/>
            <a:ext cx="4718684" cy="1283969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12DD1-99D3-43A2-9947-2CA9442A464D}"/>
              </a:ext>
            </a:extLst>
          </p:cNvPr>
          <p:cNvSpPr txBox="1"/>
          <p:nvPr userDrawn="1"/>
        </p:nvSpPr>
        <p:spPr>
          <a:xfrm>
            <a:off x="0" y="7926392"/>
            <a:ext cx="9224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E8E64A"/>
                </a:solidFill>
              </a:rPr>
              <a:t>Session #96: The Intersection of Safety, Wellness, and Mental Health: Building a Supportive Environment  – Chad McDougal, CIH, CSP, CWP</a:t>
            </a:r>
            <a:r>
              <a:rPr lang="en-US" sz="1100" baseline="0" dirty="0">
                <a:solidFill>
                  <a:srgbClr val="E8E64A"/>
                </a:solidFill>
              </a:rPr>
              <a:t> </a:t>
            </a:r>
            <a:endParaRPr lang="en-US" sz="1100" dirty="0">
              <a:solidFill>
                <a:srgbClr val="E8E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3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184910"/>
            <a:ext cx="4718684" cy="1283969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B3251-2D81-402F-B0BD-47CD7C373C4B}"/>
              </a:ext>
            </a:extLst>
          </p:cNvPr>
          <p:cNvSpPr txBox="1"/>
          <p:nvPr userDrawn="1"/>
        </p:nvSpPr>
        <p:spPr>
          <a:xfrm>
            <a:off x="0" y="7926392"/>
            <a:ext cx="9224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E8E64A"/>
                </a:solidFill>
              </a:rPr>
              <a:t>Session #96: The Intersection of Safety, Wellness, and Mental Health: Building a Supportive Environment  – Chad McDougal, CIH, CSP, CWP</a:t>
            </a:r>
            <a:r>
              <a:rPr lang="en-US" sz="1100" baseline="0" dirty="0">
                <a:solidFill>
                  <a:srgbClr val="E8E64A"/>
                </a:solidFill>
              </a:rPr>
              <a:t> </a:t>
            </a:r>
            <a:endParaRPr lang="en-US" sz="1100" dirty="0">
              <a:solidFill>
                <a:srgbClr val="E8E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6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8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8" r:id="rId2"/>
    <p:sldLayoutId id="2147483769" r:id="rId3"/>
    <p:sldLayoutId id="2147483772" r:id="rId4"/>
    <p:sldLayoutId id="2147483773" r:id="rId5"/>
    <p:sldLayoutId id="2147483775" r:id="rId6"/>
    <p:sldLayoutId id="2147483776" r:id="rId7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sforyourmind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ock.adobe.com/images/old-and-young-construction-worker-face-side-by-side-front-view-isolated-white-background-editorial-portrait-photography-high-resolution/979572221?start-checkout=1&amp;content-id=979572221" TargetMode="Externa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EE3923-7C01-0941-9BB4-5A89A212B6B1}"/>
              </a:ext>
            </a:extLst>
          </p:cNvPr>
          <p:cNvSpPr txBox="1"/>
          <p:nvPr/>
        </p:nvSpPr>
        <p:spPr>
          <a:xfrm>
            <a:off x="525517" y="1877296"/>
            <a:ext cx="140032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effectLst/>
                <a:latin typeface="Lato" panose="020F0502020204030203" pitchFamily="34" charset="0"/>
              </a:rPr>
              <a:t>The Intersection of Safety, Wellness and Mental Health</a:t>
            </a:r>
            <a:r>
              <a:rPr lang="en-US" sz="3600" b="1" i="0" dirty="0">
                <a:effectLst/>
                <a:latin typeface="Lato" panose="020F0502020204030203" pitchFamily="34" charset="0"/>
              </a:rPr>
              <a:t>: </a:t>
            </a:r>
            <a:r>
              <a:rPr lang="en-US" sz="3600" b="1" i="0" dirty="0">
                <a:solidFill>
                  <a:srgbClr val="FED24C"/>
                </a:solidFill>
                <a:effectLst/>
                <a:latin typeface="Lato" panose="020F0502020204030203" pitchFamily="34" charset="0"/>
              </a:rPr>
              <a:t>Building a Supportive Environment</a:t>
            </a:r>
          </a:p>
          <a:p>
            <a:endParaRPr lang="en-US" sz="2800" b="1" dirty="0">
              <a:solidFill>
                <a:srgbClr val="CD7B2D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CD7B2D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CD7B2D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2B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Chad McDougal, CIH, CSP, CWP</a:t>
            </a:r>
          </a:p>
          <a:p>
            <a:r>
              <a:rPr lang="en-US" sz="2000" b="1" dirty="0">
                <a:solidFill>
                  <a:srgbClr val="2B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Safety, Health and Environmental</a:t>
            </a:r>
          </a:p>
          <a:p>
            <a:r>
              <a:rPr lang="en-US" sz="2000" b="1" dirty="0">
                <a:solidFill>
                  <a:srgbClr val="2B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Vulcan Materials Company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70EBB-F0A0-4157-9FDC-EEFAAEEA2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10" y="4314692"/>
            <a:ext cx="6474373" cy="364183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28F22-7BA3-4A47-BC66-1E8C1AB4C559}"/>
              </a:ext>
            </a:extLst>
          </p:cNvPr>
          <p:cNvCxnSpPr/>
          <p:nvPr/>
        </p:nvCxnSpPr>
        <p:spPr>
          <a:xfrm>
            <a:off x="625365" y="3594538"/>
            <a:ext cx="13379669" cy="0"/>
          </a:xfrm>
          <a:prstGeom prst="line">
            <a:avLst/>
          </a:prstGeom>
          <a:ln>
            <a:solidFill>
              <a:srgbClr val="6B6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B7E675-7007-4C83-ABE8-7C2821B34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65" y="5580549"/>
            <a:ext cx="2239967" cy="9568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2216D9-557B-4B92-B968-54533A577B69}"/>
              </a:ext>
            </a:extLst>
          </p:cNvPr>
          <p:cNvSpPr/>
          <p:nvPr/>
        </p:nvSpPr>
        <p:spPr>
          <a:xfrm>
            <a:off x="1433272" y="241196"/>
            <a:ext cx="3560769" cy="6430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A31BA8D3-8595-4689-AA32-FAB2D11DCFE6}"/>
              </a:ext>
            </a:extLst>
          </p:cNvPr>
          <p:cNvSpPr/>
          <p:nvPr/>
        </p:nvSpPr>
        <p:spPr>
          <a:xfrm>
            <a:off x="0" y="241196"/>
            <a:ext cx="1678075" cy="643095"/>
          </a:xfrm>
          <a:prstGeom prst="parallelogram">
            <a:avLst>
              <a:gd name="adj" fmla="val 406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AC8F6F-3C91-4C06-B050-772ABE695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82" y="322274"/>
            <a:ext cx="1207773" cy="5176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513831-858C-4A6B-AE7D-D64E01BAF4EA}"/>
              </a:ext>
            </a:extLst>
          </p:cNvPr>
          <p:cNvSpPr txBox="1"/>
          <p:nvPr/>
        </p:nvSpPr>
        <p:spPr>
          <a:xfrm>
            <a:off x="1678075" y="332997"/>
            <a:ext cx="33159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949494"/>
                </a:solidFill>
              </a:rPr>
              <a:t>35</a:t>
            </a:r>
            <a:r>
              <a:rPr lang="en-US" sz="1400" b="1" baseline="30000" dirty="0">
                <a:solidFill>
                  <a:srgbClr val="949494"/>
                </a:solidFill>
              </a:rPr>
              <a:t>th</a:t>
            </a:r>
            <a:r>
              <a:rPr lang="en-US" sz="1400" b="1" dirty="0">
                <a:solidFill>
                  <a:srgbClr val="949494"/>
                </a:solidFill>
              </a:rPr>
              <a:t> ANNUAL</a:t>
            </a:r>
          </a:p>
          <a:p>
            <a:r>
              <a:rPr lang="en-US" sz="1200" b="1" dirty="0">
                <a:solidFill>
                  <a:srgbClr val="949494"/>
                </a:solidFill>
              </a:rPr>
              <a:t>ALABAMA ASPHALT PAVEMENT CONFERENCE</a:t>
            </a:r>
          </a:p>
        </p:txBody>
      </p:sp>
    </p:spTree>
    <p:extLst>
      <p:ext uri="{BB962C8B-B14F-4D97-AF65-F5344CB8AC3E}">
        <p14:creationId xmlns:p14="http://schemas.microsoft.com/office/powerpoint/2010/main" val="2354467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34E742-2489-4848-B0B6-CCF38EB2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4446"/>
                </a:solidFill>
              </a:rPr>
              <a:t>Vulcan’s Fatality Prevention Models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2B59B-A283-4744-8EB8-5B4DC23E9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91" y="2053794"/>
            <a:ext cx="5262644" cy="52212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AE1B59-D70A-4862-8457-FAFE63A53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252" y="1866900"/>
            <a:ext cx="5345830" cy="5345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A779F-E4A5-4A4F-9E09-DC1F5A755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110" y="2843838"/>
            <a:ext cx="3549152" cy="35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0622-0FB9-4EFE-8872-A81FC822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4446"/>
                </a:solidFill>
              </a:rPr>
              <a:t>Risk &amp; Success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C475A-7219-410B-9654-6DE41BD61E4C}"/>
              </a:ext>
            </a:extLst>
          </p:cNvPr>
          <p:cNvSpPr txBox="1"/>
          <p:nvPr/>
        </p:nvSpPr>
        <p:spPr>
          <a:xfrm>
            <a:off x="6082393" y="7171367"/>
            <a:ext cx="8429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Adapted from “Conceptualization of MSD Risk Factors” – Accounting for Non-Physical Risk Factors in MSD Prevention NSC MSD Solutions Lab</a:t>
            </a: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65C7D426-AB43-4D97-AD98-4CB5B69FB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2915" y="1949450"/>
            <a:ext cx="10615707" cy="5221288"/>
          </a:xfr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F55E3E-C3DD-4E9A-AFDC-B48B500E2EFE}"/>
              </a:ext>
            </a:extLst>
          </p:cNvPr>
          <p:cNvSpPr/>
          <p:nvPr/>
        </p:nvSpPr>
        <p:spPr>
          <a:xfrm>
            <a:off x="8965324" y="2133600"/>
            <a:ext cx="3079531" cy="66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A48658-BCA3-4D88-BDD6-DD1C54B0D6C2}"/>
              </a:ext>
            </a:extLst>
          </p:cNvPr>
          <p:cNvSpPr/>
          <p:nvPr/>
        </p:nvSpPr>
        <p:spPr>
          <a:xfrm>
            <a:off x="9649091" y="4728369"/>
            <a:ext cx="3079531" cy="66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C2CB73-85E1-469C-A2BF-2AF296E2DB73}"/>
              </a:ext>
            </a:extLst>
          </p:cNvPr>
          <p:cNvSpPr/>
          <p:nvPr/>
        </p:nvSpPr>
        <p:spPr>
          <a:xfrm>
            <a:off x="6098752" y="6510914"/>
            <a:ext cx="3079531" cy="66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D0F63E-3804-4E73-8C49-0233BCEA2172}"/>
              </a:ext>
            </a:extLst>
          </p:cNvPr>
          <p:cNvSpPr/>
          <p:nvPr/>
        </p:nvSpPr>
        <p:spPr>
          <a:xfrm>
            <a:off x="2454165" y="4728368"/>
            <a:ext cx="3079531" cy="66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5D9574-A47E-43B1-956F-DF4A07CA246C}"/>
              </a:ext>
            </a:extLst>
          </p:cNvPr>
          <p:cNvSpPr/>
          <p:nvPr/>
        </p:nvSpPr>
        <p:spPr>
          <a:xfrm>
            <a:off x="3137338" y="2138005"/>
            <a:ext cx="3079531" cy="66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71B2-6E05-4D2D-8319-637A9647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4446"/>
                </a:solidFill>
              </a:rPr>
              <a:t>Building a Safe Space / Supportive Environment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23B768-0732-4500-842D-8A62F2A77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093" y="2381250"/>
            <a:ext cx="13190214" cy="4528894"/>
          </a:xfr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B3B176-FE9B-41C4-B1B8-A3F09EA15DF0}"/>
              </a:ext>
            </a:extLst>
          </p:cNvPr>
          <p:cNvSpPr/>
          <p:nvPr/>
        </p:nvSpPr>
        <p:spPr>
          <a:xfrm>
            <a:off x="2070100" y="3508006"/>
            <a:ext cx="1987550" cy="2054594"/>
          </a:xfrm>
          <a:custGeom>
            <a:avLst/>
            <a:gdLst>
              <a:gd name="connsiteX0" fmla="*/ 438150 w 1987550"/>
              <a:gd name="connsiteY0" fmla="*/ 3544 h 2054594"/>
              <a:gd name="connsiteX1" fmla="*/ 1733550 w 1987550"/>
              <a:gd name="connsiteY1" fmla="*/ 9894 h 2054594"/>
              <a:gd name="connsiteX2" fmla="*/ 1752600 w 1987550"/>
              <a:gd name="connsiteY2" fmla="*/ 22594 h 2054594"/>
              <a:gd name="connsiteX3" fmla="*/ 1771650 w 1987550"/>
              <a:gd name="connsiteY3" fmla="*/ 28944 h 2054594"/>
              <a:gd name="connsiteX4" fmla="*/ 1879600 w 1987550"/>
              <a:gd name="connsiteY4" fmla="*/ 168644 h 2054594"/>
              <a:gd name="connsiteX5" fmla="*/ 1885950 w 1987550"/>
              <a:gd name="connsiteY5" fmla="*/ 225794 h 2054594"/>
              <a:gd name="connsiteX6" fmla="*/ 1892300 w 1987550"/>
              <a:gd name="connsiteY6" fmla="*/ 581394 h 2054594"/>
              <a:gd name="connsiteX7" fmla="*/ 1943100 w 1987550"/>
              <a:gd name="connsiteY7" fmla="*/ 714744 h 2054594"/>
              <a:gd name="connsiteX8" fmla="*/ 1962150 w 1987550"/>
              <a:gd name="connsiteY8" fmla="*/ 829044 h 2054594"/>
              <a:gd name="connsiteX9" fmla="*/ 1974850 w 1987550"/>
              <a:gd name="connsiteY9" fmla="*/ 886194 h 2054594"/>
              <a:gd name="connsiteX10" fmla="*/ 1987550 w 1987550"/>
              <a:gd name="connsiteY10" fmla="*/ 1444994 h 2054594"/>
              <a:gd name="connsiteX11" fmla="*/ 1981200 w 1987550"/>
              <a:gd name="connsiteY11" fmla="*/ 1679944 h 2054594"/>
              <a:gd name="connsiteX12" fmla="*/ 1943100 w 1987550"/>
              <a:gd name="connsiteY12" fmla="*/ 1857744 h 2054594"/>
              <a:gd name="connsiteX13" fmla="*/ 1917700 w 1987550"/>
              <a:gd name="connsiteY13" fmla="*/ 1908544 h 2054594"/>
              <a:gd name="connsiteX14" fmla="*/ 1879600 w 1987550"/>
              <a:gd name="connsiteY14" fmla="*/ 1940294 h 2054594"/>
              <a:gd name="connsiteX15" fmla="*/ 1689100 w 1987550"/>
              <a:gd name="connsiteY15" fmla="*/ 2022844 h 2054594"/>
              <a:gd name="connsiteX16" fmla="*/ 1619250 w 1987550"/>
              <a:gd name="connsiteY16" fmla="*/ 2035544 h 2054594"/>
              <a:gd name="connsiteX17" fmla="*/ 1511300 w 1987550"/>
              <a:gd name="connsiteY17" fmla="*/ 2054594 h 2054594"/>
              <a:gd name="connsiteX18" fmla="*/ 609600 w 1987550"/>
              <a:gd name="connsiteY18" fmla="*/ 2022844 h 2054594"/>
              <a:gd name="connsiteX19" fmla="*/ 488950 w 1987550"/>
              <a:gd name="connsiteY19" fmla="*/ 1984744 h 2054594"/>
              <a:gd name="connsiteX20" fmla="*/ 463550 w 1987550"/>
              <a:gd name="connsiteY20" fmla="*/ 1972044 h 2054594"/>
              <a:gd name="connsiteX21" fmla="*/ 412750 w 1987550"/>
              <a:gd name="connsiteY21" fmla="*/ 1952994 h 2054594"/>
              <a:gd name="connsiteX22" fmla="*/ 355600 w 1987550"/>
              <a:gd name="connsiteY22" fmla="*/ 1940294 h 2054594"/>
              <a:gd name="connsiteX23" fmla="*/ 304800 w 1987550"/>
              <a:gd name="connsiteY23" fmla="*/ 1914894 h 2054594"/>
              <a:gd name="connsiteX24" fmla="*/ 273050 w 1987550"/>
              <a:gd name="connsiteY24" fmla="*/ 1902194 h 2054594"/>
              <a:gd name="connsiteX25" fmla="*/ 190500 w 1987550"/>
              <a:gd name="connsiteY25" fmla="*/ 1845044 h 2054594"/>
              <a:gd name="connsiteX26" fmla="*/ 101600 w 1987550"/>
              <a:gd name="connsiteY26" fmla="*/ 1749794 h 2054594"/>
              <a:gd name="connsiteX27" fmla="*/ 38100 w 1987550"/>
              <a:gd name="connsiteY27" fmla="*/ 1635494 h 2054594"/>
              <a:gd name="connsiteX28" fmla="*/ 0 w 1987550"/>
              <a:gd name="connsiteY28" fmla="*/ 1483094 h 2054594"/>
              <a:gd name="connsiteX29" fmla="*/ 25400 w 1987550"/>
              <a:gd name="connsiteY29" fmla="*/ 898894 h 2054594"/>
              <a:gd name="connsiteX30" fmla="*/ 44450 w 1987550"/>
              <a:gd name="connsiteY30" fmla="*/ 790944 h 2054594"/>
              <a:gd name="connsiteX31" fmla="*/ 63500 w 1987550"/>
              <a:gd name="connsiteY31" fmla="*/ 695694 h 2054594"/>
              <a:gd name="connsiteX32" fmla="*/ 107950 w 1987550"/>
              <a:gd name="connsiteY32" fmla="*/ 575044 h 2054594"/>
              <a:gd name="connsiteX33" fmla="*/ 139700 w 1987550"/>
              <a:gd name="connsiteY33" fmla="*/ 486144 h 2054594"/>
              <a:gd name="connsiteX34" fmla="*/ 203200 w 1987550"/>
              <a:gd name="connsiteY34" fmla="*/ 314694 h 2054594"/>
              <a:gd name="connsiteX35" fmla="*/ 292100 w 1987550"/>
              <a:gd name="connsiteY35" fmla="*/ 117844 h 2054594"/>
              <a:gd name="connsiteX36" fmla="*/ 317500 w 1987550"/>
              <a:gd name="connsiteY36" fmla="*/ 86094 h 2054594"/>
              <a:gd name="connsiteX37" fmla="*/ 368300 w 1987550"/>
              <a:gd name="connsiteY37" fmla="*/ 60694 h 2054594"/>
              <a:gd name="connsiteX38" fmla="*/ 438150 w 1987550"/>
              <a:gd name="connsiteY38" fmla="*/ 3544 h 20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87550" h="2054594">
                <a:moveTo>
                  <a:pt x="438150" y="3544"/>
                </a:moveTo>
                <a:cubicBezTo>
                  <a:pt x="665692" y="-4923"/>
                  <a:pt x="1301790" y="3637"/>
                  <a:pt x="1733550" y="9894"/>
                </a:cubicBezTo>
                <a:cubicBezTo>
                  <a:pt x="1741181" y="10005"/>
                  <a:pt x="1745774" y="19181"/>
                  <a:pt x="1752600" y="22594"/>
                </a:cubicBezTo>
                <a:cubicBezTo>
                  <a:pt x="1758587" y="25587"/>
                  <a:pt x="1765300" y="26827"/>
                  <a:pt x="1771650" y="28944"/>
                </a:cubicBezTo>
                <a:cubicBezTo>
                  <a:pt x="1870144" y="127438"/>
                  <a:pt x="1868659" y="86583"/>
                  <a:pt x="1879600" y="168644"/>
                </a:cubicBezTo>
                <a:cubicBezTo>
                  <a:pt x="1882133" y="187643"/>
                  <a:pt x="1883833" y="206744"/>
                  <a:pt x="1885950" y="225794"/>
                </a:cubicBezTo>
                <a:cubicBezTo>
                  <a:pt x="1888067" y="344327"/>
                  <a:pt x="1878537" y="463643"/>
                  <a:pt x="1892300" y="581394"/>
                </a:cubicBezTo>
                <a:cubicBezTo>
                  <a:pt x="1897822" y="628639"/>
                  <a:pt x="1928058" y="669619"/>
                  <a:pt x="1943100" y="714744"/>
                </a:cubicBezTo>
                <a:cubicBezTo>
                  <a:pt x="1960188" y="766009"/>
                  <a:pt x="1953419" y="776657"/>
                  <a:pt x="1962150" y="829044"/>
                </a:cubicBezTo>
                <a:cubicBezTo>
                  <a:pt x="1965358" y="848293"/>
                  <a:pt x="1970617" y="867144"/>
                  <a:pt x="1974850" y="886194"/>
                </a:cubicBezTo>
                <a:cubicBezTo>
                  <a:pt x="1987644" y="1116487"/>
                  <a:pt x="1987550" y="1086450"/>
                  <a:pt x="1987550" y="1444994"/>
                </a:cubicBezTo>
                <a:cubicBezTo>
                  <a:pt x="1987550" y="1523339"/>
                  <a:pt x="1986590" y="1601784"/>
                  <a:pt x="1981200" y="1679944"/>
                </a:cubicBezTo>
                <a:cubicBezTo>
                  <a:pt x="1974393" y="1778640"/>
                  <a:pt x="1974624" y="1790194"/>
                  <a:pt x="1943100" y="1857744"/>
                </a:cubicBezTo>
                <a:cubicBezTo>
                  <a:pt x="1935094" y="1874900"/>
                  <a:pt x="1929243" y="1893538"/>
                  <a:pt x="1917700" y="1908544"/>
                </a:cubicBezTo>
                <a:cubicBezTo>
                  <a:pt x="1907620" y="1921647"/>
                  <a:pt x="1893776" y="1931789"/>
                  <a:pt x="1879600" y="1940294"/>
                </a:cubicBezTo>
                <a:cubicBezTo>
                  <a:pt x="1791777" y="1992988"/>
                  <a:pt x="1774022" y="2003543"/>
                  <a:pt x="1689100" y="2022844"/>
                </a:cubicBezTo>
                <a:cubicBezTo>
                  <a:pt x="1666023" y="2028089"/>
                  <a:pt x="1642352" y="2030410"/>
                  <a:pt x="1619250" y="2035544"/>
                </a:cubicBezTo>
                <a:cubicBezTo>
                  <a:pt x="1520630" y="2057460"/>
                  <a:pt x="1636677" y="2042056"/>
                  <a:pt x="1511300" y="2054594"/>
                </a:cubicBezTo>
                <a:cubicBezTo>
                  <a:pt x="685577" y="2034617"/>
                  <a:pt x="984838" y="2064537"/>
                  <a:pt x="609600" y="2022844"/>
                </a:cubicBezTo>
                <a:cubicBezTo>
                  <a:pt x="522854" y="1988146"/>
                  <a:pt x="660139" y="2041807"/>
                  <a:pt x="488950" y="1984744"/>
                </a:cubicBezTo>
                <a:cubicBezTo>
                  <a:pt x="479970" y="1981751"/>
                  <a:pt x="472288" y="1975685"/>
                  <a:pt x="463550" y="1972044"/>
                </a:cubicBezTo>
                <a:cubicBezTo>
                  <a:pt x="446856" y="1965088"/>
                  <a:pt x="430100" y="1958097"/>
                  <a:pt x="412750" y="1952994"/>
                </a:cubicBezTo>
                <a:cubicBezTo>
                  <a:pt x="394028" y="1947488"/>
                  <a:pt x="374650" y="1944527"/>
                  <a:pt x="355600" y="1940294"/>
                </a:cubicBezTo>
                <a:cubicBezTo>
                  <a:pt x="338667" y="1931827"/>
                  <a:pt x="321990" y="1922828"/>
                  <a:pt x="304800" y="1914894"/>
                </a:cubicBezTo>
                <a:cubicBezTo>
                  <a:pt x="294451" y="1910117"/>
                  <a:pt x="282776" y="1908138"/>
                  <a:pt x="273050" y="1902194"/>
                </a:cubicBezTo>
                <a:cubicBezTo>
                  <a:pt x="244493" y="1884742"/>
                  <a:pt x="214165" y="1868709"/>
                  <a:pt x="190500" y="1845044"/>
                </a:cubicBezTo>
                <a:cubicBezTo>
                  <a:pt x="156480" y="1811024"/>
                  <a:pt x="132966" y="1789002"/>
                  <a:pt x="101600" y="1749794"/>
                </a:cubicBezTo>
                <a:cubicBezTo>
                  <a:pt x="77793" y="1720035"/>
                  <a:pt x="50755" y="1665866"/>
                  <a:pt x="38100" y="1635494"/>
                </a:cubicBezTo>
                <a:cubicBezTo>
                  <a:pt x="10148" y="1568408"/>
                  <a:pt x="11725" y="1553443"/>
                  <a:pt x="0" y="1483094"/>
                </a:cubicBezTo>
                <a:cubicBezTo>
                  <a:pt x="4102" y="1341573"/>
                  <a:pt x="3392" y="1074962"/>
                  <a:pt x="25400" y="898894"/>
                </a:cubicBezTo>
                <a:cubicBezTo>
                  <a:pt x="29932" y="862637"/>
                  <a:pt x="37716" y="826857"/>
                  <a:pt x="44450" y="790944"/>
                </a:cubicBezTo>
                <a:cubicBezTo>
                  <a:pt x="50417" y="759120"/>
                  <a:pt x="54364" y="726757"/>
                  <a:pt x="63500" y="695694"/>
                </a:cubicBezTo>
                <a:cubicBezTo>
                  <a:pt x="75593" y="654576"/>
                  <a:pt x="93303" y="615323"/>
                  <a:pt x="107950" y="575044"/>
                </a:cubicBezTo>
                <a:cubicBezTo>
                  <a:pt x="118703" y="545472"/>
                  <a:pt x="131278" y="516463"/>
                  <a:pt x="139700" y="486144"/>
                </a:cubicBezTo>
                <a:cubicBezTo>
                  <a:pt x="196164" y="282872"/>
                  <a:pt x="141840" y="443872"/>
                  <a:pt x="203200" y="314694"/>
                </a:cubicBezTo>
                <a:cubicBezTo>
                  <a:pt x="234091" y="249660"/>
                  <a:pt x="247123" y="174065"/>
                  <a:pt x="292100" y="117844"/>
                </a:cubicBezTo>
                <a:cubicBezTo>
                  <a:pt x="300567" y="107261"/>
                  <a:pt x="307916" y="95678"/>
                  <a:pt x="317500" y="86094"/>
                </a:cubicBezTo>
                <a:cubicBezTo>
                  <a:pt x="328336" y="75258"/>
                  <a:pt x="355897" y="64001"/>
                  <a:pt x="368300" y="60694"/>
                </a:cubicBezTo>
                <a:cubicBezTo>
                  <a:pt x="443120" y="40742"/>
                  <a:pt x="210608" y="12011"/>
                  <a:pt x="438150" y="35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962F4-CB2B-4D62-A2B7-E04E6056E6B5}"/>
              </a:ext>
            </a:extLst>
          </p:cNvPr>
          <p:cNvSpPr/>
          <p:nvPr/>
        </p:nvSpPr>
        <p:spPr>
          <a:xfrm>
            <a:off x="5885584" y="3384550"/>
            <a:ext cx="2940916" cy="2139950"/>
          </a:xfrm>
          <a:custGeom>
            <a:avLst/>
            <a:gdLst>
              <a:gd name="connsiteX0" fmla="*/ 648566 w 2940916"/>
              <a:gd name="connsiteY0" fmla="*/ 19050 h 2139950"/>
              <a:gd name="connsiteX1" fmla="*/ 997816 w 2940916"/>
              <a:gd name="connsiteY1" fmla="*/ 57150 h 2139950"/>
              <a:gd name="connsiteX2" fmla="*/ 1264516 w 2940916"/>
              <a:gd name="connsiteY2" fmla="*/ 133350 h 2139950"/>
              <a:gd name="connsiteX3" fmla="*/ 1442316 w 2940916"/>
              <a:gd name="connsiteY3" fmla="*/ 177800 h 2139950"/>
              <a:gd name="connsiteX4" fmla="*/ 1499466 w 2940916"/>
              <a:gd name="connsiteY4" fmla="*/ 190500 h 2139950"/>
              <a:gd name="connsiteX5" fmla="*/ 1734416 w 2940916"/>
              <a:gd name="connsiteY5" fmla="*/ 228600 h 2139950"/>
              <a:gd name="connsiteX6" fmla="*/ 1874116 w 2940916"/>
              <a:gd name="connsiteY6" fmla="*/ 279400 h 2139950"/>
              <a:gd name="connsiteX7" fmla="*/ 1963016 w 2940916"/>
              <a:gd name="connsiteY7" fmla="*/ 298450 h 2139950"/>
              <a:gd name="connsiteX8" fmla="*/ 2032866 w 2940916"/>
              <a:gd name="connsiteY8" fmla="*/ 317500 h 2139950"/>
              <a:gd name="connsiteX9" fmla="*/ 2128116 w 2940916"/>
              <a:gd name="connsiteY9" fmla="*/ 330200 h 2139950"/>
              <a:gd name="connsiteX10" fmla="*/ 2166216 w 2940916"/>
              <a:gd name="connsiteY10" fmla="*/ 336550 h 2139950"/>
              <a:gd name="connsiteX11" fmla="*/ 2255116 w 2940916"/>
              <a:gd name="connsiteY11" fmla="*/ 381000 h 2139950"/>
              <a:gd name="connsiteX12" fmla="*/ 2286866 w 2940916"/>
              <a:gd name="connsiteY12" fmla="*/ 400050 h 2139950"/>
              <a:gd name="connsiteX13" fmla="*/ 2331316 w 2940916"/>
              <a:gd name="connsiteY13" fmla="*/ 419100 h 2139950"/>
              <a:gd name="connsiteX14" fmla="*/ 2439266 w 2940916"/>
              <a:gd name="connsiteY14" fmla="*/ 495300 h 2139950"/>
              <a:gd name="connsiteX15" fmla="*/ 2458316 w 2940916"/>
              <a:gd name="connsiteY15" fmla="*/ 508000 h 2139950"/>
              <a:gd name="connsiteX16" fmla="*/ 2553566 w 2940916"/>
              <a:gd name="connsiteY16" fmla="*/ 628650 h 2139950"/>
              <a:gd name="connsiteX17" fmla="*/ 2623416 w 2940916"/>
              <a:gd name="connsiteY17" fmla="*/ 711200 h 2139950"/>
              <a:gd name="connsiteX18" fmla="*/ 2667866 w 2940916"/>
              <a:gd name="connsiteY18" fmla="*/ 787400 h 2139950"/>
              <a:gd name="connsiteX19" fmla="*/ 2725016 w 2940916"/>
              <a:gd name="connsiteY19" fmla="*/ 857250 h 2139950"/>
              <a:gd name="connsiteX20" fmla="*/ 2769466 w 2940916"/>
              <a:gd name="connsiteY20" fmla="*/ 920750 h 2139950"/>
              <a:gd name="connsiteX21" fmla="*/ 2820266 w 2940916"/>
              <a:gd name="connsiteY21" fmla="*/ 1003300 h 2139950"/>
              <a:gd name="connsiteX22" fmla="*/ 2858366 w 2940916"/>
              <a:gd name="connsiteY22" fmla="*/ 1054100 h 2139950"/>
              <a:gd name="connsiteX23" fmla="*/ 2883766 w 2940916"/>
              <a:gd name="connsiteY23" fmla="*/ 1092200 h 2139950"/>
              <a:gd name="connsiteX24" fmla="*/ 2890116 w 2940916"/>
              <a:gd name="connsiteY24" fmla="*/ 1117600 h 2139950"/>
              <a:gd name="connsiteX25" fmla="*/ 2902816 w 2940916"/>
              <a:gd name="connsiteY25" fmla="*/ 1136650 h 2139950"/>
              <a:gd name="connsiteX26" fmla="*/ 2915516 w 2940916"/>
              <a:gd name="connsiteY26" fmla="*/ 1181100 h 2139950"/>
              <a:gd name="connsiteX27" fmla="*/ 2940916 w 2940916"/>
              <a:gd name="connsiteY27" fmla="*/ 1352550 h 2139950"/>
              <a:gd name="connsiteX28" fmla="*/ 2934566 w 2940916"/>
              <a:gd name="connsiteY28" fmla="*/ 1524000 h 2139950"/>
              <a:gd name="connsiteX29" fmla="*/ 2915516 w 2940916"/>
              <a:gd name="connsiteY29" fmla="*/ 1593850 h 2139950"/>
              <a:gd name="connsiteX30" fmla="*/ 2909166 w 2940916"/>
              <a:gd name="connsiteY30" fmla="*/ 1638300 h 2139950"/>
              <a:gd name="connsiteX31" fmla="*/ 2896466 w 2940916"/>
              <a:gd name="connsiteY31" fmla="*/ 1663700 h 2139950"/>
              <a:gd name="connsiteX32" fmla="*/ 2890116 w 2940916"/>
              <a:gd name="connsiteY32" fmla="*/ 1682750 h 2139950"/>
              <a:gd name="connsiteX33" fmla="*/ 2858366 w 2940916"/>
              <a:gd name="connsiteY33" fmla="*/ 1854200 h 2139950"/>
              <a:gd name="connsiteX34" fmla="*/ 2839316 w 2940916"/>
              <a:gd name="connsiteY34" fmla="*/ 1866900 h 2139950"/>
              <a:gd name="connsiteX35" fmla="*/ 2813916 w 2940916"/>
              <a:gd name="connsiteY35" fmla="*/ 1898650 h 2139950"/>
              <a:gd name="connsiteX36" fmla="*/ 2769466 w 2940916"/>
              <a:gd name="connsiteY36" fmla="*/ 1962150 h 2139950"/>
              <a:gd name="connsiteX37" fmla="*/ 2750416 w 2940916"/>
              <a:gd name="connsiteY37" fmla="*/ 1974850 h 2139950"/>
              <a:gd name="connsiteX38" fmla="*/ 2718666 w 2940916"/>
              <a:gd name="connsiteY38" fmla="*/ 2000250 h 2139950"/>
              <a:gd name="connsiteX39" fmla="*/ 2598016 w 2940916"/>
              <a:gd name="connsiteY39" fmla="*/ 2076450 h 2139950"/>
              <a:gd name="connsiteX40" fmla="*/ 2375766 w 2940916"/>
              <a:gd name="connsiteY40" fmla="*/ 2120900 h 2139950"/>
              <a:gd name="connsiteX41" fmla="*/ 2267816 w 2940916"/>
              <a:gd name="connsiteY41" fmla="*/ 2139950 h 2139950"/>
              <a:gd name="connsiteX42" fmla="*/ 1753466 w 2940916"/>
              <a:gd name="connsiteY42" fmla="*/ 2127250 h 2139950"/>
              <a:gd name="connsiteX43" fmla="*/ 1562966 w 2940916"/>
              <a:gd name="connsiteY43" fmla="*/ 2082800 h 2139950"/>
              <a:gd name="connsiteX44" fmla="*/ 1435966 w 2940916"/>
              <a:gd name="connsiteY44" fmla="*/ 2057400 h 2139950"/>
              <a:gd name="connsiteX45" fmla="*/ 1353416 w 2940916"/>
              <a:gd name="connsiteY45" fmla="*/ 2051050 h 2139950"/>
              <a:gd name="connsiteX46" fmla="*/ 1213716 w 2940916"/>
              <a:gd name="connsiteY46" fmla="*/ 2038350 h 2139950"/>
              <a:gd name="connsiteX47" fmla="*/ 915266 w 2940916"/>
              <a:gd name="connsiteY47" fmla="*/ 2051050 h 2139950"/>
              <a:gd name="connsiteX48" fmla="*/ 489816 w 2940916"/>
              <a:gd name="connsiteY48" fmla="*/ 2070100 h 2139950"/>
              <a:gd name="connsiteX49" fmla="*/ 299316 w 2940916"/>
              <a:gd name="connsiteY49" fmla="*/ 2063750 h 2139950"/>
              <a:gd name="connsiteX50" fmla="*/ 267566 w 2940916"/>
              <a:gd name="connsiteY50" fmla="*/ 2051050 h 2139950"/>
              <a:gd name="connsiteX51" fmla="*/ 242166 w 2940916"/>
              <a:gd name="connsiteY51" fmla="*/ 2044700 h 2139950"/>
              <a:gd name="connsiteX52" fmla="*/ 223116 w 2940916"/>
              <a:gd name="connsiteY52" fmla="*/ 2032000 h 2139950"/>
              <a:gd name="connsiteX53" fmla="*/ 83416 w 2940916"/>
              <a:gd name="connsiteY53" fmla="*/ 2000250 h 2139950"/>
              <a:gd name="connsiteX54" fmla="*/ 7216 w 2940916"/>
              <a:gd name="connsiteY54" fmla="*/ 1981200 h 2139950"/>
              <a:gd name="connsiteX55" fmla="*/ 13566 w 2940916"/>
              <a:gd name="connsiteY55" fmla="*/ 1162050 h 2139950"/>
              <a:gd name="connsiteX56" fmla="*/ 38966 w 2940916"/>
              <a:gd name="connsiteY56" fmla="*/ 1041400 h 2139950"/>
              <a:gd name="connsiteX57" fmla="*/ 51666 w 2940916"/>
              <a:gd name="connsiteY57" fmla="*/ 977900 h 2139950"/>
              <a:gd name="connsiteX58" fmla="*/ 96116 w 2940916"/>
              <a:gd name="connsiteY58" fmla="*/ 869950 h 2139950"/>
              <a:gd name="connsiteX59" fmla="*/ 146916 w 2940916"/>
              <a:gd name="connsiteY59" fmla="*/ 679450 h 2139950"/>
              <a:gd name="connsiteX60" fmla="*/ 216766 w 2940916"/>
              <a:gd name="connsiteY60" fmla="*/ 514350 h 2139950"/>
              <a:gd name="connsiteX61" fmla="*/ 254866 w 2940916"/>
              <a:gd name="connsiteY61" fmla="*/ 406400 h 2139950"/>
              <a:gd name="connsiteX62" fmla="*/ 502516 w 2940916"/>
              <a:gd name="connsiteY62" fmla="*/ 120650 h 2139950"/>
              <a:gd name="connsiteX63" fmla="*/ 546966 w 2940916"/>
              <a:gd name="connsiteY63" fmla="*/ 76200 h 2139950"/>
              <a:gd name="connsiteX64" fmla="*/ 591416 w 2940916"/>
              <a:gd name="connsiteY64" fmla="*/ 57150 h 2139950"/>
              <a:gd name="connsiteX65" fmla="*/ 642216 w 2940916"/>
              <a:gd name="connsiteY65" fmla="*/ 25400 h 2139950"/>
              <a:gd name="connsiteX66" fmla="*/ 705716 w 2940916"/>
              <a:gd name="connsiteY66" fmla="*/ 0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940916" h="2139950">
                <a:moveTo>
                  <a:pt x="648566" y="19050"/>
                </a:moveTo>
                <a:cubicBezTo>
                  <a:pt x="764983" y="31750"/>
                  <a:pt x="882674" y="35784"/>
                  <a:pt x="997816" y="57150"/>
                </a:cubicBezTo>
                <a:cubicBezTo>
                  <a:pt x="1088721" y="74019"/>
                  <a:pt x="1175287" y="109131"/>
                  <a:pt x="1264516" y="133350"/>
                </a:cubicBezTo>
                <a:cubicBezTo>
                  <a:pt x="1323473" y="149353"/>
                  <a:pt x="1382956" y="163361"/>
                  <a:pt x="1442316" y="177800"/>
                </a:cubicBezTo>
                <a:cubicBezTo>
                  <a:pt x="1461278" y="182412"/>
                  <a:pt x="1480240" y="187156"/>
                  <a:pt x="1499466" y="190500"/>
                </a:cubicBezTo>
                <a:cubicBezTo>
                  <a:pt x="1609249" y="209593"/>
                  <a:pt x="1605153" y="199054"/>
                  <a:pt x="1734416" y="228600"/>
                </a:cubicBezTo>
                <a:cubicBezTo>
                  <a:pt x="1847988" y="254559"/>
                  <a:pt x="1772351" y="249718"/>
                  <a:pt x="1874116" y="279400"/>
                </a:cubicBezTo>
                <a:cubicBezTo>
                  <a:pt x="1903210" y="287886"/>
                  <a:pt x="1933547" y="291377"/>
                  <a:pt x="1963016" y="298450"/>
                </a:cubicBezTo>
                <a:cubicBezTo>
                  <a:pt x="1986483" y="304082"/>
                  <a:pt x="2009167" y="312942"/>
                  <a:pt x="2032866" y="317500"/>
                </a:cubicBezTo>
                <a:cubicBezTo>
                  <a:pt x="2064321" y="323549"/>
                  <a:pt x="2096407" y="325670"/>
                  <a:pt x="2128116" y="330200"/>
                </a:cubicBezTo>
                <a:cubicBezTo>
                  <a:pt x="2140862" y="332021"/>
                  <a:pt x="2153516" y="334433"/>
                  <a:pt x="2166216" y="336550"/>
                </a:cubicBezTo>
                <a:cubicBezTo>
                  <a:pt x="2195849" y="351367"/>
                  <a:pt x="2225798" y="365569"/>
                  <a:pt x="2255116" y="381000"/>
                </a:cubicBezTo>
                <a:cubicBezTo>
                  <a:pt x="2266038" y="386748"/>
                  <a:pt x="2275827" y="394530"/>
                  <a:pt x="2286866" y="400050"/>
                </a:cubicBezTo>
                <a:cubicBezTo>
                  <a:pt x="2301284" y="407259"/>
                  <a:pt x="2317092" y="411514"/>
                  <a:pt x="2331316" y="419100"/>
                </a:cubicBezTo>
                <a:cubicBezTo>
                  <a:pt x="2380165" y="445153"/>
                  <a:pt x="2393446" y="460935"/>
                  <a:pt x="2439266" y="495300"/>
                </a:cubicBezTo>
                <a:cubicBezTo>
                  <a:pt x="2445371" y="499879"/>
                  <a:pt x="2452612" y="502930"/>
                  <a:pt x="2458316" y="508000"/>
                </a:cubicBezTo>
                <a:cubicBezTo>
                  <a:pt x="2516091" y="559356"/>
                  <a:pt x="2493627" y="550729"/>
                  <a:pt x="2553566" y="628650"/>
                </a:cubicBezTo>
                <a:cubicBezTo>
                  <a:pt x="2575543" y="657221"/>
                  <a:pt x="2602215" y="682049"/>
                  <a:pt x="2623416" y="711200"/>
                </a:cubicBezTo>
                <a:cubicBezTo>
                  <a:pt x="2648918" y="746265"/>
                  <a:pt x="2646564" y="760288"/>
                  <a:pt x="2667866" y="787400"/>
                </a:cubicBezTo>
                <a:cubicBezTo>
                  <a:pt x="2686452" y="811055"/>
                  <a:pt x="2707764" y="832605"/>
                  <a:pt x="2725016" y="857250"/>
                </a:cubicBezTo>
                <a:cubicBezTo>
                  <a:pt x="2739833" y="878417"/>
                  <a:pt x="2755352" y="899108"/>
                  <a:pt x="2769466" y="920750"/>
                </a:cubicBezTo>
                <a:cubicBezTo>
                  <a:pt x="2787116" y="947813"/>
                  <a:pt x="2802344" y="976417"/>
                  <a:pt x="2820266" y="1003300"/>
                </a:cubicBezTo>
                <a:cubicBezTo>
                  <a:pt x="2832007" y="1020912"/>
                  <a:pt x="2846063" y="1036876"/>
                  <a:pt x="2858366" y="1054100"/>
                </a:cubicBezTo>
                <a:cubicBezTo>
                  <a:pt x="2867238" y="1066520"/>
                  <a:pt x="2875299" y="1079500"/>
                  <a:pt x="2883766" y="1092200"/>
                </a:cubicBezTo>
                <a:cubicBezTo>
                  <a:pt x="2885883" y="1100667"/>
                  <a:pt x="2886678" y="1109578"/>
                  <a:pt x="2890116" y="1117600"/>
                </a:cubicBezTo>
                <a:cubicBezTo>
                  <a:pt x="2893122" y="1124615"/>
                  <a:pt x="2899403" y="1129824"/>
                  <a:pt x="2902816" y="1136650"/>
                </a:cubicBezTo>
                <a:cubicBezTo>
                  <a:pt x="2906479" y="1143976"/>
                  <a:pt x="2914644" y="1175287"/>
                  <a:pt x="2915516" y="1181100"/>
                </a:cubicBezTo>
                <a:cubicBezTo>
                  <a:pt x="2949020" y="1404461"/>
                  <a:pt x="2909721" y="1180976"/>
                  <a:pt x="2940916" y="1352550"/>
                </a:cubicBezTo>
                <a:cubicBezTo>
                  <a:pt x="2938799" y="1409700"/>
                  <a:pt x="2939450" y="1467020"/>
                  <a:pt x="2934566" y="1524000"/>
                </a:cubicBezTo>
                <a:cubicBezTo>
                  <a:pt x="2932913" y="1543282"/>
                  <a:pt x="2922527" y="1572818"/>
                  <a:pt x="2915516" y="1593850"/>
                </a:cubicBezTo>
                <a:cubicBezTo>
                  <a:pt x="2913399" y="1608667"/>
                  <a:pt x="2913104" y="1623860"/>
                  <a:pt x="2909166" y="1638300"/>
                </a:cubicBezTo>
                <a:cubicBezTo>
                  <a:pt x="2906675" y="1647432"/>
                  <a:pt x="2900195" y="1654999"/>
                  <a:pt x="2896466" y="1663700"/>
                </a:cubicBezTo>
                <a:cubicBezTo>
                  <a:pt x="2893829" y="1669852"/>
                  <a:pt x="2892233" y="1676400"/>
                  <a:pt x="2890116" y="1682750"/>
                </a:cubicBezTo>
                <a:cubicBezTo>
                  <a:pt x="2883589" y="1757806"/>
                  <a:pt x="2905201" y="1807365"/>
                  <a:pt x="2858366" y="1854200"/>
                </a:cubicBezTo>
                <a:cubicBezTo>
                  <a:pt x="2852970" y="1859596"/>
                  <a:pt x="2845666" y="1862667"/>
                  <a:pt x="2839316" y="1866900"/>
                </a:cubicBezTo>
                <a:cubicBezTo>
                  <a:pt x="2825016" y="1909800"/>
                  <a:pt x="2844848" y="1863299"/>
                  <a:pt x="2813916" y="1898650"/>
                </a:cubicBezTo>
                <a:cubicBezTo>
                  <a:pt x="2799394" y="1915246"/>
                  <a:pt x="2786061" y="1945555"/>
                  <a:pt x="2769466" y="1962150"/>
                </a:cubicBezTo>
                <a:cubicBezTo>
                  <a:pt x="2764070" y="1967546"/>
                  <a:pt x="2756521" y="1970271"/>
                  <a:pt x="2750416" y="1974850"/>
                </a:cubicBezTo>
                <a:cubicBezTo>
                  <a:pt x="2739573" y="1982982"/>
                  <a:pt x="2728866" y="1991325"/>
                  <a:pt x="2718666" y="2000250"/>
                </a:cubicBezTo>
                <a:cubicBezTo>
                  <a:pt x="2678406" y="2035477"/>
                  <a:pt x="2680329" y="2063786"/>
                  <a:pt x="2598016" y="2076450"/>
                </a:cubicBezTo>
                <a:cubicBezTo>
                  <a:pt x="2426264" y="2102873"/>
                  <a:pt x="2614662" y="2071896"/>
                  <a:pt x="2375766" y="2120900"/>
                </a:cubicBezTo>
                <a:cubicBezTo>
                  <a:pt x="2339972" y="2128242"/>
                  <a:pt x="2303799" y="2133600"/>
                  <a:pt x="2267816" y="2139950"/>
                </a:cubicBezTo>
                <a:cubicBezTo>
                  <a:pt x="2096366" y="2135717"/>
                  <a:pt x="1924407" y="2141110"/>
                  <a:pt x="1753466" y="2127250"/>
                </a:cubicBezTo>
                <a:cubicBezTo>
                  <a:pt x="1688474" y="2121980"/>
                  <a:pt x="1626649" y="2096810"/>
                  <a:pt x="1562966" y="2082800"/>
                </a:cubicBezTo>
                <a:cubicBezTo>
                  <a:pt x="1520803" y="2073524"/>
                  <a:pt x="1478651" y="2063867"/>
                  <a:pt x="1435966" y="2057400"/>
                </a:cubicBezTo>
                <a:cubicBezTo>
                  <a:pt x="1408679" y="2053266"/>
                  <a:pt x="1380913" y="2053407"/>
                  <a:pt x="1353416" y="2051050"/>
                </a:cubicBezTo>
                <a:lnTo>
                  <a:pt x="1213716" y="2038350"/>
                </a:lnTo>
                <a:cubicBezTo>
                  <a:pt x="943943" y="2052549"/>
                  <a:pt x="1265698" y="2036295"/>
                  <a:pt x="915266" y="2051050"/>
                </a:cubicBezTo>
                <a:lnTo>
                  <a:pt x="489816" y="2070100"/>
                </a:lnTo>
                <a:cubicBezTo>
                  <a:pt x="426316" y="2067983"/>
                  <a:pt x="362619" y="2069176"/>
                  <a:pt x="299316" y="2063750"/>
                </a:cubicBezTo>
                <a:cubicBezTo>
                  <a:pt x="287959" y="2062777"/>
                  <a:pt x="278380" y="2054655"/>
                  <a:pt x="267566" y="2051050"/>
                </a:cubicBezTo>
                <a:cubicBezTo>
                  <a:pt x="259287" y="2048290"/>
                  <a:pt x="250633" y="2046817"/>
                  <a:pt x="242166" y="2044700"/>
                </a:cubicBezTo>
                <a:cubicBezTo>
                  <a:pt x="235816" y="2040467"/>
                  <a:pt x="230090" y="2035100"/>
                  <a:pt x="223116" y="2032000"/>
                </a:cubicBezTo>
                <a:cubicBezTo>
                  <a:pt x="178447" y="2012147"/>
                  <a:pt x="130944" y="2012132"/>
                  <a:pt x="83416" y="2000250"/>
                </a:cubicBezTo>
                <a:lnTo>
                  <a:pt x="7216" y="1981200"/>
                </a:lnTo>
                <a:cubicBezTo>
                  <a:pt x="-1485" y="1615767"/>
                  <a:pt x="-5390" y="1626477"/>
                  <a:pt x="13566" y="1162050"/>
                </a:cubicBezTo>
                <a:cubicBezTo>
                  <a:pt x="14982" y="1127355"/>
                  <a:pt x="31152" y="1076564"/>
                  <a:pt x="38966" y="1041400"/>
                </a:cubicBezTo>
                <a:cubicBezTo>
                  <a:pt x="43649" y="1020328"/>
                  <a:pt x="45166" y="998484"/>
                  <a:pt x="51666" y="977900"/>
                </a:cubicBezTo>
                <a:cubicBezTo>
                  <a:pt x="105486" y="807470"/>
                  <a:pt x="51463" y="1024204"/>
                  <a:pt x="96116" y="869950"/>
                </a:cubicBezTo>
                <a:cubicBezTo>
                  <a:pt x="114390" y="806823"/>
                  <a:pt x="121309" y="739975"/>
                  <a:pt x="146916" y="679450"/>
                </a:cubicBezTo>
                <a:cubicBezTo>
                  <a:pt x="170199" y="624417"/>
                  <a:pt x="196878" y="570699"/>
                  <a:pt x="216766" y="514350"/>
                </a:cubicBezTo>
                <a:cubicBezTo>
                  <a:pt x="229466" y="478367"/>
                  <a:pt x="233551" y="438050"/>
                  <a:pt x="254866" y="406400"/>
                </a:cubicBezTo>
                <a:cubicBezTo>
                  <a:pt x="291938" y="351353"/>
                  <a:pt x="433191" y="193624"/>
                  <a:pt x="502516" y="120650"/>
                </a:cubicBezTo>
                <a:cubicBezTo>
                  <a:pt x="516948" y="105458"/>
                  <a:pt x="527706" y="84454"/>
                  <a:pt x="546966" y="76200"/>
                </a:cubicBezTo>
                <a:cubicBezTo>
                  <a:pt x="561783" y="69850"/>
                  <a:pt x="577192" y="64736"/>
                  <a:pt x="591416" y="57150"/>
                </a:cubicBezTo>
                <a:cubicBezTo>
                  <a:pt x="609035" y="47753"/>
                  <a:pt x="623922" y="33404"/>
                  <a:pt x="642216" y="25400"/>
                </a:cubicBezTo>
                <a:cubicBezTo>
                  <a:pt x="717693" y="-7621"/>
                  <a:pt x="674202" y="31514"/>
                  <a:pt x="705716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FDE8089-6E44-4A4C-8208-E6F0521FEC1F}"/>
              </a:ext>
            </a:extLst>
          </p:cNvPr>
          <p:cNvSpPr/>
          <p:nvPr/>
        </p:nvSpPr>
        <p:spPr>
          <a:xfrm>
            <a:off x="10045097" y="3505200"/>
            <a:ext cx="3061303" cy="2146479"/>
          </a:xfrm>
          <a:custGeom>
            <a:avLst/>
            <a:gdLst>
              <a:gd name="connsiteX0" fmla="*/ 864203 w 3061303"/>
              <a:gd name="connsiteY0" fmla="*/ 0 h 2146479"/>
              <a:gd name="connsiteX1" fmla="*/ 1175353 w 3061303"/>
              <a:gd name="connsiteY1" fmla="*/ 120650 h 2146479"/>
              <a:gd name="connsiteX2" fmla="*/ 1810353 w 3061303"/>
              <a:gd name="connsiteY2" fmla="*/ 215900 h 2146479"/>
              <a:gd name="connsiteX3" fmla="*/ 1931003 w 3061303"/>
              <a:gd name="connsiteY3" fmla="*/ 228600 h 2146479"/>
              <a:gd name="connsiteX4" fmla="*/ 2013553 w 3061303"/>
              <a:gd name="connsiteY4" fmla="*/ 285750 h 2146479"/>
              <a:gd name="connsiteX5" fmla="*/ 2121503 w 3061303"/>
              <a:gd name="connsiteY5" fmla="*/ 323850 h 2146479"/>
              <a:gd name="connsiteX6" fmla="*/ 2146903 w 3061303"/>
              <a:gd name="connsiteY6" fmla="*/ 336550 h 2146479"/>
              <a:gd name="connsiteX7" fmla="*/ 2204053 w 3061303"/>
              <a:gd name="connsiteY7" fmla="*/ 393700 h 2146479"/>
              <a:gd name="connsiteX8" fmla="*/ 2337403 w 3061303"/>
              <a:gd name="connsiteY8" fmla="*/ 482600 h 2146479"/>
              <a:gd name="connsiteX9" fmla="*/ 2508853 w 3061303"/>
              <a:gd name="connsiteY9" fmla="*/ 590550 h 2146479"/>
              <a:gd name="connsiteX10" fmla="*/ 2597753 w 3061303"/>
              <a:gd name="connsiteY10" fmla="*/ 685800 h 2146479"/>
              <a:gd name="connsiteX11" fmla="*/ 2610453 w 3061303"/>
              <a:gd name="connsiteY11" fmla="*/ 711200 h 2146479"/>
              <a:gd name="connsiteX12" fmla="*/ 2642203 w 3061303"/>
              <a:gd name="connsiteY12" fmla="*/ 723900 h 2146479"/>
              <a:gd name="connsiteX13" fmla="*/ 2673953 w 3061303"/>
              <a:gd name="connsiteY13" fmla="*/ 742950 h 2146479"/>
              <a:gd name="connsiteX14" fmla="*/ 2699353 w 3061303"/>
              <a:gd name="connsiteY14" fmla="*/ 749300 h 2146479"/>
              <a:gd name="connsiteX15" fmla="*/ 2724753 w 3061303"/>
              <a:gd name="connsiteY15" fmla="*/ 762000 h 2146479"/>
              <a:gd name="connsiteX16" fmla="*/ 2807303 w 3061303"/>
              <a:gd name="connsiteY16" fmla="*/ 787400 h 2146479"/>
              <a:gd name="connsiteX17" fmla="*/ 2864453 w 3061303"/>
              <a:gd name="connsiteY17" fmla="*/ 806450 h 2146479"/>
              <a:gd name="connsiteX18" fmla="*/ 2947003 w 3061303"/>
              <a:gd name="connsiteY18" fmla="*/ 863600 h 2146479"/>
              <a:gd name="connsiteX19" fmla="*/ 2978753 w 3061303"/>
              <a:gd name="connsiteY19" fmla="*/ 908050 h 2146479"/>
              <a:gd name="connsiteX20" fmla="*/ 2991453 w 3061303"/>
              <a:gd name="connsiteY20" fmla="*/ 933450 h 2146479"/>
              <a:gd name="connsiteX21" fmla="*/ 3010503 w 3061303"/>
              <a:gd name="connsiteY21" fmla="*/ 952500 h 2146479"/>
              <a:gd name="connsiteX22" fmla="*/ 3016853 w 3061303"/>
              <a:gd name="connsiteY22" fmla="*/ 971550 h 2146479"/>
              <a:gd name="connsiteX23" fmla="*/ 3061303 w 3061303"/>
              <a:gd name="connsiteY23" fmla="*/ 1016000 h 2146479"/>
              <a:gd name="connsiteX24" fmla="*/ 3048603 w 3061303"/>
              <a:gd name="connsiteY24" fmla="*/ 1187450 h 2146479"/>
              <a:gd name="connsiteX25" fmla="*/ 3035903 w 3061303"/>
              <a:gd name="connsiteY25" fmla="*/ 1225550 h 2146479"/>
              <a:gd name="connsiteX26" fmla="*/ 2991453 w 3061303"/>
              <a:gd name="connsiteY26" fmla="*/ 1301750 h 2146479"/>
              <a:gd name="connsiteX27" fmla="*/ 2959703 w 3061303"/>
              <a:gd name="connsiteY27" fmla="*/ 1346200 h 2146479"/>
              <a:gd name="connsiteX28" fmla="*/ 2921603 w 3061303"/>
              <a:gd name="connsiteY28" fmla="*/ 1371600 h 2146479"/>
              <a:gd name="connsiteX29" fmla="*/ 2883503 w 3061303"/>
              <a:gd name="connsiteY29" fmla="*/ 1428750 h 2146479"/>
              <a:gd name="connsiteX30" fmla="*/ 2839053 w 3061303"/>
              <a:gd name="connsiteY30" fmla="*/ 1473200 h 2146479"/>
              <a:gd name="connsiteX31" fmla="*/ 2813653 w 3061303"/>
              <a:gd name="connsiteY31" fmla="*/ 1549400 h 2146479"/>
              <a:gd name="connsiteX32" fmla="*/ 2712053 w 3061303"/>
              <a:gd name="connsiteY32" fmla="*/ 1676400 h 2146479"/>
              <a:gd name="connsiteX33" fmla="*/ 2661253 w 3061303"/>
              <a:gd name="connsiteY33" fmla="*/ 1771650 h 2146479"/>
              <a:gd name="connsiteX34" fmla="*/ 2616803 w 3061303"/>
              <a:gd name="connsiteY34" fmla="*/ 1809750 h 2146479"/>
              <a:gd name="connsiteX35" fmla="*/ 2521553 w 3061303"/>
              <a:gd name="connsiteY35" fmla="*/ 1892300 h 2146479"/>
              <a:gd name="connsiteX36" fmla="*/ 2445353 w 3061303"/>
              <a:gd name="connsiteY36" fmla="*/ 1962150 h 2146479"/>
              <a:gd name="connsiteX37" fmla="*/ 2381853 w 3061303"/>
              <a:gd name="connsiteY37" fmla="*/ 2032000 h 2146479"/>
              <a:gd name="connsiteX38" fmla="*/ 2337403 w 3061303"/>
              <a:gd name="connsiteY38" fmla="*/ 2057400 h 2146479"/>
              <a:gd name="connsiteX39" fmla="*/ 2299303 w 3061303"/>
              <a:gd name="connsiteY39" fmla="*/ 2082800 h 2146479"/>
              <a:gd name="connsiteX40" fmla="*/ 2229453 w 3061303"/>
              <a:gd name="connsiteY40" fmla="*/ 2089150 h 2146479"/>
              <a:gd name="connsiteX41" fmla="*/ 2140553 w 3061303"/>
              <a:gd name="connsiteY41" fmla="*/ 2095500 h 2146479"/>
              <a:gd name="connsiteX42" fmla="*/ 1638903 w 3061303"/>
              <a:gd name="connsiteY42" fmla="*/ 2120900 h 2146479"/>
              <a:gd name="connsiteX43" fmla="*/ 1556353 w 3061303"/>
              <a:gd name="connsiteY43" fmla="*/ 2127250 h 2146479"/>
              <a:gd name="connsiteX44" fmla="*/ 1429353 w 3061303"/>
              <a:gd name="connsiteY44" fmla="*/ 2146300 h 2146479"/>
              <a:gd name="connsiteX45" fmla="*/ 984853 w 3061303"/>
              <a:gd name="connsiteY45" fmla="*/ 2133600 h 2146479"/>
              <a:gd name="connsiteX46" fmla="*/ 762603 w 3061303"/>
              <a:gd name="connsiteY46" fmla="*/ 2032000 h 2146479"/>
              <a:gd name="connsiteX47" fmla="*/ 718153 w 3061303"/>
              <a:gd name="connsiteY47" fmla="*/ 2000250 h 2146479"/>
              <a:gd name="connsiteX48" fmla="*/ 661003 w 3061303"/>
              <a:gd name="connsiteY48" fmla="*/ 1981200 h 2146479"/>
              <a:gd name="connsiteX49" fmla="*/ 578453 w 3061303"/>
              <a:gd name="connsiteY49" fmla="*/ 1936750 h 2146479"/>
              <a:gd name="connsiteX50" fmla="*/ 394303 w 3061303"/>
              <a:gd name="connsiteY50" fmla="*/ 1809750 h 2146479"/>
              <a:gd name="connsiteX51" fmla="*/ 337153 w 3061303"/>
              <a:gd name="connsiteY51" fmla="*/ 1771650 h 2146479"/>
              <a:gd name="connsiteX52" fmla="*/ 260953 w 3061303"/>
              <a:gd name="connsiteY52" fmla="*/ 1682750 h 2146479"/>
              <a:gd name="connsiteX53" fmla="*/ 229203 w 3061303"/>
              <a:gd name="connsiteY53" fmla="*/ 1651000 h 2146479"/>
              <a:gd name="connsiteX54" fmla="*/ 197453 w 3061303"/>
              <a:gd name="connsiteY54" fmla="*/ 1625600 h 2146479"/>
              <a:gd name="connsiteX55" fmla="*/ 172053 w 3061303"/>
              <a:gd name="connsiteY55" fmla="*/ 1593850 h 2146479"/>
              <a:gd name="connsiteX56" fmla="*/ 146653 w 3061303"/>
              <a:gd name="connsiteY56" fmla="*/ 1568450 h 2146479"/>
              <a:gd name="connsiteX57" fmla="*/ 133953 w 3061303"/>
              <a:gd name="connsiteY57" fmla="*/ 1543050 h 2146479"/>
              <a:gd name="connsiteX58" fmla="*/ 114903 w 3061303"/>
              <a:gd name="connsiteY58" fmla="*/ 1517650 h 2146479"/>
              <a:gd name="connsiteX59" fmla="*/ 64103 w 3061303"/>
              <a:gd name="connsiteY59" fmla="*/ 1416050 h 2146479"/>
              <a:gd name="connsiteX60" fmla="*/ 57753 w 3061303"/>
              <a:gd name="connsiteY60" fmla="*/ 1352550 h 2146479"/>
              <a:gd name="connsiteX61" fmla="*/ 38703 w 3061303"/>
              <a:gd name="connsiteY61" fmla="*/ 1301750 h 2146479"/>
              <a:gd name="connsiteX62" fmla="*/ 19653 w 3061303"/>
              <a:gd name="connsiteY62" fmla="*/ 1231900 h 2146479"/>
              <a:gd name="connsiteX63" fmla="*/ 6953 w 3061303"/>
              <a:gd name="connsiteY63" fmla="*/ 1193800 h 2146479"/>
              <a:gd name="connsiteX64" fmla="*/ 26003 w 3061303"/>
              <a:gd name="connsiteY64" fmla="*/ 901700 h 2146479"/>
              <a:gd name="connsiteX65" fmla="*/ 57753 w 3061303"/>
              <a:gd name="connsiteY65" fmla="*/ 869950 h 2146479"/>
              <a:gd name="connsiteX66" fmla="*/ 133953 w 3061303"/>
              <a:gd name="connsiteY66" fmla="*/ 819150 h 2146479"/>
              <a:gd name="connsiteX67" fmla="*/ 362553 w 3061303"/>
              <a:gd name="connsiteY67" fmla="*/ 679450 h 2146479"/>
              <a:gd name="connsiteX68" fmla="*/ 597503 w 3061303"/>
              <a:gd name="connsiteY68" fmla="*/ 406400 h 2146479"/>
              <a:gd name="connsiteX69" fmla="*/ 654653 w 3061303"/>
              <a:gd name="connsiteY69" fmla="*/ 285750 h 2146479"/>
              <a:gd name="connsiteX70" fmla="*/ 743553 w 3061303"/>
              <a:gd name="connsiteY70" fmla="*/ 177800 h 2146479"/>
              <a:gd name="connsiteX71" fmla="*/ 768953 w 3061303"/>
              <a:gd name="connsiteY71" fmla="*/ 158750 h 2146479"/>
              <a:gd name="connsiteX72" fmla="*/ 819753 w 3061303"/>
              <a:gd name="connsiteY72" fmla="*/ 107950 h 2146479"/>
              <a:gd name="connsiteX73" fmla="*/ 838803 w 3061303"/>
              <a:gd name="connsiteY73" fmla="*/ 101600 h 2146479"/>
              <a:gd name="connsiteX74" fmla="*/ 895953 w 3061303"/>
              <a:gd name="connsiteY74" fmla="*/ 88900 h 2146479"/>
              <a:gd name="connsiteX75" fmla="*/ 915003 w 3061303"/>
              <a:gd name="connsiteY75" fmla="*/ 69850 h 214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061303" h="2146479">
                <a:moveTo>
                  <a:pt x="864203" y="0"/>
                </a:moveTo>
                <a:cubicBezTo>
                  <a:pt x="984009" y="71884"/>
                  <a:pt x="968825" y="69018"/>
                  <a:pt x="1175353" y="120650"/>
                </a:cubicBezTo>
                <a:cubicBezTo>
                  <a:pt x="1424539" y="182947"/>
                  <a:pt x="1561093" y="189383"/>
                  <a:pt x="1810353" y="215900"/>
                </a:cubicBezTo>
                <a:cubicBezTo>
                  <a:pt x="1862907" y="209331"/>
                  <a:pt x="1876076" y="201137"/>
                  <a:pt x="1931003" y="228600"/>
                </a:cubicBezTo>
                <a:cubicBezTo>
                  <a:pt x="1960937" y="243567"/>
                  <a:pt x="1983619" y="270783"/>
                  <a:pt x="2013553" y="285750"/>
                </a:cubicBezTo>
                <a:cubicBezTo>
                  <a:pt x="2047683" y="302815"/>
                  <a:pt x="2085844" y="310266"/>
                  <a:pt x="2121503" y="323850"/>
                </a:cubicBezTo>
                <a:cubicBezTo>
                  <a:pt x="2130349" y="327220"/>
                  <a:pt x="2139677" y="330435"/>
                  <a:pt x="2146903" y="336550"/>
                </a:cubicBezTo>
                <a:cubicBezTo>
                  <a:pt x="2167469" y="353952"/>
                  <a:pt x="2183852" y="375875"/>
                  <a:pt x="2204053" y="393700"/>
                </a:cubicBezTo>
                <a:cubicBezTo>
                  <a:pt x="2237595" y="423296"/>
                  <a:pt x="2302624" y="463278"/>
                  <a:pt x="2337403" y="482600"/>
                </a:cubicBezTo>
                <a:cubicBezTo>
                  <a:pt x="2396790" y="515593"/>
                  <a:pt x="2463504" y="535123"/>
                  <a:pt x="2508853" y="590550"/>
                </a:cubicBezTo>
                <a:cubicBezTo>
                  <a:pt x="2574585" y="670890"/>
                  <a:pt x="2542512" y="641607"/>
                  <a:pt x="2597753" y="685800"/>
                </a:cubicBezTo>
                <a:cubicBezTo>
                  <a:pt x="2601986" y="694267"/>
                  <a:pt x="2603266" y="705040"/>
                  <a:pt x="2610453" y="711200"/>
                </a:cubicBezTo>
                <a:cubicBezTo>
                  <a:pt x="2619107" y="718618"/>
                  <a:pt x="2632008" y="718802"/>
                  <a:pt x="2642203" y="723900"/>
                </a:cubicBezTo>
                <a:cubicBezTo>
                  <a:pt x="2653242" y="729420"/>
                  <a:pt x="2662675" y="737937"/>
                  <a:pt x="2673953" y="742950"/>
                </a:cubicBezTo>
                <a:cubicBezTo>
                  <a:pt x="2681928" y="746494"/>
                  <a:pt x="2691181" y="746236"/>
                  <a:pt x="2699353" y="749300"/>
                </a:cubicBezTo>
                <a:cubicBezTo>
                  <a:pt x="2708216" y="752624"/>
                  <a:pt x="2715964" y="758484"/>
                  <a:pt x="2724753" y="762000"/>
                </a:cubicBezTo>
                <a:cubicBezTo>
                  <a:pt x="2787531" y="787111"/>
                  <a:pt x="2738402" y="762345"/>
                  <a:pt x="2807303" y="787400"/>
                </a:cubicBezTo>
                <a:cubicBezTo>
                  <a:pt x="2871568" y="810769"/>
                  <a:pt x="2790115" y="791582"/>
                  <a:pt x="2864453" y="806450"/>
                </a:cubicBezTo>
                <a:cubicBezTo>
                  <a:pt x="2902699" y="828305"/>
                  <a:pt x="2915708" y="832305"/>
                  <a:pt x="2947003" y="863600"/>
                </a:cubicBezTo>
                <a:cubicBezTo>
                  <a:pt x="2951546" y="868143"/>
                  <a:pt x="2973946" y="899637"/>
                  <a:pt x="2978753" y="908050"/>
                </a:cubicBezTo>
                <a:cubicBezTo>
                  <a:pt x="2983449" y="916269"/>
                  <a:pt x="2985951" y="925747"/>
                  <a:pt x="2991453" y="933450"/>
                </a:cubicBezTo>
                <a:cubicBezTo>
                  <a:pt x="2996673" y="940758"/>
                  <a:pt x="3004153" y="946150"/>
                  <a:pt x="3010503" y="952500"/>
                </a:cubicBezTo>
                <a:cubicBezTo>
                  <a:pt x="3012620" y="958850"/>
                  <a:pt x="3012672" y="966323"/>
                  <a:pt x="3016853" y="971550"/>
                </a:cubicBezTo>
                <a:cubicBezTo>
                  <a:pt x="3029943" y="987912"/>
                  <a:pt x="3061303" y="1016000"/>
                  <a:pt x="3061303" y="1016000"/>
                </a:cubicBezTo>
                <a:cubicBezTo>
                  <a:pt x="3057070" y="1073150"/>
                  <a:pt x="3055499" y="1130560"/>
                  <a:pt x="3048603" y="1187450"/>
                </a:cubicBezTo>
                <a:cubicBezTo>
                  <a:pt x="3046992" y="1200740"/>
                  <a:pt x="3040709" y="1213055"/>
                  <a:pt x="3035903" y="1225550"/>
                </a:cubicBezTo>
                <a:cubicBezTo>
                  <a:pt x="3013873" y="1282828"/>
                  <a:pt x="3024940" y="1257101"/>
                  <a:pt x="2991453" y="1301750"/>
                </a:cubicBezTo>
                <a:cubicBezTo>
                  <a:pt x="2980528" y="1316317"/>
                  <a:pt x="2972578" y="1333325"/>
                  <a:pt x="2959703" y="1346200"/>
                </a:cubicBezTo>
                <a:cubicBezTo>
                  <a:pt x="2948910" y="1356993"/>
                  <a:pt x="2934303" y="1363133"/>
                  <a:pt x="2921603" y="1371600"/>
                </a:cubicBezTo>
                <a:cubicBezTo>
                  <a:pt x="2908903" y="1390650"/>
                  <a:pt x="2897941" y="1410981"/>
                  <a:pt x="2883503" y="1428750"/>
                </a:cubicBezTo>
                <a:cubicBezTo>
                  <a:pt x="2870290" y="1445013"/>
                  <a:pt x="2849552" y="1455066"/>
                  <a:pt x="2839053" y="1473200"/>
                </a:cubicBezTo>
                <a:cubicBezTo>
                  <a:pt x="2825638" y="1496371"/>
                  <a:pt x="2824732" y="1525026"/>
                  <a:pt x="2813653" y="1549400"/>
                </a:cubicBezTo>
                <a:cubicBezTo>
                  <a:pt x="2763324" y="1660124"/>
                  <a:pt x="2789161" y="1569306"/>
                  <a:pt x="2712053" y="1676400"/>
                </a:cubicBezTo>
                <a:cubicBezTo>
                  <a:pt x="2691028" y="1705602"/>
                  <a:pt x="2682168" y="1742369"/>
                  <a:pt x="2661253" y="1771650"/>
                </a:cubicBezTo>
                <a:cubicBezTo>
                  <a:pt x="2649910" y="1787530"/>
                  <a:pt x="2631142" y="1796514"/>
                  <a:pt x="2616803" y="1809750"/>
                </a:cubicBezTo>
                <a:cubicBezTo>
                  <a:pt x="2433383" y="1979061"/>
                  <a:pt x="2765217" y="1683445"/>
                  <a:pt x="2521553" y="1892300"/>
                </a:cubicBezTo>
                <a:cubicBezTo>
                  <a:pt x="2495391" y="1914724"/>
                  <a:pt x="2469718" y="1937785"/>
                  <a:pt x="2445353" y="1962150"/>
                </a:cubicBezTo>
                <a:cubicBezTo>
                  <a:pt x="2418937" y="1988566"/>
                  <a:pt x="2411789" y="2009548"/>
                  <a:pt x="2381853" y="2032000"/>
                </a:cubicBezTo>
                <a:cubicBezTo>
                  <a:pt x="2368201" y="2042239"/>
                  <a:pt x="2351937" y="2048456"/>
                  <a:pt x="2337403" y="2057400"/>
                </a:cubicBezTo>
                <a:cubicBezTo>
                  <a:pt x="2324404" y="2065400"/>
                  <a:pt x="2313946" y="2078493"/>
                  <a:pt x="2299303" y="2082800"/>
                </a:cubicBezTo>
                <a:cubicBezTo>
                  <a:pt x="2276874" y="2089397"/>
                  <a:pt x="2252758" y="2087286"/>
                  <a:pt x="2229453" y="2089150"/>
                </a:cubicBezTo>
                <a:lnTo>
                  <a:pt x="2140553" y="2095500"/>
                </a:lnTo>
                <a:cubicBezTo>
                  <a:pt x="1801139" y="2116071"/>
                  <a:pt x="1895691" y="2111389"/>
                  <a:pt x="1638903" y="2120900"/>
                </a:cubicBezTo>
                <a:cubicBezTo>
                  <a:pt x="1611386" y="2123017"/>
                  <a:pt x="1583750" y="2123929"/>
                  <a:pt x="1556353" y="2127250"/>
                </a:cubicBezTo>
                <a:cubicBezTo>
                  <a:pt x="1513857" y="2132401"/>
                  <a:pt x="1472157" y="2145824"/>
                  <a:pt x="1429353" y="2146300"/>
                </a:cubicBezTo>
                <a:cubicBezTo>
                  <a:pt x="1281135" y="2147947"/>
                  <a:pt x="1133020" y="2137833"/>
                  <a:pt x="984853" y="2133600"/>
                </a:cubicBezTo>
                <a:cubicBezTo>
                  <a:pt x="972141" y="2127950"/>
                  <a:pt x="776717" y="2042081"/>
                  <a:pt x="762603" y="2032000"/>
                </a:cubicBezTo>
                <a:cubicBezTo>
                  <a:pt x="747786" y="2021417"/>
                  <a:pt x="733881" y="2009425"/>
                  <a:pt x="718153" y="2000250"/>
                </a:cubicBezTo>
                <a:cubicBezTo>
                  <a:pt x="674520" y="1974798"/>
                  <a:pt x="700355" y="1997597"/>
                  <a:pt x="661003" y="1981200"/>
                </a:cubicBezTo>
                <a:cubicBezTo>
                  <a:pt x="640664" y="1972725"/>
                  <a:pt x="599382" y="1950908"/>
                  <a:pt x="578453" y="1936750"/>
                </a:cubicBezTo>
                <a:cubicBezTo>
                  <a:pt x="516692" y="1894970"/>
                  <a:pt x="456064" y="1851530"/>
                  <a:pt x="394303" y="1809750"/>
                </a:cubicBezTo>
                <a:cubicBezTo>
                  <a:pt x="378691" y="1799189"/>
                  <a:pt x="350807" y="1786157"/>
                  <a:pt x="337153" y="1771650"/>
                </a:cubicBezTo>
                <a:cubicBezTo>
                  <a:pt x="310404" y="1743229"/>
                  <a:pt x="288551" y="1710348"/>
                  <a:pt x="260953" y="1682750"/>
                </a:cubicBezTo>
                <a:cubicBezTo>
                  <a:pt x="250370" y="1672167"/>
                  <a:pt x="240328" y="1661012"/>
                  <a:pt x="229203" y="1651000"/>
                </a:cubicBezTo>
                <a:cubicBezTo>
                  <a:pt x="219129" y="1641933"/>
                  <a:pt x="207037" y="1635184"/>
                  <a:pt x="197453" y="1625600"/>
                </a:cubicBezTo>
                <a:cubicBezTo>
                  <a:pt x="187869" y="1616016"/>
                  <a:pt x="181057" y="1603980"/>
                  <a:pt x="172053" y="1593850"/>
                </a:cubicBezTo>
                <a:cubicBezTo>
                  <a:pt x="164098" y="1584901"/>
                  <a:pt x="153837" y="1578029"/>
                  <a:pt x="146653" y="1568450"/>
                </a:cubicBezTo>
                <a:cubicBezTo>
                  <a:pt x="140973" y="1560877"/>
                  <a:pt x="138970" y="1551077"/>
                  <a:pt x="133953" y="1543050"/>
                </a:cubicBezTo>
                <a:cubicBezTo>
                  <a:pt x="128344" y="1534075"/>
                  <a:pt x="120003" y="1526923"/>
                  <a:pt x="114903" y="1517650"/>
                </a:cubicBezTo>
                <a:cubicBezTo>
                  <a:pt x="96656" y="1484473"/>
                  <a:pt x="81036" y="1449917"/>
                  <a:pt x="64103" y="1416050"/>
                </a:cubicBezTo>
                <a:cubicBezTo>
                  <a:pt x="61986" y="1394883"/>
                  <a:pt x="62368" y="1373316"/>
                  <a:pt x="57753" y="1352550"/>
                </a:cubicBezTo>
                <a:cubicBezTo>
                  <a:pt x="53830" y="1334896"/>
                  <a:pt x="44786" y="1318781"/>
                  <a:pt x="38703" y="1301750"/>
                </a:cubicBezTo>
                <a:cubicBezTo>
                  <a:pt x="9181" y="1219089"/>
                  <a:pt x="39439" y="1304448"/>
                  <a:pt x="19653" y="1231900"/>
                </a:cubicBezTo>
                <a:cubicBezTo>
                  <a:pt x="16131" y="1218985"/>
                  <a:pt x="11186" y="1206500"/>
                  <a:pt x="6953" y="1193800"/>
                </a:cubicBezTo>
                <a:cubicBezTo>
                  <a:pt x="-1000" y="1074501"/>
                  <a:pt x="-9286" y="1042856"/>
                  <a:pt x="26003" y="901700"/>
                </a:cubicBezTo>
                <a:cubicBezTo>
                  <a:pt x="29633" y="887180"/>
                  <a:pt x="45864" y="879042"/>
                  <a:pt x="57753" y="869950"/>
                </a:cubicBezTo>
                <a:cubicBezTo>
                  <a:pt x="82002" y="851406"/>
                  <a:pt x="109649" y="837621"/>
                  <a:pt x="133953" y="819150"/>
                </a:cubicBezTo>
                <a:cubicBezTo>
                  <a:pt x="295539" y="696344"/>
                  <a:pt x="127333" y="791947"/>
                  <a:pt x="362553" y="679450"/>
                </a:cubicBezTo>
                <a:cubicBezTo>
                  <a:pt x="440547" y="596077"/>
                  <a:pt x="540013" y="511235"/>
                  <a:pt x="597503" y="406400"/>
                </a:cubicBezTo>
                <a:cubicBezTo>
                  <a:pt x="618900" y="367382"/>
                  <a:pt x="631934" y="324014"/>
                  <a:pt x="654653" y="285750"/>
                </a:cubicBezTo>
                <a:cubicBezTo>
                  <a:pt x="669468" y="260799"/>
                  <a:pt x="712915" y="204608"/>
                  <a:pt x="743553" y="177800"/>
                </a:cubicBezTo>
                <a:cubicBezTo>
                  <a:pt x="751518" y="170831"/>
                  <a:pt x="761151" y="165901"/>
                  <a:pt x="768953" y="158750"/>
                </a:cubicBezTo>
                <a:cubicBezTo>
                  <a:pt x="786606" y="142568"/>
                  <a:pt x="801219" y="123114"/>
                  <a:pt x="819753" y="107950"/>
                </a:cubicBezTo>
                <a:cubicBezTo>
                  <a:pt x="824933" y="103711"/>
                  <a:pt x="832269" y="103052"/>
                  <a:pt x="838803" y="101600"/>
                </a:cubicBezTo>
                <a:cubicBezTo>
                  <a:pt x="905857" y="86699"/>
                  <a:pt x="853069" y="103195"/>
                  <a:pt x="895953" y="88900"/>
                </a:cubicBezTo>
                <a:lnTo>
                  <a:pt x="915003" y="6985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8094EE-D5BE-4305-86F8-C7E346E97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87" y="3541110"/>
            <a:ext cx="2375131" cy="20737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7E555E-3D00-4F97-8CA1-458D4FE0C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638" y="3505200"/>
            <a:ext cx="2285123" cy="2139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5446DE-2368-485A-80A5-A8EC5C722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2484" y="3575722"/>
            <a:ext cx="2378877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73BD53-5BEE-4488-B55C-94597E2A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2B4446"/>
                </a:solidFill>
              </a:rPr>
              <a:t>Start with What We Say</a:t>
            </a:r>
            <a:endParaRPr lang="en-US" sz="6000" b="1" dirty="0">
              <a:solidFill>
                <a:srgbClr val="2B444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4CD492-8816-4B3F-AF31-B6A424A52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38" y="2141423"/>
            <a:ext cx="9826638" cy="5527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F62BC7-22F0-4EC9-9880-061CF25F4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802">
            <a:off x="8864975" y="2691680"/>
            <a:ext cx="557381" cy="557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40AB65-AA64-4075-AAD5-C0644885E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619">
            <a:off x="11152665" y="5186191"/>
            <a:ext cx="557381" cy="5573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90A957-D989-4AEC-87A4-DD4C54888CBB}"/>
              </a:ext>
            </a:extLst>
          </p:cNvPr>
          <p:cNvSpPr/>
          <p:nvPr/>
        </p:nvSpPr>
        <p:spPr>
          <a:xfrm>
            <a:off x="6910889" y="2141423"/>
            <a:ext cx="4945994" cy="5322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96F6D880-0EDF-4AC5-A11D-5782D81D1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4" y="2973083"/>
            <a:ext cx="4695825" cy="4695825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4B934A-0CE5-4818-8290-061FEFAE1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807" y="2618607"/>
            <a:ext cx="3839750" cy="17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144-92FF-4A81-96C0-19AB1992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184222"/>
            <a:ext cx="12913360" cy="84460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Start with What We Say</a:t>
            </a:r>
            <a:endParaRPr lang="en-US" sz="6000" b="1" dirty="0">
              <a:solidFill>
                <a:srgbClr val="2B4446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30DFB5-4AA8-4C91-91D9-4F4ED868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579603"/>
            <a:ext cx="13167359" cy="2026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1" u="none" strike="noStrike" dirty="0">
                <a:solidFill>
                  <a:srgbClr val="284445"/>
                </a:solidFill>
                <a:effectLst/>
                <a:latin typeface="Google Sans Text"/>
              </a:rPr>
              <a:t>"Our goal is for you to go home every day even better than when you arrived—healthier in body and mind, more skilled in your craft, and feeling more supported as a person."</a:t>
            </a:r>
            <a:endParaRPr lang="en-US" sz="4400" dirty="0">
              <a:solidFill>
                <a:srgbClr val="28444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77B1E-E317-4EEB-A93A-DC3FE7934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511" y="4301315"/>
            <a:ext cx="2954811" cy="2857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8FD52B-74A3-4715-914B-2BB459091B9D}"/>
              </a:ext>
            </a:extLst>
          </p:cNvPr>
          <p:cNvSpPr txBox="1"/>
          <p:nvPr/>
        </p:nvSpPr>
        <p:spPr>
          <a:xfrm>
            <a:off x="1210268" y="5217644"/>
            <a:ext cx="50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7C50B"/>
                </a:solidFill>
              </a:rPr>
              <a:t>“We won’t hurt you”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0EB0B-EF83-43FE-84EC-DE0FB092FA1A}"/>
              </a:ext>
            </a:extLst>
          </p:cNvPr>
          <p:cNvSpPr txBox="1"/>
          <p:nvPr/>
        </p:nvSpPr>
        <p:spPr>
          <a:xfrm>
            <a:off x="8404933" y="4789623"/>
            <a:ext cx="50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26BDE"/>
                </a:solidFill>
              </a:rPr>
              <a:t>“We will help you thrive”</a:t>
            </a:r>
          </a:p>
        </p:txBody>
      </p:sp>
    </p:spTree>
    <p:extLst>
      <p:ext uri="{BB962C8B-B14F-4D97-AF65-F5344CB8AC3E}">
        <p14:creationId xmlns:p14="http://schemas.microsoft.com/office/powerpoint/2010/main" val="141469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89EBBD-A996-4F03-9378-3FE613D61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68" y="1436748"/>
            <a:ext cx="12562670" cy="56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5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182C-7144-43AF-85A4-A9E86880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Organizational and Psychosocial Risks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Negative Outcomes</a:t>
            </a:r>
            <a:endParaRPr lang="en-US" sz="4400" dirty="0">
              <a:solidFill>
                <a:srgbClr val="2B4446"/>
              </a:solidFill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8A88CB49-98B8-46FF-BA0D-44B495D18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949" y="2632075"/>
            <a:ext cx="565621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Exposure to psychosocial hazards can result in various negative outcomes, such as:</a:t>
            </a:r>
          </a:p>
          <a:p>
            <a:pPr lvl="1"/>
            <a:r>
              <a:rPr lang="en-US" sz="2000" dirty="0"/>
              <a:t>Work-related stress and burnout</a:t>
            </a:r>
          </a:p>
          <a:p>
            <a:pPr lvl="1"/>
            <a:r>
              <a:rPr lang="en-US" sz="2000" dirty="0"/>
              <a:t>Depression and anxiety disorders</a:t>
            </a:r>
          </a:p>
          <a:p>
            <a:pPr lvl="1"/>
            <a:r>
              <a:rPr lang="en-US" sz="2000" dirty="0"/>
              <a:t>Post-traumatic stress disorder</a:t>
            </a:r>
          </a:p>
          <a:p>
            <a:pPr lvl="1"/>
            <a:r>
              <a:rPr lang="en-US" sz="2000" dirty="0"/>
              <a:t>Musculoskeletal injuries and chronic diseases</a:t>
            </a:r>
          </a:p>
          <a:p>
            <a:pPr lvl="1"/>
            <a:r>
              <a:rPr lang="en-US" sz="2000" dirty="0"/>
              <a:t>Work-related fatalities.</a:t>
            </a:r>
          </a:p>
          <a:p>
            <a:pPr lvl="1"/>
            <a:r>
              <a:rPr lang="en-US" sz="2000" dirty="0"/>
              <a:t>Absenteeism and reduced productivity</a:t>
            </a:r>
          </a:p>
          <a:p>
            <a:pPr lvl="1"/>
            <a:r>
              <a:rPr lang="en-US" sz="2000" dirty="0"/>
              <a:t>Suicide</a:t>
            </a:r>
          </a:p>
          <a:p>
            <a:pPr lvl="1"/>
            <a:r>
              <a:rPr lang="en-US" sz="2000" dirty="0"/>
              <a:t>Opioid use disorders or overdose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5BD0AAA-3B32-42C3-B6E1-C3AC1A4E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687" y="2413000"/>
            <a:ext cx="5366005" cy="48172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5DA90A-92CD-49D0-9AD0-856384FDDF98}"/>
              </a:ext>
            </a:extLst>
          </p:cNvPr>
          <p:cNvCxnSpPr/>
          <p:nvPr/>
        </p:nvCxnSpPr>
        <p:spPr>
          <a:xfrm>
            <a:off x="7470321" y="2632075"/>
            <a:ext cx="0" cy="4173118"/>
          </a:xfrm>
          <a:prstGeom prst="line">
            <a:avLst/>
          </a:prstGeom>
          <a:ln w="76200">
            <a:solidFill>
              <a:srgbClr val="2B4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CB6A5B-68AF-48A8-9175-6700DB528A80}"/>
              </a:ext>
            </a:extLst>
          </p:cNvPr>
          <p:cNvSpPr txBox="1"/>
          <p:nvPr/>
        </p:nvSpPr>
        <p:spPr>
          <a:xfrm>
            <a:off x="8269929" y="7177611"/>
            <a:ext cx="52489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040C28"/>
                </a:solidFill>
                <a:effectLst/>
                <a:latin typeface="Google Sans"/>
              </a:rPr>
              <a:t>Sour</a:t>
            </a:r>
            <a:r>
              <a:rPr lang="en-US" sz="900" dirty="0">
                <a:solidFill>
                  <a:srgbClr val="040C28"/>
                </a:solidFill>
                <a:latin typeface="Google Sans"/>
              </a:rPr>
              <a:t>ce: The Business Case for a Healthy Workplace - </a:t>
            </a:r>
            <a:r>
              <a:rPr lang="en-US" sz="900" b="0" i="0" dirty="0">
                <a:solidFill>
                  <a:srgbClr val="040C28"/>
                </a:solidFill>
                <a:effectLst/>
                <a:latin typeface="Google Sans"/>
              </a:rPr>
              <a:t>Industrial Prevention Association (2007)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53F29-D84D-461A-89DF-F8DC0431D835}"/>
              </a:ext>
            </a:extLst>
          </p:cNvPr>
          <p:cNvSpPr txBox="1"/>
          <p:nvPr/>
        </p:nvSpPr>
        <p:spPr>
          <a:xfrm>
            <a:off x="886279" y="7156444"/>
            <a:ext cx="52489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040C28"/>
                </a:solidFill>
                <a:effectLst/>
                <a:latin typeface="Google Sans"/>
              </a:rPr>
              <a:t>Sour</a:t>
            </a:r>
            <a:r>
              <a:rPr lang="en-US" sz="900" dirty="0">
                <a:solidFill>
                  <a:srgbClr val="040C28"/>
                </a:solidFill>
                <a:latin typeface="Google Sans"/>
              </a:rPr>
              <a:t>ce: Conducting a Psychosocial Risk Assessment: A Guide for Employers – https://elker.com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1893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1B02-85F7-4AB7-A1B5-FA115F5D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184222"/>
            <a:ext cx="12618720" cy="84460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2B4446"/>
                </a:solidFill>
              </a:rPr>
              <a:t>Organizational and Psychosocial Risks</a:t>
            </a:r>
            <a:br>
              <a:rPr lang="en-US" sz="4400" b="1" dirty="0">
                <a:solidFill>
                  <a:srgbClr val="2B4446"/>
                </a:solidFill>
              </a:rPr>
            </a:br>
            <a:r>
              <a:rPr lang="en-US" sz="3600" dirty="0">
                <a:solidFill>
                  <a:srgbClr val="2B4446"/>
                </a:solidFill>
              </a:rPr>
              <a:t>Control vs. Influence</a:t>
            </a:r>
            <a:br>
              <a:rPr lang="en-US" sz="4400" b="1" dirty="0">
                <a:solidFill>
                  <a:srgbClr val="2B4446"/>
                </a:solidFill>
              </a:rPr>
            </a:br>
            <a:br>
              <a:rPr lang="en-US" sz="4400" b="1" dirty="0">
                <a:solidFill>
                  <a:srgbClr val="2B4446"/>
                </a:solidFill>
              </a:rPr>
            </a:br>
            <a:endParaRPr lang="en-US" sz="4400" b="1" dirty="0">
              <a:solidFill>
                <a:srgbClr val="2B4446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4445CC2-9655-4A27-AEAE-444476A63E72}"/>
              </a:ext>
            </a:extLst>
          </p:cNvPr>
          <p:cNvSpPr txBox="1"/>
          <p:nvPr/>
        </p:nvSpPr>
        <p:spPr>
          <a:xfrm>
            <a:off x="8534427" y="6886301"/>
            <a:ext cx="629876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" dirty="0">
                <a:solidFill>
                  <a:srgbClr val="040C28"/>
                </a:solidFill>
                <a:latin typeface="Google Sans"/>
              </a:rPr>
              <a:t>Adapted from The Business Case for a Healthy Workplace - Industrial Prevention Association (2007)</a:t>
            </a:r>
            <a:endParaRPr lang="en-US" sz="108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A446BA-6930-4526-BA86-C9452397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99" y="2654098"/>
            <a:ext cx="4712479" cy="47124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22C46A-EAC8-44D6-8599-7192D5BB1BD2}"/>
              </a:ext>
            </a:extLst>
          </p:cNvPr>
          <p:cNvSpPr txBox="1"/>
          <p:nvPr/>
        </p:nvSpPr>
        <p:spPr>
          <a:xfrm>
            <a:off x="6051385" y="5207234"/>
            <a:ext cx="23072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FFFF00"/>
                </a:solidFill>
              </a:rPr>
              <a:t>OVERWHELMED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A60A7-9340-4A4E-B850-02738A0A5289}"/>
              </a:ext>
            </a:extLst>
          </p:cNvPr>
          <p:cNvSpPr txBox="1"/>
          <p:nvPr/>
        </p:nvSpPr>
        <p:spPr>
          <a:xfrm>
            <a:off x="6051385" y="5710899"/>
            <a:ext cx="23072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FFFF00"/>
                </a:solidFill>
              </a:rPr>
              <a:t>STRESSED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E84ABF-044A-4E20-AC63-43EF96AA49A6}"/>
              </a:ext>
            </a:extLst>
          </p:cNvPr>
          <p:cNvSpPr txBox="1"/>
          <p:nvPr/>
        </p:nvSpPr>
        <p:spPr>
          <a:xfrm>
            <a:off x="5996655" y="6232691"/>
            <a:ext cx="23072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FFFF00"/>
                </a:solidFill>
              </a:rPr>
              <a:t>COPING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0300E-44C5-4A72-A725-A99BE2FA8518}"/>
              </a:ext>
            </a:extLst>
          </p:cNvPr>
          <p:cNvSpPr txBox="1"/>
          <p:nvPr/>
        </p:nvSpPr>
        <p:spPr>
          <a:xfrm>
            <a:off x="6003904" y="6760939"/>
            <a:ext cx="23072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FFFF00"/>
                </a:solidFill>
              </a:rPr>
              <a:t>CONTENT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4D8AD3-A463-4788-811A-6A8CB5D0E1E5}"/>
              </a:ext>
            </a:extLst>
          </p:cNvPr>
          <p:cNvCxnSpPr>
            <a:cxnSpLocks/>
          </p:cNvCxnSpPr>
          <p:nvPr/>
        </p:nvCxnSpPr>
        <p:spPr>
          <a:xfrm>
            <a:off x="6237160" y="5629457"/>
            <a:ext cx="1953877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28744-7FA8-4DD0-8529-A8389E2B5452}"/>
              </a:ext>
            </a:extLst>
          </p:cNvPr>
          <p:cNvCxnSpPr>
            <a:cxnSpLocks/>
          </p:cNvCxnSpPr>
          <p:nvPr/>
        </p:nvCxnSpPr>
        <p:spPr>
          <a:xfrm>
            <a:off x="6211641" y="6179284"/>
            <a:ext cx="1953877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8BF453-4286-4536-AB1E-F435CE4950F7}"/>
              </a:ext>
            </a:extLst>
          </p:cNvPr>
          <p:cNvCxnSpPr>
            <a:cxnSpLocks/>
          </p:cNvCxnSpPr>
          <p:nvPr/>
        </p:nvCxnSpPr>
        <p:spPr>
          <a:xfrm>
            <a:off x="6237159" y="6729110"/>
            <a:ext cx="1890079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126422E3-25EF-401C-90EC-65407D198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7092" y="6179284"/>
            <a:ext cx="656808" cy="763670"/>
          </a:xfrm>
          <a:prstGeom prst="rect">
            <a:avLst/>
          </a:prstGeom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14D8E332-CDF7-48F6-9A4D-23903BCEF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57" y="5650433"/>
            <a:ext cx="589535" cy="7636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F5AB7-1CC9-4DAF-B221-D4EEE612FE5A}"/>
              </a:ext>
            </a:extLst>
          </p:cNvPr>
          <p:cNvSpPr/>
          <p:nvPr/>
        </p:nvSpPr>
        <p:spPr>
          <a:xfrm>
            <a:off x="4850922" y="2527647"/>
            <a:ext cx="4624451" cy="2107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B528F8-09B7-44A3-9EB3-52AB5B685F1F}"/>
              </a:ext>
            </a:extLst>
          </p:cNvPr>
          <p:cNvGrpSpPr/>
          <p:nvPr/>
        </p:nvGrpSpPr>
        <p:grpSpPr>
          <a:xfrm>
            <a:off x="1079105" y="2543430"/>
            <a:ext cx="4105248" cy="3709969"/>
            <a:chOff x="1079105" y="2175572"/>
            <a:chExt cx="4105248" cy="37099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52347-42C0-43BB-A377-4200CCC4D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105" y="2175572"/>
              <a:ext cx="4105248" cy="311903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CA16E3-3439-4279-A055-8254C7682B89}"/>
                </a:ext>
              </a:extLst>
            </p:cNvPr>
            <p:cNvSpPr txBox="1"/>
            <p:nvPr/>
          </p:nvSpPr>
          <p:spPr>
            <a:xfrm>
              <a:off x="1647516" y="5294610"/>
              <a:ext cx="2355850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rgbClr val="CD7B2D"/>
                  </a:solidFill>
                </a:rPr>
                <a:t>How Employees Come To Work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9621C9-A133-446E-BC16-FFBF3EFC820C}"/>
              </a:ext>
            </a:extLst>
          </p:cNvPr>
          <p:cNvGrpSpPr/>
          <p:nvPr/>
        </p:nvGrpSpPr>
        <p:grpSpPr>
          <a:xfrm>
            <a:off x="9196735" y="2698640"/>
            <a:ext cx="4480560" cy="3618516"/>
            <a:chOff x="9196735" y="2330782"/>
            <a:chExt cx="4480560" cy="361851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14324F7-0AEF-4F02-A240-C837DC12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96735" y="2330782"/>
              <a:ext cx="4480560" cy="308881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21DDE3-423B-492C-80F6-16DA7B879869}"/>
                </a:ext>
              </a:extLst>
            </p:cNvPr>
            <p:cNvSpPr txBox="1"/>
            <p:nvPr/>
          </p:nvSpPr>
          <p:spPr>
            <a:xfrm>
              <a:off x="9579359" y="5358367"/>
              <a:ext cx="3802062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rgbClr val="CD7B2D"/>
                  </a:solidFill>
                </a:rPr>
                <a:t>Work Conditions Encountered By Employees While At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8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8B78689-4170-425B-BCDE-848B64135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94" y="2161690"/>
            <a:ext cx="5933450" cy="59334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E314D7-CCD2-4102-8826-2783F1C4EFBB}"/>
              </a:ext>
            </a:extLst>
          </p:cNvPr>
          <p:cNvCxnSpPr>
            <a:cxnSpLocks/>
          </p:cNvCxnSpPr>
          <p:nvPr/>
        </p:nvCxnSpPr>
        <p:spPr>
          <a:xfrm>
            <a:off x="1419392" y="3951437"/>
            <a:ext cx="26759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480A4F-65AC-4587-805C-33951C4E1459}"/>
              </a:ext>
            </a:extLst>
          </p:cNvPr>
          <p:cNvSpPr txBox="1"/>
          <p:nvPr/>
        </p:nvSpPr>
        <p:spPr>
          <a:xfrm>
            <a:off x="1419392" y="3637477"/>
            <a:ext cx="281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537B"/>
                </a:solidFill>
              </a:rPr>
              <a:t>From the Shoulders Down?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91C49A-2EA3-40D9-A0C4-2696EF19E3FF}"/>
              </a:ext>
            </a:extLst>
          </p:cNvPr>
          <p:cNvCxnSpPr>
            <a:cxnSpLocks/>
          </p:cNvCxnSpPr>
          <p:nvPr/>
        </p:nvCxnSpPr>
        <p:spPr>
          <a:xfrm>
            <a:off x="1452651" y="4006809"/>
            <a:ext cx="0" cy="285734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33DB35-D7BD-43D9-9152-1C8A97B64ABA}"/>
              </a:ext>
            </a:extLst>
          </p:cNvPr>
          <p:cNvCxnSpPr>
            <a:cxnSpLocks/>
          </p:cNvCxnSpPr>
          <p:nvPr/>
        </p:nvCxnSpPr>
        <p:spPr>
          <a:xfrm>
            <a:off x="4633253" y="3277301"/>
            <a:ext cx="406750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49FC5C-3A34-41B9-9E87-979821B5B3EE}"/>
              </a:ext>
            </a:extLst>
          </p:cNvPr>
          <p:cNvSpPr txBox="1"/>
          <p:nvPr/>
        </p:nvSpPr>
        <p:spPr>
          <a:xfrm>
            <a:off x="6484539" y="2957411"/>
            <a:ext cx="25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537B"/>
                </a:solidFill>
              </a:rPr>
              <a:t>From the Head Down?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AF1F89-AAF8-4CC6-B54B-73F6772498CB}"/>
              </a:ext>
            </a:extLst>
          </p:cNvPr>
          <p:cNvCxnSpPr>
            <a:cxnSpLocks/>
          </p:cNvCxnSpPr>
          <p:nvPr/>
        </p:nvCxnSpPr>
        <p:spPr>
          <a:xfrm>
            <a:off x="8690246" y="3320813"/>
            <a:ext cx="10511" cy="3605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192194A-13CD-47CE-916F-24FD29EEC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36" y="2702512"/>
            <a:ext cx="1325563" cy="1325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1DA19C-3626-4CE6-BBCB-4C177D8F5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66" y="3270187"/>
            <a:ext cx="877357" cy="7933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2397FF-3DA5-40D8-86FB-8E1611B0BD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802">
            <a:off x="3102014" y="4103825"/>
            <a:ext cx="509775" cy="5097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0E251D-FBE8-4FF3-8B09-48174A797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802">
            <a:off x="4290007" y="5492311"/>
            <a:ext cx="509775" cy="509775"/>
          </a:xfrm>
          <a:prstGeom prst="rect">
            <a:avLst/>
          </a:prstGeom>
        </p:spPr>
      </p:pic>
      <p:pic>
        <p:nvPicPr>
          <p:cNvPr id="28" name="Content Placeholder 17">
            <a:extLst>
              <a:ext uri="{FF2B5EF4-FFF2-40B4-BE49-F238E27FC236}">
                <a16:creationId xmlns:a16="http://schemas.microsoft.com/office/drawing/2014/main" id="{984A80B9-FB46-462F-AB34-11B7EB20B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310" y="4289739"/>
            <a:ext cx="3003918" cy="2997818"/>
          </a:xfrm>
          <a:prstGeom prst="rect">
            <a:avLst/>
          </a:prstGeom>
        </p:spPr>
      </p:pic>
      <p:pic>
        <p:nvPicPr>
          <p:cNvPr id="29" name="Content Placeholder 15">
            <a:extLst>
              <a:ext uri="{FF2B5EF4-FFF2-40B4-BE49-F238E27FC236}">
                <a16:creationId xmlns:a16="http://schemas.microsoft.com/office/drawing/2014/main" id="{3499A6B2-F284-426C-9FBB-AF14FDE2A7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6214" y="3096480"/>
            <a:ext cx="2083419" cy="20918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4AAA13-DA49-4FD9-9985-E76C6A848D09}"/>
              </a:ext>
            </a:extLst>
          </p:cNvPr>
          <p:cNvSpPr txBox="1"/>
          <p:nvPr/>
        </p:nvSpPr>
        <p:spPr>
          <a:xfrm>
            <a:off x="9888097" y="2379346"/>
            <a:ext cx="3587178" cy="646331"/>
          </a:xfrm>
          <a:prstGeom prst="rect">
            <a:avLst/>
          </a:prstGeom>
          <a:solidFill>
            <a:srgbClr val="CD7B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8E64A"/>
                </a:solidFill>
              </a:rPr>
              <a:t>Leaders CAN and SHOULD control the flow in the workplace.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6439A0D-1CBC-48B6-981E-DC4A0F69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734241"/>
            <a:ext cx="13282915" cy="84460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Organizational and Psychosocial Risks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3200" b="1" dirty="0">
                <a:solidFill>
                  <a:srgbClr val="2B4446"/>
                </a:solidFill>
                <a:latin typeface="Calibri Light" panose="020F0302020204030204"/>
              </a:rPr>
              <a:t>Employee Engagement</a:t>
            </a:r>
            <a:endParaRPr lang="en-US" sz="4400" dirty="0">
              <a:solidFill>
                <a:srgbClr val="2B44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7731-8D2D-459B-ACE4-99172AFC2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221" y="2806699"/>
            <a:ext cx="5346357" cy="4805353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Potential Areas of Engagement</a:t>
            </a:r>
          </a:p>
          <a:p>
            <a:r>
              <a:rPr lang="en-US" sz="3200" dirty="0"/>
              <a:t>SIF/critical control validations</a:t>
            </a:r>
          </a:p>
          <a:p>
            <a:r>
              <a:rPr lang="en-US" sz="3200" dirty="0"/>
              <a:t>Incident investigations</a:t>
            </a:r>
          </a:p>
          <a:p>
            <a:r>
              <a:rPr lang="en-US" sz="3200" dirty="0"/>
              <a:t>Safety meetings</a:t>
            </a:r>
          </a:p>
          <a:p>
            <a:r>
              <a:rPr lang="en-US" sz="3200" dirty="0"/>
              <a:t>Pre-work planning (JHA/JSA)</a:t>
            </a:r>
          </a:p>
          <a:p>
            <a:r>
              <a:rPr lang="en-US" sz="3200" dirty="0"/>
              <a:t>Surveys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B78689-4170-425B-BCDE-848B64135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94" y="2161690"/>
            <a:ext cx="5933450" cy="59334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E314D7-CCD2-4102-8826-2783F1C4EFBB}"/>
              </a:ext>
            </a:extLst>
          </p:cNvPr>
          <p:cNvCxnSpPr>
            <a:cxnSpLocks/>
          </p:cNvCxnSpPr>
          <p:nvPr/>
        </p:nvCxnSpPr>
        <p:spPr>
          <a:xfrm>
            <a:off x="1419392" y="3951437"/>
            <a:ext cx="26759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480A4F-65AC-4587-805C-33951C4E1459}"/>
              </a:ext>
            </a:extLst>
          </p:cNvPr>
          <p:cNvSpPr txBox="1"/>
          <p:nvPr/>
        </p:nvSpPr>
        <p:spPr>
          <a:xfrm>
            <a:off x="1419392" y="3637477"/>
            <a:ext cx="281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537B"/>
                </a:solidFill>
              </a:rPr>
              <a:t>From the Shoulders Down?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91C49A-2EA3-40D9-A0C4-2696EF19E3FF}"/>
              </a:ext>
            </a:extLst>
          </p:cNvPr>
          <p:cNvCxnSpPr>
            <a:cxnSpLocks/>
          </p:cNvCxnSpPr>
          <p:nvPr/>
        </p:nvCxnSpPr>
        <p:spPr>
          <a:xfrm>
            <a:off x="1452651" y="4006809"/>
            <a:ext cx="0" cy="285734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33DB35-D7BD-43D9-9152-1C8A97B64ABA}"/>
              </a:ext>
            </a:extLst>
          </p:cNvPr>
          <p:cNvCxnSpPr>
            <a:cxnSpLocks/>
          </p:cNvCxnSpPr>
          <p:nvPr/>
        </p:nvCxnSpPr>
        <p:spPr>
          <a:xfrm>
            <a:off x="4633253" y="3277301"/>
            <a:ext cx="406750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49FC5C-3A34-41B9-9E87-979821B5B3EE}"/>
              </a:ext>
            </a:extLst>
          </p:cNvPr>
          <p:cNvSpPr txBox="1"/>
          <p:nvPr/>
        </p:nvSpPr>
        <p:spPr>
          <a:xfrm>
            <a:off x="6484539" y="2957411"/>
            <a:ext cx="25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537B"/>
                </a:solidFill>
              </a:rPr>
              <a:t>From the Head Down?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AF1F89-AAF8-4CC6-B54B-73F6772498CB}"/>
              </a:ext>
            </a:extLst>
          </p:cNvPr>
          <p:cNvCxnSpPr>
            <a:cxnSpLocks/>
          </p:cNvCxnSpPr>
          <p:nvPr/>
        </p:nvCxnSpPr>
        <p:spPr>
          <a:xfrm>
            <a:off x="8690246" y="3320813"/>
            <a:ext cx="10511" cy="3605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192194A-13CD-47CE-916F-24FD29EEC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36" y="2702512"/>
            <a:ext cx="1325563" cy="1325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1DA19C-3626-4CE6-BBCB-4C177D8F5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66" y="3270187"/>
            <a:ext cx="877357" cy="7933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2397FF-3DA5-40D8-86FB-8E1611B0BD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802">
            <a:off x="3102014" y="4103825"/>
            <a:ext cx="509775" cy="5097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0E251D-FBE8-4FF3-8B09-48174A797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802">
            <a:off x="4290007" y="5492311"/>
            <a:ext cx="509775" cy="50977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9ABEA617-06EF-455B-8C10-29BC20EBFA77}"/>
              </a:ext>
            </a:extLst>
          </p:cNvPr>
          <p:cNvSpPr txBox="1">
            <a:spLocks/>
          </p:cNvSpPr>
          <p:nvPr/>
        </p:nvSpPr>
        <p:spPr>
          <a:xfrm>
            <a:off x="453851" y="886641"/>
            <a:ext cx="13282915" cy="844603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rgbClr val="2B4446"/>
                </a:solidFill>
                <a:latin typeface="Calibri Light" panose="020F0302020204030204"/>
              </a:rPr>
              <a:t>Organizational and Psychosocial Risks</a:t>
            </a:r>
            <a:br>
              <a:rPr lang="en-US" sz="4400" b="1">
                <a:solidFill>
                  <a:srgbClr val="2B4446"/>
                </a:solidFill>
                <a:latin typeface="Calibri Light" panose="020F0302020204030204"/>
              </a:rPr>
            </a:br>
            <a:r>
              <a:rPr lang="en-US" sz="3200" b="1">
                <a:solidFill>
                  <a:srgbClr val="2B4446"/>
                </a:solidFill>
                <a:latin typeface="Calibri Light" panose="020F0302020204030204"/>
              </a:rPr>
              <a:t>Employee Engagement</a:t>
            </a:r>
            <a:endParaRPr lang="en-US" sz="4400" dirty="0">
              <a:solidFill>
                <a:srgbClr val="2B44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B21E-6596-40A5-9A71-BDFCAF6D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823375"/>
            <a:ext cx="13282915" cy="844603"/>
          </a:xfrm>
        </p:spPr>
        <p:txBody>
          <a:bodyPr/>
          <a:lstStyle/>
          <a:p>
            <a:r>
              <a:rPr lang="en-US" sz="4200" b="1" dirty="0">
                <a:solidFill>
                  <a:srgbClr val="2B4446"/>
                </a:solidFill>
              </a:rPr>
              <a:t>What We Currently Know – </a:t>
            </a:r>
            <a:r>
              <a:rPr lang="en-US" sz="4200" dirty="0">
                <a:solidFill>
                  <a:srgbClr val="2B4446"/>
                </a:solidFill>
              </a:rPr>
              <a:t>Fatality Rates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D3AFB-5D46-43F7-82AF-925AEAF18E04}"/>
              </a:ext>
            </a:extLst>
          </p:cNvPr>
          <p:cNvSpPr/>
          <p:nvPr/>
        </p:nvSpPr>
        <p:spPr>
          <a:xfrm>
            <a:off x="13398500" y="6299200"/>
            <a:ext cx="355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art 1">
            <a:extLst>
              <a:ext uri="{FF2B5EF4-FFF2-40B4-BE49-F238E27FC236}">
                <a16:creationId xmlns:a16="http://schemas.microsoft.com/office/drawing/2014/main" id="{57E557C6-494A-4FB3-9B77-41CA553B1F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7" y="1891582"/>
            <a:ext cx="7289819" cy="46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1FB0C-ADD8-4209-B3BE-3CD3220A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18" y="2112905"/>
            <a:ext cx="6668971" cy="42435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8BC30C-7430-41DE-AD7E-D229B94405D6}"/>
              </a:ext>
            </a:extLst>
          </p:cNvPr>
          <p:cNvCxnSpPr/>
          <p:nvPr/>
        </p:nvCxnSpPr>
        <p:spPr>
          <a:xfrm>
            <a:off x="7452906" y="1891582"/>
            <a:ext cx="0" cy="51287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58AAD2-766D-4325-A144-D1463958168D}"/>
              </a:ext>
            </a:extLst>
          </p:cNvPr>
          <p:cNvSpPr txBox="1"/>
          <p:nvPr/>
        </p:nvSpPr>
        <p:spPr>
          <a:xfrm>
            <a:off x="7555030" y="6499477"/>
            <a:ext cx="7315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Book “Outlive” – Dr. Peter Attia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D55A4-AD24-48F7-8340-328FC8DC796B}"/>
              </a:ext>
            </a:extLst>
          </p:cNvPr>
          <p:cNvSpPr txBox="1"/>
          <p:nvPr/>
        </p:nvSpPr>
        <p:spPr>
          <a:xfrm>
            <a:off x="381018" y="6474091"/>
            <a:ext cx="7315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DEKRA, 2024</a:t>
            </a:r>
          </a:p>
        </p:txBody>
      </p:sp>
    </p:spTree>
    <p:extLst>
      <p:ext uri="{BB962C8B-B14F-4D97-AF65-F5344CB8AC3E}">
        <p14:creationId xmlns:p14="http://schemas.microsoft.com/office/powerpoint/2010/main" val="299940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4FFD420-82C9-4DAE-B87B-85189958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0" y="2077539"/>
            <a:ext cx="7239907" cy="4685212"/>
          </a:xfrm>
        </p:spPr>
        <p:txBody>
          <a:bodyPr>
            <a:normAutofit/>
          </a:bodyPr>
          <a:lstStyle/>
          <a:p>
            <a:r>
              <a:rPr lang="en-US" b="1" dirty="0"/>
              <a:t>Mental Health by Stealth</a:t>
            </a:r>
          </a:p>
          <a:p>
            <a:pPr lvl="1"/>
            <a:r>
              <a:rPr lang="en-US" dirty="0"/>
              <a:t>Leverage existing safety channels</a:t>
            </a:r>
          </a:p>
          <a:p>
            <a:pPr lvl="1"/>
            <a:r>
              <a:rPr lang="en-US" dirty="0"/>
              <a:t>Speak the language of the workers</a:t>
            </a:r>
          </a:p>
          <a:p>
            <a:pPr lvl="1"/>
            <a:r>
              <a:rPr lang="en-US" dirty="0"/>
              <a:t>Embedded in leadership training</a:t>
            </a:r>
          </a:p>
          <a:p>
            <a:r>
              <a:rPr lang="en-US" b="1" dirty="0"/>
              <a:t>Shoulder-to-Shoulder</a:t>
            </a:r>
            <a:endParaRPr lang="en-US" dirty="0"/>
          </a:p>
          <a:p>
            <a:pPr lvl="1"/>
            <a:r>
              <a:rPr lang="en-US" dirty="0"/>
              <a:t>Walk and talk</a:t>
            </a:r>
          </a:p>
          <a:p>
            <a:pPr lvl="1"/>
            <a:r>
              <a:rPr lang="en-US" dirty="0"/>
              <a:t>Drive and talk</a:t>
            </a:r>
          </a:p>
          <a:p>
            <a:r>
              <a:rPr lang="en-US" b="1" dirty="0"/>
              <a:t>Done in the field where the work is performed.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87D5E-C6D2-4C3D-941E-08632A50A237}"/>
              </a:ext>
            </a:extLst>
          </p:cNvPr>
          <p:cNvSpPr txBox="1"/>
          <p:nvPr/>
        </p:nvSpPr>
        <p:spPr>
          <a:xfrm>
            <a:off x="820876" y="6918460"/>
            <a:ext cx="1317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Adapted from Suicide Prevention Among Leaders within the Construction Industry Presentation (2024) – Dr. Andy Walmsley </a:t>
            </a:r>
            <a:r>
              <a:rPr lang="en-US" sz="1400" dirty="0">
                <a:hlinkClick r:id="rId3"/>
              </a:rPr>
              <a:t>www.toolsforyourmind.com</a:t>
            </a:r>
            <a:r>
              <a:rPr lang="en-US" sz="1400" dirty="0"/>
              <a:t>– 2024 Construction Working Minds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492AB-3EDC-4A5D-839A-FDA52AD85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699" y="2286001"/>
            <a:ext cx="5849505" cy="3879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7E145B-D770-417E-9FA8-69C290DD5E0D}"/>
              </a:ext>
            </a:extLst>
          </p:cNvPr>
          <p:cNvSpPr txBox="1"/>
          <p:nvPr/>
        </p:nvSpPr>
        <p:spPr>
          <a:xfrm>
            <a:off x="8553695" y="6165850"/>
            <a:ext cx="66041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75757A"/>
                </a:solidFill>
                <a:latin typeface="Roboto" panose="02000000000000000000" pitchFamily="2" charset="0"/>
              </a:rPr>
              <a:t>Image Credit</a:t>
            </a:r>
            <a:r>
              <a:rPr lang="en-US" sz="1050" b="0" i="0" dirty="0">
                <a:solidFill>
                  <a:srgbClr val="75757A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en-US" sz="1050" b="1" i="0" u="none" strike="noStrike" dirty="0">
                <a:solidFill>
                  <a:srgbClr val="75757A"/>
                </a:solidFill>
                <a:effectLst/>
                <a:latin typeface="Roboto" panose="02000000000000000000" pitchFamily="2" charset="0"/>
                <a:hlinkClick r:id="rId5"/>
              </a:rPr>
              <a:t>Adobe Stock</a:t>
            </a:r>
            <a:r>
              <a:rPr lang="en-US" sz="1050" b="0" i="0" dirty="0">
                <a:solidFill>
                  <a:srgbClr val="75757A"/>
                </a:solidFill>
                <a:effectLst/>
                <a:latin typeface="Roboto" panose="02000000000000000000" pitchFamily="2" charset="0"/>
              </a:rPr>
              <a:t> </a:t>
            </a:r>
            <a:endParaRPr lang="en-US" sz="105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2B41DF-8280-442E-9763-03F18374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734241"/>
            <a:ext cx="13282915" cy="84460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Organizational and Psychosocial Risks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3200" b="1" dirty="0">
                <a:solidFill>
                  <a:srgbClr val="2B4446"/>
                </a:solidFill>
                <a:latin typeface="Calibri Light" panose="020F0302020204030204"/>
              </a:rPr>
              <a:t>Employee Engagement</a:t>
            </a:r>
            <a:endParaRPr lang="en-US" sz="4400" dirty="0">
              <a:solidFill>
                <a:srgbClr val="2B44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4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2D83D84F-6318-4F61-8B13-49CC54FD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190750"/>
            <a:ext cx="8326383" cy="5221288"/>
          </a:xfrm>
        </p:spPr>
        <p:txBody>
          <a:bodyPr>
            <a:noAutofit/>
          </a:bodyPr>
          <a:lstStyle/>
          <a:p>
            <a:r>
              <a:rPr lang="en-US" sz="2800" dirty="0"/>
              <a:t>Our leaders are overwhelmed with competing priorities.</a:t>
            </a:r>
          </a:p>
          <a:p>
            <a:r>
              <a:rPr lang="en-US" sz="2800" dirty="0"/>
              <a:t>Being asked to get more done with less.</a:t>
            </a:r>
          </a:p>
          <a:p>
            <a:r>
              <a:rPr lang="en-US" sz="2800" dirty="0"/>
              <a:t>Dealing with mistakes, scheduling, supply chain, budgets, etc.</a:t>
            </a:r>
          </a:p>
          <a:p>
            <a:r>
              <a:rPr lang="en-US" sz="2800" dirty="0"/>
              <a:t>Long hours away from their family</a:t>
            </a:r>
          </a:p>
          <a:p>
            <a:r>
              <a:rPr lang="en-US" sz="2800" dirty="0"/>
              <a:t>Dealing with difficult workers</a:t>
            </a:r>
          </a:p>
          <a:p>
            <a:r>
              <a:rPr lang="en-US" sz="2800" dirty="0"/>
              <a:t>Dealing with injuries</a:t>
            </a:r>
          </a:p>
          <a:p>
            <a:r>
              <a:rPr lang="en-US" sz="2800" dirty="0"/>
              <a:t>Managing their boss(s)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ED8A4-884C-4215-BF36-CAD5D153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475" y="3153048"/>
            <a:ext cx="5616576" cy="28082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537F06-4F3C-42AF-A952-F6CDDA666ED6}"/>
              </a:ext>
            </a:extLst>
          </p:cNvPr>
          <p:cNvSpPr txBox="1">
            <a:spLocks/>
          </p:cNvSpPr>
          <p:nvPr/>
        </p:nvSpPr>
        <p:spPr>
          <a:xfrm>
            <a:off x="453851" y="886641"/>
            <a:ext cx="13282915" cy="844603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2B4446"/>
                </a:solidFill>
                <a:latin typeface="Calibri Light" panose="020F0302020204030204"/>
              </a:rPr>
              <a:t>Organizational and Psychosocial Risks</a:t>
            </a:r>
            <a:br>
              <a:rPr lang="en-US" sz="4400" b="1" dirty="0">
                <a:solidFill>
                  <a:srgbClr val="2B4446"/>
                </a:solidFill>
                <a:latin typeface="Calibri Light" panose="020F0302020204030204"/>
              </a:rPr>
            </a:br>
            <a:r>
              <a:rPr lang="en-US" sz="3200" b="1" dirty="0">
                <a:solidFill>
                  <a:srgbClr val="2B4446"/>
                </a:solidFill>
                <a:latin typeface="Calibri Light" panose="020F0302020204030204"/>
              </a:rPr>
              <a:t>Employee Engagement – Don’t forget about the Leaders</a:t>
            </a:r>
            <a:endParaRPr lang="en-US" sz="4400" dirty="0">
              <a:solidFill>
                <a:srgbClr val="2B44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5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05EAC9-4D79-4485-B8F2-27E694AC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8" y="4568241"/>
            <a:ext cx="1908597" cy="1824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0B3B6-020A-4BC0-9987-6703A420D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5" y="2413000"/>
            <a:ext cx="2037966" cy="1824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79D40-17A6-4D36-A258-4640DAECB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436" y="2210378"/>
            <a:ext cx="6673282" cy="4763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428B7C-5A69-44A8-976A-8B5D03A97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864" y="2063750"/>
            <a:ext cx="4561964" cy="5260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89C3D5-6D79-4553-9D20-21996E883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6922" y="2559671"/>
            <a:ext cx="1457154" cy="189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4BA5CAD-B14B-4F0B-9D53-0869C31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4446"/>
                </a:solidFill>
              </a:rPr>
              <a:t>EAP Awareness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E90A30-A8AF-4D81-BFCB-E929A44B909D}"/>
              </a:ext>
            </a:extLst>
          </p:cNvPr>
          <p:cNvCxnSpPr/>
          <p:nvPr/>
        </p:nvCxnSpPr>
        <p:spPr>
          <a:xfrm>
            <a:off x="2676071" y="2481682"/>
            <a:ext cx="0" cy="4173118"/>
          </a:xfrm>
          <a:prstGeom prst="line">
            <a:avLst/>
          </a:prstGeom>
          <a:ln w="76200">
            <a:solidFill>
              <a:srgbClr val="2B4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EF0C86-62C0-496B-BAB1-22FCA3904E15}"/>
              </a:ext>
            </a:extLst>
          </p:cNvPr>
          <p:cNvCxnSpPr/>
          <p:nvPr/>
        </p:nvCxnSpPr>
        <p:spPr>
          <a:xfrm>
            <a:off x="9543142" y="2481682"/>
            <a:ext cx="0" cy="4173118"/>
          </a:xfrm>
          <a:prstGeom prst="line">
            <a:avLst/>
          </a:prstGeom>
          <a:ln w="76200">
            <a:solidFill>
              <a:srgbClr val="2B4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83EF96C-5DAF-4650-B107-C2599417E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704" y="151487"/>
            <a:ext cx="1629103" cy="16291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6C3D39-FE69-46D4-B047-10AA6B81D7D8}"/>
              </a:ext>
            </a:extLst>
          </p:cNvPr>
          <p:cNvSpPr/>
          <p:nvPr/>
        </p:nvSpPr>
        <p:spPr>
          <a:xfrm>
            <a:off x="13287711" y="1271752"/>
            <a:ext cx="869723" cy="115614"/>
          </a:xfrm>
          <a:prstGeom prst="rect">
            <a:avLst/>
          </a:prstGeom>
          <a:solidFill>
            <a:srgbClr val="204F7A"/>
          </a:solidFill>
          <a:ln>
            <a:solidFill>
              <a:srgbClr val="2B4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9889C7-8785-419A-B593-F9DA25927E68}"/>
              </a:ext>
            </a:extLst>
          </p:cNvPr>
          <p:cNvSpPr/>
          <p:nvPr/>
        </p:nvSpPr>
        <p:spPr>
          <a:xfrm>
            <a:off x="979956" y="3578773"/>
            <a:ext cx="943437" cy="115614"/>
          </a:xfrm>
          <a:prstGeom prst="rect">
            <a:avLst/>
          </a:prstGeom>
          <a:solidFill>
            <a:srgbClr val="204F7A"/>
          </a:solidFill>
          <a:ln>
            <a:solidFill>
              <a:srgbClr val="204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40C1EC-6C77-4F17-B5A1-EE63F4353B42}"/>
              </a:ext>
            </a:extLst>
          </p:cNvPr>
          <p:cNvSpPr/>
          <p:nvPr/>
        </p:nvSpPr>
        <p:spPr>
          <a:xfrm>
            <a:off x="6587224" y="5459223"/>
            <a:ext cx="2073299" cy="216362"/>
          </a:xfrm>
          <a:prstGeom prst="rect">
            <a:avLst/>
          </a:prstGeom>
          <a:solidFill>
            <a:srgbClr val="204F7A"/>
          </a:solidFill>
          <a:ln>
            <a:solidFill>
              <a:srgbClr val="204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AA7DA-63E4-487A-A16E-80785A744D0B}"/>
              </a:ext>
            </a:extLst>
          </p:cNvPr>
          <p:cNvSpPr/>
          <p:nvPr/>
        </p:nvSpPr>
        <p:spPr>
          <a:xfrm>
            <a:off x="11871984" y="4069081"/>
            <a:ext cx="498691" cy="45719"/>
          </a:xfrm>
          <a:prstGeom prst="rect">
            <a:avLst/>
          </a:prstGeom>
          <a:solidFill>
            <a:srgbClr val="204F7A"/>
          </a:solidFill>
          <a:ln>
            <a:solidFill>
              <a:srgbClr val="204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5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2E18-4D28-4686-9DBA-8CB320C6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2B4446"/>
                </a:solidFill>
                <a:latin typeface="Calibri Light" panose="020F0302020204030204"/>
              </a:rPr>
              <a:t>Behavioral and Individual Risks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B44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US" b="1" dirty="0">
              <a:solidFill>
                <a:srgbClr val="2B444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56416-C09B-4AEB-A6F4-AAE6B2654E7D}"/>
              </a:ext>
            </a:extLst>
          </p:cNvPr>
          <p:cNvSpPr/>
          <p:nvPr/>
        </p:nvSpPr>
        <p:spPr>
          <a:xfrm>
            <a:off x="8244096" y="2687981"/>
            <a:ext cx="4265112" cy="895611"/>
          </a:xfrm>
          <a:prstGeom prst="rect">
            <a:avLst/>
          </a:prstGeom>
          <a:solidFill>
            <a:srgbClr val="6B6C6E"/>
          </a:solidFill>
          <a:ln w="57150">
            <a:solidFill>
              <a:srgbClr val="6AA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IMPROVED MENTAL HEALTH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D43CD-F42B-46EB-887A-CA09CB09146D}"/>
              </a:ext>
            </a:extLst>
          </p:cNvPr>
          <p:cNvSpPr/>
          <p:nvPr/>
        </p:nvSpPr>
        <p:spPr>
          <a:xfrm>
            <a:off x="8244096" y="4956399"/>
            <a:ext cx="4265112" cy="895611"/>
          </a:xfrm>
          <a:prstGeom prst="rect">
            <a:avLst/>
          </a:prstGeom>
          <a:solidFill>
            <a:srgbClr val="6B6C6E"/>
          </a:solidFill>
          <a:ln w="57150">
            <a:solidFill>
              <a:srgbClr val="6AA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IMPROVED PHYSICAL HEALTH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089786-3860-4B70-B8D5-141E13D4FE00}"/>
              </a:ext>
            </a:extLst>
          </p:cNvPr>
          <p:cNvCxnSpPr>
            <a:cxnSpLocks/>
          </p:cNvCxnSpPr>
          <p:nvPr/>
        </p:nvCxnSpPr>
        <p:spPr>
          <a:xfrm flipV="1">
            <a:off x="6559345" y="3325928"/>
            <a:ext cx="1459283" cy="97703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48ADEB-DBEB-4232-9A64-D22E4F49CD02}"/>
              </a:ext>
            </a:extLst>
          </p:cNvPr>
          <p:cNvCxnSpPr>
            <a:cxnSpLocks/>
          </p:cNvCxnSpPr>
          <p:nvPr/>
        </p:nvCxnSpPr>
        <p:spPr>
          <a:xfrm>
            <a:off x="6559344" y="4504254"/>
            <a:ext cx="1459284" cy="9761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7E0778-ABF6-4600-BD8B-7A095B8D2204}"/>
              </a:ext>
            </a:extLst>
          </p:cNvPr>
          <p:cNvCxnSpPr>
            <a:cxnSpLocks/>
          </p:cNvCxnSpPr>
          <p:nvPr/>
        </p:nvCxnSpPr>
        <p:spPr>
          <a:xfrm>
            <a:off x="9636571" y="3774285"/>
            <a:ext cx="0" cy="9144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1E7FA7-03C4-4DB0-AF0C-CE092379E1C5}"/>
              </a:ext>
            </a:extLst>
          </p:cNvPr>
          <p:cNvCxnSpPr>
            <a:cxnSpLocks/>
          </p:cNvCxnSpPr>
          <p:nvPr/>
        </p:nvCxnSpPr>
        <p:spPr>
          <a:xfrm flipH="1" flipV="1">
            <a:off x="11312973" y="3767470"/>
            <a:ext cx="1" cy="9144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B1BE6A-83DE-4B2C-95E1-C0F82EB32294}"/>
              </a:ext>
            </a:extLst>
          </p:cNvPr>
          <p:cNvGrpSpPr/>
          <p:nvPr/>
        </p:nvGrpSpPr>
        <p:grpSpPr>
          <a:xfrm>
            <a:off x="1515532" y="2049964"/>
            <a:ext cx="4754880" cy="4754880"/>
            <a:chOff x="599162" y="1529866"/>
            <a:chExt cx="4754880" cy="47548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5E5001-589A-4298-8B26-F1F13E06255A}"/>
                </a:ext>
              </a:extLst>
            </p:cNvPr>
            <p:cNvSpPr/>
            <p:nvPr/>
          </p:nvSpPr>
          <p:spPr>
            <a:xfrm>
              <a:off x="599162" y="1529866"/>
              <a:ext cx="4754880" cy="4754880"/>
            </a:xfrm>
            <a:prstGeom prst="ellipse">
              <a:avLst/>
            </a:prstGeom>
            <a:solidFill>
              <a:srgbClr val="6B6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F37723-9907-4290-B4B1-32EAE4E1B95E}"/>
                </a:ext>
              </a:extLst>
            </p:cNvPr>
            <p:cNvSpPr/>
            <p:nvPr/>
          </p:nvSpPr>
          <p:spPr>
            <a:xfrm>
              <a:off x="1051829" y="1987066"/>
              <a:ext cx="3840480" cy="3840480"/>
            </a:xfrm>
            <a:prstGeom prst="ellipse">
              <a:avLst/>
            </a:prstGeom>
            <a:solidFill>
              <a:srgbClr val="B7A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665859-543A-4A30-96BC-B00F57A65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88" y="1832577"/>
              <a:ext cx="3940633" cy="394063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DE4239-F021-4BBF-AA1E-C674097186AD}"/>
                </a:ext>
              </a:extLst>
            </p:cNvPr>
            <p:cNvSpPr txBox="1"/>
            <p:nvPr/>
          </p:nvSpPr>
          <p:spPr>
            <a:xfrm>
              <a:off x="2497419" y="5400268"/>
              <a:ext cx="94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9305A"/>
                  </a:solidFill>
                </a:rPr>
                <a:t>SOCIAL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9279B4-6888-4F71-B1CE-806FEB300207}"/>
                </a:ext>
              </a:extLst>
            </p:cNvPr>
            <p:cNvSpPr/>
            <p:nvPr/>
          </p:nvSpPr>
          <p:spPr>
            <a:xfrm rot="3551663">
              <a:off x="2627638" y="2426086"/>
              <a:ext cx="2866105" cy="17043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ALCOHOL CONSUMPTION</a:t>
              </a:r>
              <a:endPara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F0252E-A93E-4CA0-A2A5-E2922BB6061C}"/>
                </a:ext>
              </a:extLst>
            </p:cNvPr>
            <p:cNvSpPr/>
            <p:nvPr/>
          </p:nvSpPr>
          <p:spPr>
            <a:xfrm rot="17760433">
              <a:off x="414423" y="2500118"/>
              <a:ext cx="2866105" cy="17043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SMOKING CESSATION</a:t>
              </a:r>
              <a:endPara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F380C9-4489-4680-AAC8-27930E379F59}"/>
                </a:ext>
              </a:extLst>
            </p:cNvPr>
            <p:cNvSpPr/>
            <p:nvPr/>
          </p:nvSpPr>
          <p:spPr>
            <a:xfrm>
              <a:off x="1539015" y="4387561"/>
              <a:ext cx="2866105" cy="17043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STRESS REDUCTION</a:t>
              </a:r>
              <a:endPara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40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2E18-4D28-4686-9DBA-8CB320C6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284344"/>
                </a:solidFill>
                <a:latin typeface="Calibri Light" panose="020F0302020204030204"/>
              </a:rPr>
              <a:t>Behavioral and Individuals Risks</a:t>
            </a:r>
            <a:br>
              <a:rPr lang="en-US" sz="5400" b="1" dirty="0">
                <a:solidFill>
                  <a:srgbClr val="284344"/>
                </a:solidFill>
              </a:rPr>
            </a:br>
            <a:r>
              <a:rPr lang="en-US" sz="2900" dirty="0">
                <a:solidFill>
                  <a:srgbClr val="284344"/>
                </a:solidFill>
              </a:rPr>
              <a:t>Meet People Where they 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5D4A-D6B6-495F-A4C3-2B159E8D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952" y="2516556"/>
            <a:ext cx="7336220" cy="4673770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/>
              <a:t>Fitness &amp; movement support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320" dirty="0"/>
              <a:t>Different age groups and job functions may need different programs – no one size fits all.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/>
              <a:t>Sleep &amp; fatigue management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320" dirty="0"/>
              <a:t>CPAP machines and support, optimize work schedules and recovery time.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/>
              <a:t>Nutrition support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320" dirty="0"/>
              <a:t>Offer healthy options at work and work functions, offer discounts on meal-prep meals, focus on nutritional factors that support sleep and fatigue management.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B1BE6A-83DE-4B2C-95E1-C0F82EB32294}"/>
              </a:ext>
            </a:extLst>
          </p:cNvPr>
          <p:cNvGrpSpPr/>
          <p:nvPr/>
        </p:nvGrpSpPr>
        <p:grpSpPr>
          <a:xfrm>
            <a:off x="1534582" y="2443664"/>
            <a:ext cx="4754880" cy="4754880"/>
            <a:chOff x="599162" y="1529866"/>
            <a:chExt cx="4754880" cy="47548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5E5001-589A-4298-8B26-F1F13E06255A}"/>
                </a:ext>
              </a:extLst>
            </p:cNvPr>
            <p:cNvSpPr/>
            <p:nvPr/>
          </p:nvSpPr>
          <p:spPr>
            <a:xfrm>
              <a:off x="599162" y="1529866"/>
              <a:ext cx="4754880" cy="4754880"/>
            </a:xfrm>
            <a:prstGeom prst="ellipse">
              <a:avLst/>
            </a:prstGeom>
            <a:solidFill>
              <a:srgbClr val="CC7F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F37723-9907-4290-B4B1-32EAE4E1B95E}"/>
                </a:ext>
              </a:extLst>
            </p:cNvPr>
            <p:cNvSpPr/>
            <p:nvPr/>
          </p:nvSpPr>
          <p:spPr>
            <a:xfrm>
              <a:off x="1051829" y="1987066"/>
              <a:ext cx="3840480" cy="3840480"/>
            </a:xfrm>
            <a:prstGeom prst="ellipse">
              <a:avLst/>
            </a:prstGeom>
            <a:solidFill>
              <a:srgbClr val="B7A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665859-543A-4A30-96BC-B00F57A65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88" y="1832577"/>
              <a:ext cx="3940633" cy="394063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DE4239-F021-4BBF-AA1E-C674097186AD}"/>
                </a:ext>
              </a:extLst>
            </p:cNvPr>
            <p:cNvSpPr txBox="1"/>
            <p:nvPr/>
          </p:nvSpPr>
          <p:spPr>
            <a:xfrm>
              <a:off x="2497419" y="5400268"/>
              <a:ext cx="94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9305A"/>
                  </a:solidFill>
                </a:rPr>
                <a:t>SOCIAL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9279B4-6888-4F71-B1CE-806FEB300207}"/>
                </a:ext>
              </a:extLst>
            </p:cNvPr>
            <p:cNvSpPr/>
            <p:nvPr/>
          </p:nvSpPr>
          <p:spPr>
            <a:xfrm rot="3551663">
              <a:off x="2627638" y="2426086"/>
              <a:ext cx="2866105" cy="17043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ALCOHOL CONSUMPTION</a:t>
              </a:r>
              <a:endPara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F0252E-A93E-4CA0-A2A5-E2922BB6061C}"/>
                </a:ext>
              </a:extLst>
            </p:cNvPr>
            <p:cNvSpPr/>
            <p:nvPr/>
          </p:nvSpPr>
          <p:spPr>
            <a:xfrm rot="17760433">
              <a:off x="414423" y="2500118"/>
              <a:ext cx="2866105" cy="17043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SMOKING CESSATION</a:t>
              </a:r>
              <a:endPara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F380C9-4489-4680-AAC8-27930E379F59}"/>
                </a:ext>
              </a:extLst>
            </p:cNvPr>
            <p:cNvSpPr/>
            <p:nvPr/>
          </p:nvSpPr>
          <p:spPr>
            <a:xfrm>
              <a:off x="1539015" y="4387561"/>
              <a:ext cx="2866105" cy="17043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STRESS REDUCTION</a:t>
              </a:r>
              <a:endPara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14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90627-403F-42EE-AFED-6864368E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50" y="496073"/>
            <a:ext cx="6600675" cy="66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45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A214-79D5-4A72-91AD-8850A433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4446"/>
                </a:solidFill>
              </a:rPr>
              <a:t>THANK YOU!!!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E2157CBB-22E1-45A7-BAD3-36A52C97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01" y="2530565"/>
            <a:ext cx="3606800" cy="3606800"/>
          </a:xfrm>
          <a:prstGeom prst="rect">
            <a:avLst/>
          </a:prstGeom>
          <a:ln w="76200">
            <a:solidFill>
              <a:srgbClr val="214975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3E2AE3-CEFB-47B3-8BB3-912A75C2FD92}"/>
              </a:ext>
            </a:extLst>
          </p:cNvPr>
          <p:cNvSpPr/>
          <p:nvPr/>
        </p:nvSpPr>
        <p:spPr>
          <a:xfrm>
            <a:off x="5322271" y="6238021"/>
            <a:ext cx="3735593" cy="594361"/>
          </a:xfrm>
          <a:prstGeom prst="rect">
            <a:avLst/>
          </a:prstGeom>
          <a:solidFill>
            <a:srgbClr val="2149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SCAN TO CONNCET</a:t>
            </a:r>
          </a:p>
        </p:txBody>
      </p:sp>
    </p:spTree>
    <p:extLst>
      <p:ext uri="{BB962C8B-B14F-4D97-AF65-F5344CB8AC3E}">
        <p14:creationId xmlns:p14="http://schemas.microsoft.com/office/powerpoint/2010/main" val="114799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DFE0C1-021D-4B4D-804E-3ECC5B8BA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4268" y="202407"/>
            <a:ext cx="7127081" cy="7127081"/>
          </a:xfrm>
        </p:spPr>
      </p:pic>
    </p:spTree>
    <p:extLst>
      <p:ext uri="{BB962C8B-B14F-4D97-AF65-F5344CB8AC3E}">
        <p14:creationId xmlns:p14="http://schemas.microsoft.com/office/powerpoint/2010/main" val="1442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79CE-67A6-453E-9643-6692DADA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4446"/>
                </a:solidFill>
              </a:rPr>
              <a:t>Work as Done vs. Work as Imagined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A2FA9-CFD6-436A-8436-CB1AEE94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37" y="2138290"/>
            <a:ext cx="11210126" cy="45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8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18" y="1982337"/>
            <a:ext cx="6985670" cy="52216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80" dirty="0"/>
              <a:t>We don’t just show up at work and check our distractions at the gate. </a:t>
            </a:r>
          </a:p>
          <a:p>
            <a:pPr>
              <a:lnSpc>
                <a:spcPct val="100000"/>
              </a:lnSpc>
            </a:pPr>
            <a:r>
              <a:rPr lang="en-US" sz="2880" dirty="0"/>
              <a:t>We bring many of our outside distractions and personal challenges with us to work.  </a:t>
            </a:r>
          </a:p>
          <a:p>
            <a:pPr>
              <a:lnSpc>
                <a:spcPct val="100000"/>
              </a:lnSpc>
            </a:pPr>
            <a:r>
              <a:rPr lang="en-US" sz="2880" dirty="0"/>
              <a:t>These distractions can lead to a lack of engagement and concentration on work tasks. </a:t>
            </a:r>
          </a:p>
          <a:p>
            <a:pPr>
              <a:lnSpc>
                <a:spcPct val="100000"/>
              </a:lnSpc>
            </a:pPr>
            <a:r>
              <a:rPr lang="en-US" sz="2880" dirty="0"/>
              <a:t>This leads to an increased risk of incidents and overall decreased well-being.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642" y="1982337"/>
            <a:ext cx="5546069" cy="298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100" y="4319031"/>
            <a:ext cx="4800872" cy="269748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0ADBE34-628A-466D-81D1-EEA16364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2B4446"/>
                </a:solidFill>
              </a:rPr>
              <a:t>We Don’t Check our Distractions at the Gate!</a:t>
            </a:r>
          </a:p>
        </p:txBody>
      </p:sp>
    </p:spTree>
    <p:extLst>
      <p:ext uri="{BB962C8B-B14F-4D97-AF65-F5344CB8AC3E}">
        <p14:creationId xmlns:p14="http://schemas.microsoft.com/office/powerpoint/2010/main" val="183121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538" y="1810068"/>
            <a:ext cx="4968814" cy="53165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93" y="1857535"/>
            <a:ext cx="8303135" cy="52216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focus has been on protecting the physical body of the worker. </a:t>
            </a:r>
          </a:p>
          <a:p>
            <a:r>
              <a:rPr lang="en-US" dirty="0"/>
              <a:t>Hard hats have reduced injuries to the outside of the head, but we haven’t done enough to take care of what’s going on under the hard hat – stress, emotional/mental issues, wellbeing, and distractions.</a:t>
            </a:r>
          </a:p>
          <a:p>
            <a:r>
              <a:rPr lang="en-US" dirty="0"/>
              <a:t>We need to focus our efforts on the </a:t>
            </a:r>
            <a:r>
              <a:rPr lang="en-US" b="1" dirty="0"/>
              <a:t>mental wellbeing</a:t>
            </a:r>
            <a:r>
              <a:rPr lang="en-US" dirty="0"/>
              <a:t> aspects. </a:t>
            </a:r>
          </a:p>
          <a:p>
            <a:r>
              <a:rPr lang="en-US" dirty="0"/>
              <a:t>It’s a shift in safety thinking from programs to a focus on our mindset: </a:t>
            </a:r>
            <a:r>
              <a:rPr lang="en-US" b="1" dirty="0"/>
              <a:t>“What’s under the hard hat?”</a:t>
            </a:r>
          </a:p>
          <a:p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48C7EA12-4B4D-4BD7-A827-C6C96FBD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734241"/>
            <a:ext cx="13282915" cy="844603"/>
          </a:xfrm>
        </p:spPr>
        <p:txBody>
          <a:bodyPr/>
          <a:lstStyle/>
          <a:p>
            <a:r>
              <a:rPr lang="en-US" sz="4800" b="1" dirty="0">
                <a:solidFill>
                  <a:srgbClr val="2B4446"/>
                </a:solidFill>
              </a:rPr>
              <a:t>What’s Under the Hard Hat?</a:t>
            </a:r>
          </a:p>
        </p:txBody>
      </p:sp>
    </p:spTree>
    <p:extLst>
      <p:ext uri="{BB962C8B-B14F-4D97-AF65-F5344CB8AC3E}">
        <p14:creationId xmlns:p14="http://schemas.microsoft.com/office/powerpoint/2010/main" val="230623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71DA-B134-406D-984D-96A3701E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66" y="877818"/>
            <a:ext cx="13414353" cy="844603"/>
          </a:xfrm>
        </p:spPr>
        <p:txBody>
          <a:bodyPr/>
          <a:lstStyle/>
          <a:p>
            <a:r>
              <a:rPr lang="en-US" sz="3600" b="1" dirty="0">
                <a:solidFill>
                  <a:srgbClr val="2B4446"/>
                </a:solidFill>
              </a:rPr>
              <a:t>What We Currently Know - Leading Underlying Causes of Death in the US</a:t>
            </a:r>
          </a:p>
        </p:txBody>
      </p:sp>
      <p:pic>
        <p:nvPicPr>
          <p:cNvPr id="135" name="Content Placeholder 134">
            <a:extLst>
              <a:ext uri="{FF2B5EF4-FFF2-40B4-BE49-F238E27FC236}">
                <a16:creationId xmlns:a16="http://schemas.microsoft.com/office/drawing/2014/main" id="{A0D1CA14-188A-42F2-B2DA-2A81E6617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1755" y="2084844"/>
            <a:ext cx="10726890" cy="4960481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02D5AB0F-1745-42C8-9C5C-826D399821D8}"/>
              </a:ext>
            </a:extLst>
          </p:cNvPr>
          <p:cNvSpPr txBox="1"/>
          <p:nvPr/>
        </p:nvSpPr>
        <p:spPr>
          <a:xfrm>
            <a:off x="1951755" y="7045325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D7B2D"/>
                </a:solidFill>
              </a:rPr>
              <a:t>2024 CDC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0CBDB7-63B8-438D-B8A0-68263C9A24AE}"/>
              </a:ext>
            </a:extLst>
          </p:cNvPr>
          <p:cNvSpPr/>
          <p:nvPr/>
        </p:nvSpPr>
        <p:spPr>
          <a:xfrm>
            <a:off x="1849821" y="2028825"/>
            <a:ext cx="1986455" cy="252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C0C49-AA5C-4BC1-9525-CDF82EDB6861}"/>
              </a:ext>
            </a:extLst>
          </p:cNvPr>
          <p:cNvSpPr/>
          <p:nvPr/>
        </p:nvSpPr>
        <p:spPr>
          <a:xfrm>
            <a:off x="10742656" y="4703379"/>
            <a:ext cx="1986455" cy="252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34E742-2489-4848-B0B6-CCF38EB2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4446"/>
                </a:solidFill>
              </a:rPr>
              <a:t>Vulcan’s Fatality Prevention Models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2B59B-A283-4744-8EB8-5B4DC23E9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91523"/>
            <a:ext cx="5262644" cy="52212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AE1B59-D70A-4862-8457-FAFE63A53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52" y="1929252"/>
            <a:ext cx="5345830" cy="5345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7127C-84A0-492E-8177-D38F5557E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3163" y="2546349"/>
            <a:ext cx="1780187" cy="10668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600FB-FAA6-4E6C-8E5B-B19307442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38" y="2773855"/>
            <a:ext cx="1780187" cy="10668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9808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34E742-2489-4848-B0B6-CCF38EB2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4446"/>
                </a:solidFill>
              </a:rPr>
              <a:t>Vulcan’s Fatality Prevention Models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2B59B-A283-4744-8EB8-5B4DC23E9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91" y="2053794"/>
            <a:ext cx="5262644" cy="52212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AE1B59-D70A-4862-8457-FAFE63A53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252" y="1866900"/>
            <a:ext cx="5345830" cy="5345830"/>
          </a:xfrm>
          <a:prstGeom prst="rect">
            <a:avLst/>
          </a:prstGeom>
        </p:spPr>
      </p:pic>
      <p:sp>
        <p:nvSpPr>
          <p:cNvPr id="6" name="Oval 8">
            <a:extLst>
              <a:ext uri="{FF2B5EF4-FFF2-40B4-BE49-F238E27FC236}">
                <a16:creationId xmlns:a16="http://schemas.microsoft.com/office/drawing/2014/main" id="{E601E3DA-5C3C-437B-9027-9AD77553CE93}"/>
              </a:ext>
            </a:extLst>
          </p:cNvPr>
          <p:cNvSpPr/>
          <p:nvPr/>
        </p:nvSpPr>
        <p:spPr>
          <a:xfrm>
            <a:off x="6188696" y="2912644"/>
            <a:ext cx="1524144" cy="3396524"/>
          </a:xfrm>
          <a:custGeom>
            <a:avLst/>
            <a:gdLst>
              <a:gd name="connsiteX0" fmla="*/ 0 w 1075176"/>
              <a:gd name="connsiteY0" fmla="*/ 1522562 h 3045124"/>
              <a:gd name="connsiteX1" fmla="*/ 537588 w 1075176"/>
              <a:gd name="connsiteY1" fmla="*/ 0 h 3045124"/>
              <a:gd name="connsiteX2" fmla="*/ 1075176 w 1075176"/>
              <a:gd name="connsiteY2" fmla="*/ 1522562 h 3045124"/>
              <a:gd name="connsiteX3" fmla="*/ 537588 w 1075176"/>
              <a:gd name="connsiteY3" fmla="*/ 3045124 h 3045124"/>
              <a:gd name="connsiteX4" fmla="*/ 0 w 1075176"/>
              <a:gd name="connsiteY4" fmla="*/ 1522562 h 3045124"/>
              <a:gd name="connsiteX0" fmla="*/ 0 w 1075176"/>
              <a:gd name="connsiteY0" fmla="*/ 1522874 h 3045436"/>
              <a:gd name="connsiteX1" fmla="*/ 537588 w 1075176"/>
              <a:gd name="connsiteY1" fmla="*/ 312 h 3045436"/>
              <a:gd name="connsiteX2" fmla="*/ 1075176 w 1075176"/>
              <a:gd name="connsiteY2" fmla="*/ 1522874 h 3045436"/>
              <a:gd name="connsiteX3" fmla="*/ 537588 w 1075176"/>
              <a:gd name="connsiteY3" fmla="*/ 3045436 h 3045436"/>
              <a:gd name="connsiteX4" fmla="*/ 0 w 1075176"/>
              <a:gd name="connsiteY4" fmla="*/ 1522874 h 3045436"/>
              <a:gd name="connsiteX0" fmla="*/ 0 w 1075176"/>
              <a:gd name="connsiteY0" fmla="*/ 1522874 h 3046124"/>
              <a:gd name="connsiteX1" fmla="*/ 537588 w 1075176"/>
              <a:gd name="connsiteY1" fmla="*/ 312 h 3046124"/>
              <a:gd name="connsiteX2" fmla="*/ 1075176 w 1075176"/>
              <a:gd name="connsiteY2" fmla="*/ 1522874 h 3046124"/>
              <a:gd name="connsiteX3" fmla="*/ 537588 w 1075176"/>
              <a:gd name="connsiteY3" fmla="*/ 3045436 h 3046124"/>
              <a:gd name="connsiteX4" fmla="*/ 0 w 1075176"/>
              <a:gd name="connsiteY4" fmla="*/ 1522874 h 3046124"/>
              <a:gd name="connsiteX0" fmla="*/ 0 w 1075176"/>
              <a:gd name="connsiteY0" fmla="*/ 1522874 h 3046124"/>
              <a:gd name="connsiteX1" fmla="*/ 537588 w 1075176"/>
              <a:gd name="connsiteY1" fmla="*/ 312 h 3046124"/>
              <a:gd name="connsiteX2" fmla="*/ 1075176 w 1075176"/>
              <a:gd name="connsiteY2" fmla="*/ 1522874 h 3046124"/>
              <a:gd name="connsiteX3" fmla="*/ 537588 w 1075176"/>
              <a:gd name="connsiteY3" fmla="*/ 3045436 h 3046124"/>
              <a:gd name="connsiteX4" fmla="*/ 0 w 1075176"/>
              <a:gd name="connsiteY4" fmla="*/ 1522874 h 30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76" h="3046124">
                <a:moveTo>
                  <a:pt x="0" y="1522874"/>
                </a:moveTo>
                <a:cubicBezTo>
                  <a:pt x="0" y="681986"/>
                  <a:pt x="554508" y="17565"/>
                  <a:pt x="537588" y="312"/>
                </a:cubicBezTo>
                <a:cubicBezTo>
                  <a:pt x="520668" y="-16941"/>
                  <a:pt x="1075176" y="681986"/>
                  <a:pt x="1075176" y="1522874"/>
                </a:cubicBezTo>
                <a:cubicBezTo>
                  <a:pt x="1075176" y="2363762"/>
                  <a:pt x="541192" y="3071315"/>
                  <a:pt x="537588" y="3045436"/>
                </a:cubicBezTo>
                <a:cubicBezTo>
                  <a:pt x="533984" y="3019557"/>
                  <a:pt x="0" y="2363762"/>
                  <a:pt x="0" y="1522874"/>
                </a:cubicBezTo>
                <a:close/>
              </a:path>
            </a:pathLst>
          </a:custGeom>
          <a:pattFill prst="wdUpDiag">
            <a:fgClr>
              <a:srgbClr val="C00000"/>
            </a:fgClr>
            <a:bgClr>
              <a:schemeClr val="bg1"/>
            </a:bgClr>
          </a:pattFill>
          <a:ln w="104775">
            <a:solidFill>
              <a:srgbClr val="163D6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34087-4633-4C1F-8630-362FCC571157}"/>
              </a:ext>
            </a:extLst>
          </p:cNvPr>
          <p:cNvSpPr txBox="1"/>
          <p:nvPr/>
        </p:nvSpPr>
        <p:spPr>
          <a:xfrm>
            <a:off x="6505598" y="4210183"/>
            <a:ext cx="84829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INCREASED RISK FOR FATALITIES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E5C170-8A9E-40C4-96BB-9F97D3946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3163" y="2546349"/>
            <a:ext cx="1780187" cy="10668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54F5A2-F20A-4926-BD02-5F3509508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38" y="2773855"/>
            <a:ext cx="1780187" cy="10668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721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16925</TotalTime>
  <Words>820</Words>
  <Application>Microsoft Office PowerPoint</Application>
  <PresentationFormat>Custom</PresentationFormat>
  <Paragraphs>137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Google Sans</vt:lpstr>
      <vt:lpstr>Google Sans Text</vt:lpstr>
      <vt:lpstr>Lato</vt:lpstr>
      <vt:lpstr>Roboto</vt:lpstr>
      <vt:lpstr>Office Theme</vt:lpstr>
      <vt:lpstr>PowerPoint Presentation</vt:lpstr>
      <vt:lpstr>What We Currently Know – Fatality Rates</vt:lpstr>
      <vt:lpstr>PowerPoint Presentation</vt:lpstr>
      <vt:lpstr>Work as Done vs. Work as Imagined</vt:lpstr>
      <vt:lpstr>We Don’t Check our Distractions at the Gate!</vt:lpstr>
      <vt:lpstr>What’s Under the Hard Hat?</vt:lpstr>
      <vt:lpstr>What We Currently Know - Leading Underlying Causes of Death in the US</vt:lpstr>
      <vt:lpstr>Vulcan’s Fatality Prevention Models</vt:lpstr>
      <vt:lpstr>Vulcan’s Fatality Prevention Models</vt:lpstr>
      <vt:lpstr>Vulcan’s Fatality Prevention Models</vt:lpstr>
      <vt:lpstr>Risk &amp; Success Factors</vt:lpstr>
      <vt:lpstr>Building a Safe Space / Supportive Environment</vt:lpstr>
      <vt:lpstr>Start with What We Say</vt:lpstr>
      <vt:lpstr>Start with What We Say</vt:lpstr>
      <vt:lpstr>PowerPoint Presentation</vt:lpstr>
      <vt:lpstr>Organizational and Psychosocial Risks Negative Outcomes</vt:lpstr>
      <vt:lpstr>Organizational and Psychosocial Risks Control vs. Influence  </vt:lpstr>
      <vt:lpstr>Organizational and Psychosocial Risks Employee Engagement</vt:lpstr>
      <vt:lpstr>PowerPoint Presentation</vt:lpstr>
      <vt:lpstr>Organizational and Psychosocial Risks Employee Engagement</vt:lpstr>
      <vt:lpstr>PowerPoint Presentation</vt:lpstr>
      <vt:lpstr>EAP Awareness</vt:lpstr>
      <vt:lpstr>Behavioral and Individual Risks </vt:lpstr>
      <vt:lpstr>Behavioral and Individuals Risks Meet People Where they Are</vt:lpstr>
      <vt:lpstr>PowerPoint Presentation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Chapleau</dc:creator>
  <cp:lastModifiedBy>McDougal, Chad</cp:lastModifiedBy>
  <cp:revision>235</cp:revision>
  <cp:lastPrinted>2025-09-02T12:12:25Z</cp:lastPrinted>
  <dcterms:created xsi:type="dcterms:W3CDTF">2020-03-12T14:55:59Z</dcterms:created>
  <dcterms:modified xsi:type="dcterms:W3CDTF">2026-03-09T17:24:21Z</dcterms:modified>
</cp:coreProperties>
</file>