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heme/themeOverride1.xml" ContentType="application/vnd.openxmlformats-officedocument.themeOverride+xml"/>
  <Override PartName="/ppt/notesSlides/notesSlide10.xml" ContentType="application/vnd.openxmlformats-officedocument.presentationml.notesSlide+xml"/>
  <Override PartName="/ppt/theme/themeOverride2.xml" ContentType="application/vnd.openxmlformats-officedocument.themeOverr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65" r:id="rId3"/>
    <p:sldId id="266" r:id="rId4"/>
    <p:sldId id="267" r:id="rId5"/>
    <p:sldId id="268" r:id="rId6"/>
    <p:sldId id="258" r:id="rId7"/>
    <p:sldId id="269" r:id="rId8"/>
    <p:sldId id="270" r:id="rId9"/>
    <p:sldId id="271" r:id="rId10"/>
    <p:sldId id="272" r:id="rId11"/>
    <p:sldId id="275" r:id="rId12"/>
    <p:sldId id="273" r:id="rId13"/>
    <p:sldId id="274" r:id="rId14"/>
    <p:sldId id="276" r:id="rId15"/>
    <p:sldId id="264" r:id="rId16"/>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71185" autoAdjust="0"/>
  </p:normalViewPr>
  <p:slideViewPr>
    <p:cSldViewPr snapToGrid="0">
      <p:cViewPr varScale="1">
        <p:scale>
          <a:sx n="75" d="100"/>
          <a:sy n="75" d="100"/>
        </p:scale>
        <p:origin x="835"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2F62DFD-6539-4F33-91F7-B9E9125DB01F}" type="datetimeFigureOut">
              <a:rPr lang="en-US" smtClean="0"/>
              <a:t>3/12/2026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CC729A57-EACD-4C35-9F9B-4502F2D07661}" type="slidenum">
              <a:rPr lang="en-US" smtClean="0"/>
              <a:t>‹#›</a:t>
            </a:fld>
            <a:endParaRPr lang="en-US"/>
          </a:p>
        </p:txBody>
      </p:sp>
    </p:spTree>
    <p:extLst>
      <p:ext uri="{BB962C8B-B14F-4D97-AF65-F5344CB8AC3E}">
        <p14:creationId xmlns:p14="http://schemas.microsoft.com/office/powerpoint/2010/main" val="2071248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C729A57-EACD-4C35-9F9B-4502F2D07661}" type="slidenum">
              <a:rPr lang="en-US" smtClean="0"/>
              <a:t>1</a:t>
            </a:fld>
            <a:endParaRPr lang="en-US"/>
          </a:p>
        </p:txBody>
      </p:sp>
    </p:spTree>
    <p:extLst>
      <p:ext uri="{BB962C8B-B14F-4D97-AF65-F5344CB8AC3E}">
        <p14:creationId xmlns:p14="http://schemas.microsoft.com/office/powerpoint/2010/main" val="30433160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60C76-A344-F86F-9946-1CB5C324D9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1B113A-806B-9BC4-C196-2592C0B7B2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D08B07-21C8-1ACA-BC34-9577229E5369}"/>
              </a:ext>
            </a:extLst>
          </p:cNvPr>
          <p:cNvSpPr>
            <a:spLocks noGrp="1"/>
          </p:cNvSpPr>
          <p:nvPr>
            <p:ph type="body" idx="1"/>
          </p:nvPr>
        </p:nvSpPr>
        <p:spPr/>
        <p:txBody>
          <a:bodyPr/>
          <a:lstStyle/>
          <a:p>
            <a:r>
              <a:rPr lang="en-US" dirty="0"/>
              <a:t>306.03(g)-States “A reduced density requirement will be allowed for layers…”, Table IV states “shall be”</a:t>
            </a:r>
          </a:p>
        </p:txBody>
      </p:sp>
      <p:sp>
        <p:nvSpPr>
          <p:cNvPr id="4" name="Slide Number Placeholder 3">
            <a:extLst>
              <a:ext uri="{FF2B5EF4-FFF2-40B4-BE49-F238E27FC236}">
                <a16:creationId xmlns:a16="http://schemas.microsoft.com/office/drawing/2014/main" id="{EDE21A0B-25CA-1199-7B89-25E11ED08F08}"/>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729A57-EACD-4C35-9F9B-4502F2D0766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56872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3F1A45-A810-1DDD-1593-D41C5931A0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5C5EFF8-5AB3-6077-33CE-86FF826B38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36738C-E184-6CEB-A133-24031F2A3C61}"/>
              </a:ext>
            </a:extLst>
          </p:cNvPr>
          <p:cNvSpPr>
            <a:spLocks noGrp="1"/>
          </p:cNvSpPr>
          <p:nvPr>
            <p:ph type="body" idx="1"/>
          </p:nvPr>
        </p:nvSpPr>
        <p:spPr/>
        <p:txBody>
          <a:bodyPr/>
          <a:lstStyle/>
          <a:p>
            <a:r>
              <a:rPr lang="en-US" dirty="0"/>
              <a:t>306.03(g)-reduction will be allowed, Table IV states “shall be”</a:t>
            </a:r>
          </a:p>
        </p:txBody>
      </p:sp>
      <p:sp>
        <p:nvSpPr>
          <p:cNvPr id="4" name="Slide Number Placeholder 3">
            <a:extLst>
              <a:ext uri="{FF2B5EF4-FFF2-40B4-BE49-F238E27FC236}">
                <a16:creationId xmlns:a16="http://schemas.microsoft.com/office/drawing/2014/main" id="{4D297B2C-92A3-5F37-14AC-D71DF486221C}"/>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729A57-EACD-4C35-9F9B-4502F2D0766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399090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CB00F2-A9A7-3276-F8C0-709D45F89E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31769F-7D7D-67C1-C6C6-96F81B97175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6B5D439-D13A-59EF-BA99-90BFC60B629B}"/>
              </a:ext>
            </a:extLst>
          </p:cNvPr>
          <p:cNvSpPr>
            <a:spLocks noGrp="1"/>
          </p:cNvSpPr>
          <p:nvPr>
            <p:ph type="body" idx="1"/>
          </p:nvPr>
        </p:nvSpPr>
        <p:spPr/>
        <p:txBody>
          <a:bodyPr/>
          <a:lstStyle/>
          <a:p>
            <a:r>
              <a:rPr lang="en-US" dirty="0"/>
              <a:t>Call them out by name.</a:t>
            </a:r>
          </a:p>
        </p:txBody>
      </p:sp>
      <p:sp>
        <p:nvSpPr>
          <p:cNvPr id="4" name="Slide Number Placeholder 3">
            <a:extLst>
              <a:ext uri="{FF2B5EF4-FFF2-40B4-BE49-F238E27FC236}">
                <a16:creationId xmlns:a16="http://schemas.microsoft.com/office/drawing/2014/main" id="{8399F70A-D149-B728-E805-D9A362D321CE}"/>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729A57-EACD-4C35-9F9B-4502F2D0766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233482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EDF9F8-463A-DEDF-764A-CB5B6C6CF86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F7A397-5389-48AC-8C1F-FD53BB5A432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6F2AA7-78D1-EFC6-1AE2-2D9EB8740B38}"/>
              </a:ext>
            </a:extLst>
          </p:cNvPr>
          <p:cNvSpPr>
            <a:spLocks noGrp="1"/>
          </p:cNvSpPr>
          <p:nvPr>
            <p:ph type="body" idx="1"/>
          </p:nvPr>
        </p:nvSpPr>
        <p:spPr/>
        <p:txBody>
          <a:bodyPr/>
          <a:lstStyle/>
          <a:p>
            <a:r>
              <a:rPr lang="en-US" dirty="0"/>
              <a:t>To match what is in Section 450 for PCC pavement. The change was to not allow any carbonate stone with a BPN value less than or equal to 20.  </a:t>
            </a:r>
          </a:p>
        </p:txBody>
      </p:sp>
      <p:sp>
        <p:nvSpPr>
          <p:cNvPr id="4" name="Slide Number Placeholder 3">
            <a:extLst>
              <a:ext uri="{FF2B5EF4-FFF2-40B4-BE49-F238E27FC236}">
                <a16:creationId xmlns:a16="http://schemas.microsoft.com/office/drawing/2014/main" id="{2FEB8549-5F79-A7B9-9F45-5ED172FC9BC8}"/>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729A57-EACD-4C35-9F9B-4502F2D0766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58050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41CA0-A8F1-363A-9B58-24AE0C05AC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4C18A8-EE50-47E5-2F49-9BE44242BE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EF0492-42FE-D4C6-046C-C57808A62293}"/>
              </a:ext>
            </a:extLst>
          </p:cNvPr>
          <p:cNvSpPr>
            <a:spLocks noGrp="1"/>
          </p:cNvSpPr>
          <p:nvPr>
            <p:ph type="body" idx="1"/>
          </p:nvPr>
        </p:nvSpPr>
        <p:spPr/>
        <p:txBody>
          <a:bodyPr/>
          <a:lstStyle/>
          <a:p>
            <a:r>
              <a:rPr lang="en-US" dirty="0"/>
              <a:t>“Pay factors above 1.00 will not be applied to mixes where the roadway density has been lowered below 94.0%”</a:t>
            </a:r>
          </a:p>
          <a:p>
            <a:endParaRPr lang="en-US" dirty="0"/>
          </a:p>
          <a:p>
            <a:r>
              <a:rPr lang="en-US" dirty="0"/>
              <a:t>403 Micro-surfacing</a:t>
            </a:r>
          </a:p>
          <a:p>
            <a:endParaRPr lang="en-US" dirty="0"/>
          </a:p>
          <a:p>
            <a:r>
              <a:rPr lang="en-US" dirty="0"/>
              <a:t>432-high density mineral bond </a:t>
            </a:r>
          </a:p>
        </p:txBody>
      </p:sp>
      <p:sp>
        <p:nvSpPr>
          <p:cNvPr id="4" name="Slide Number Placeholder 3">
            <a:extLst>
              <a:ext uri="{FF2B5EF4-FFF2-40B4-BE49-F238E27FC236}">
                <a16:creationId xmlns:a16="http://schemas.microsoft.com/office/drawing/2014/main" id="{9786934A-6D50-2740-7B6F-960A2DF6E5C3}"/>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729A57-EACD-4C35-9F9B-4502F2D0766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190744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C729A57-EACD-4C35-9F9B-4502F2D07661}" type="slidenum">
              <a:rPr lang="en-US" smtClean="0"/>
              <a:t>15</a:t>
            </a:fld>
            <a:endParaRPr lang="en-US"/>
          </a:p>
        </p:txBody>
      </p:sp>
    </p:spTree>
    <p:extLst>
      <p:ext uri="{BB962C8B-B14F-4D97-AF65-F5344CB8AC3E}">
        <p14:creationId xmlns:p14="http://schemas.microsoft.com/office/powerpoint/2010/main" val="2096045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20040" marR="0" indent="-228600" algn="just">
              <a:spcBef>
                <a:spcPts val="300"/>
              </a:spcBef>
              <a:buNone/>
              <a:tabLst>
                <a:tab pos="274320" algn="l"/>
                <a:tab pos="548640" algn="l"/>
                <a:tab pos="822960" algn="l"/>
                <a:tab pos="1097280" algn="l"/>
                <a:tab pos="1371600" algn="l"/>
                <a:tab pos="1645920" algn="l"/>
                <a:tab pos="1920240" algn="l"/>
                <a:tab pos="2286000" algn="l"/>
                <a:tab pos="2560320" algn="l"/>
                <a:tab pos="2834640" algn="l"/>
              </a:tabLst>
            </a:pPr>
            <a:r>
              <a:rPr lang="en-US" sz="1200" dirty="0">
                <a:effectLst/>
                <a:highlight>
                  <a:srgbClr val="FFFF00"/>
                </a:highlight>
                <a:latin typeface="Trebuchet MS" panose="020B0603020202020204" pitchFamily="34" charset="0"/>
                <a:ea typeface="Times New Roman" panose="02020603050405020304" pitchFamily="18" charset="0"/>
                <a:cs typeface="Times New Roman" panose="02020603050405020304" pitchFamily="18" charset="0"/>
              </a:rPr>
              <a:t>Note: For asphalt paving jobs that are 1000 feet or less in length, such as those at bridge or culvert replacements, </a:t>
            </a:r>
            <a:r>
              <a:rPr lang="en-US" sz="1200" dirty="0">
                <a:effectLst/>
                <a:highlight>
                  <a:srgbClr val="FFFF00"/>
                </a:highlight>
                <a:latin typeface="Trebuchet MS" panose="020B0603020202020204" pitchFamily="34" charset="0"/>
                <a:ea typeface="Calibri" panose="020F0502020204030204" pitchFamily="34" charset="0"/>
                <a:cs typeface="Times New Roman" panose="02020603050405020304" pitchFamily="18" charset="0"/>
              </a:rPr>
              <a:t>the Contractor, as part of his QC plan, shall establish a rolling pattern using the nondestructive testing devices approved in Section 306 of the Specifications. The device shall either be calibrated to roadway cores or gage counts and shall be used to determine the rolling pattern producing maximum density. Contractor QC personnel shall be on site throughout each day to perform periodic checks and verify that the rolling pattern continually produces the maximum density that is achievable.</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CC729A57-EACD-4C35-9F9B-4502F2D07661}" type="slidenum">
              <a:rPr lang="en-US" smtClean="0"/>
              <a:t>2</a:t>
            </a:fld>
            <a:endParaRPr lang="en-US"/>
          </a:p>
        </p:txBody>
      </p:sp>
    </p:spTree>
    <p:extLst>
      <p:ext uri="{BB962C8B-B14F-4D97-AF65-F5344CB8AC3E}">
        <p14:creationId xmlns:p14="http://schemas.microsoft.com/office/powerpoint/2010/main" val="38887200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13C42F-3298-0B9C-A482-CAB1C580D6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D6880D-3D3C-BC0F-C22A-3BCDE94B7E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69BA0B-7ABA-46F5-9BEF-CA67081939B2}"/>
              </a:ext>
            </a:extLst>
          </p:cNvPr>
          <p:cNvSpPr>
            <a:spLocks noGrp="1"/>
          </p:cNvSpPr>
          <p:nvPr>
            <p:ph type="body" idx="1"/>
          </p:nvPr>
        </p:nvSpPr>
        <p:spPr/>
        <p:txBody>
          <a:bodyPr/>
          <a:lstStyle/>
          <a:p>
            <a:r>
              <a:rPr lang="en-US" dirty="0"/>
              <a:t>The previous Table 1 had no requirements for Section 327 Black Base requirements. There were only Section 327 PATB requirements</a:t>
            </a:r>
          </a:p>
          <a:p>
            <a:endParaRPr lang="en-US" dirty="0"/>
          </a:p>
          <a:p>
            <a:pPr marL="0" marR="0">
              <a:buNone/>
            </a:pPr>
            <a:r>
              <a:rPr lang="en-US" dirty="0"/>
              <a:t>According to NAPA the TSR test is a good test for mix design but is a poor test for QA during production due to the test is</a:t>
            </a:r>
            <a:r>
              <a:rPr lang="en-US" sz="1200" dirty="0">
                <a:solidFill>
                  <a:srgbClr val="000000"/>
                </a:solidFill>
                <a:effectLst/>
                <a:latin typeface="Aptos" panose="020B0004020202020204" pitchFamily="34" charset="0"/>
                <a:ea typeface="Times New Roman" panose="02020603050405020304" pitchFamily="18" charset="0"/>
                <a:cs typeface="Aptos" panose="020B0004020202020204" pitchFamily="34" charset="0"/>
              </a:rPr>
              <a:t> time consuming. People usually like for production tests to be fast.</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0" marR="0">
              <a:buNone/>
            </a:pPr>
            <a:r>
              <a:rPr lang="en-US" sz="1200" dirty="0">
                <a:solidFill>
                  <a:srgbClr val="000000"/>
                </a:solidFill>
                <a:effectLst/>
                <a:latin typeface="Aptos" panose="020B0004020202020204" pitchFamily="34" charset="0"/>
                <a:ea typeface="Times New Roman" panose="02020603050405020304" pitchFamily="18" charset="0"/>
                <a:cs typeface="Aptos" panose="020B0004020202020204" pitchFamily="34" charset="0"/>
              </a:rPr>
              <a:t> </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0" marR="0">
              <a:buNone/>
            </a:pPr>
            <a:r>
              <a:rPr lang="en-US" sz="1200" dirty="0">
                <a:solidFill>
                  <a:srgbClr val="000000"/>
                </a:solidFill>
                <a:effectLst/>
                <a:latin typeface="Aptos" panose="020B0004020202020204" pitchFamily="34" charset="0"/>
                <a:ea typeface="Times New Roman" panose="02020603050405020304" pitchFamily="18" charset="0"/>
                <a:cs typeface="Aptos" panose="020B0004020202020204" pitchFamily="34" charset="0"/>
              </a:rPr>
              <a:t>AASHTO T283</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0" marR="0">
              <a:buNone/>
            </a:pPr>
            <a:r>
              <a:rPr lang="en-US" sz="1200" dirty="0">
                <a:solidFill>
                  <a:srgbClr val="000000"/>
                </a:solidFill>
                <a:effectLst/>
                <a:latin typeface="Aptos" panose="020B0004020202020204" pitchFamily="34" charset="0"/>
                <a:ea typeface="Times New Roman" panose="02020603050405020304" pitchFamily="18" charset="0"/>
                <a:cs typeface="Aptos" panose="020B0004020202020204" pitchFamily="34" charset="0"/>
              </a:rPr>
              <a:t>Says:</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0" marR="0">
              <a:buNone/>
            </a:pPr>
            <a:r>
              <a:rPr lang="en-US" sz="1200" dirty="0">
                <a:solidFill>
                  <a:srgbClr val="000000"/>
                </a:solidFill>
                <a:effectLst/>
                <a:latin typeface="Aptos" panose="020B0004020202020204" pitchFamily="34" charset="0"/>
                <a:ea typeface="Times New Roman" panose="02020603050405020304" pitchFamily="18" charset="0"/>
                <a:cs typeface="Aptos" panose="020B0004020202020204" pitchFamily="34" charset="0"/>
              </a:rPr>
              <a:t>sample, compact, measure air voids.</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0" marR="0">
              <a:buNone/>
            </a:pPr>
            <a:r>
              <a:rPr lang="en-US" sz="1200" dirty="0">
                <a:solidFill>
                  <a:srgbClr val="000000"/>
                </a:solidFill>
                <a:effectLst/>
                <a:latin typeface="Aptos" panose="020B0004020202020204" pitchFamily="34" charset="0"/>
                <a:ea typeface="Times New Roman" panose="02020603050405020304" pitchFamily="18" charset="0"/>
                <a:cs typeface="Aptos" panose="020B0004020202020204" pitchFamily="34" charset="0"/>
              </a:rPr>
              <a:t>Then half of the specimens need to be conditioned by:</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0" marR="0">
              <a:buNone/>
            </a:pPr>
            <a:r>
              <a:rPr lang="en-US" sz="1200" dirty="0">
                <a:solidFill>
                  <a:srgbClr val="000000"/>
                </a:solidFill>
                <a:effectLst/>
                <a:latin typeface="Aptos" panose="020B0004020202020204" pitchFamily="34" charset="0"/>
                <a:ea typeface="Times New Roman" panose="02020603050405020304" pitchFamily="18" charset="0"/>
                <a:cs typeface="Aptos" panose="020B0004020202020204" pitchFamily="34" charset="0"/>
              </a:rPr>
              <a:t>Vacuum saturation, takes 20+ minutes per sample</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0" marR="0">
              <a:buNone/>
            </a:pPr>
            <a:r>
              <a:rPr lang="en-US" sz="1200" dirty="0">
                <a:solidFill>
                  <a:srgbClr val="000000"/>
                </a:solidFill>
                <a:effectLst/>
                <a:latin typeface="Aptos" panose="020B0004020202020204" pitchFamily="34" charset="0"/>
                <a:ea typeface="Times New Roman" panose="02020603050405020304" pitchFamily="18" charset="0"/>
                <a:cs typeface="Aptos" panose="020B0004020202020204" pitchFamily="34" charset="0"/>
              </a:rPr>
              <a:t>Frozen for 16 hours minimum</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0" marR="0">
              <a:buNone/>
            </a:pPr>
            <a:r>
              <a:rPr lang="en-US" sz="1200" dirty="0">
                <a:solidFill>
                  <a:srgbClr val="000000"/>
                </a:solidFill>
                <a:effectLst/>
                <a:latin typeface="Aptos" panose="020B0004020202020204" pitchFamily="34" charset="0"/>
                <a:ea typeface="Times New Roman" panose="02020603050405020304" pitchFamily="18" charset="0"/>
                <a:cs typeface="Aptos" panose="020B0004020202020204" pitchFamily="34" charset="0"/>
              </a:rPr>
              <a:t>Conditioned in 140°F water for 24 ± 1 </a:t>
            </a:r>
            <a:r>
              <a:rPr lang="en-US" sz="1200" dirty="0" err="1">
                <a:solidFill>
                  <a:srgbClr val="000000"/>
                </a:solidFill>
                <a:effectLst/>
                <a:latin typeface="Aptos" panose="020B0004020202020204" pitchFamily="34" charset="0"/>
                <a:ea typeface="Times New Roman" panose="02020603050405020304" pitchFamily="18" charset="0"/>
                <a:cs typeface="Aptos" panose="020B0004020202020204" pitchFamily="34" charset="0"/>
              </a:rPr>
              <a:t>hr</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0" marR="0">
              <a:buNone/>
            </a:pPr>
            <a:r>
              <a:rPr lang="en-US" sz="1200" dirty="0">
                <a:solidFill>
                  <a:srgbClr val="000000"/>
                </a:solidFill>
                <a:effectLst/>
                <a:latin typeface="Aptos" panose="020B0004020202020204" pitchFamily="34" charset="0"/>
                <a:ea typeface="Times New Roman" panose="02020603050405020304" pitchFamily="18" charset="0"/>
                <a:cs typeface="Aptos" panose="020B0004020202020204" pitchFamily="34" charset="0"/>
              </a:rPr>
              <a:t>Conditioned at 77°F for 2 hours</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0" marR="0">
              <a:buNone/>
            </a:pPr>
            <a:r>
              <a:rPr lang="en-US" sz="1200" dirty="0">
                <a:solidFill>
                  <a:srgbClr val="000000"/>
                </a:solidFill>
                <a:effectLst/>
                <a:latin typeface="Aptos" panose="020B0004020202020204" pitchFamily="34" charset="0"/>
                <a:ea typeface="Times New Roman" panose="02020603050405020304" pitchFamily="18" charset="0"/>
                <a:cs typeface="Aptos" panose="020B0004020202020204" pitchFamily="34" charset="0"/>
              </a:rPr>
              <a:t>And finally tested.</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0" marR="0">
              <a:buNone/>
            </a:pPr>
            <a:r>
              <a:rPr lang="en-US" sz="1200" dirty="0">
                <a:solidFill>
                  <a:srgbClr val="000000"/>
                </a:solidFill>
                <a:effectLst/>
                <a:latin typeface="Aptos" panose="020B0004020202020204" pitchFamily="34" charset="0"/>
                <a:ea typeface="Times New Roman" panose="02020603050405020304" pitchFamily="18" charset="0"/>
                <a:cs typeface="Aptos" panose="020B0004020202020204" pitchFamily="34" charset="0"/>
              </a:rPr>
              <a:t> </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0" marR="0">
              <a:buNone/>
            </a:pPr>
            <a:r>
              <a:rPr lang="en-US" sz="1200" dirty="0">
                <a:solidFill>
                  <a:srgbClr val="000000"/>
                </a:solidFill>
                <a:effectLst/>
                <a:latin typeface="Aptos" panose="020B0004020202020204" pitchFamily="34" charset="0"/>
                <a:ea typeface="Times New Roman" panose="02020603050405020304" pitchFamily="18" charset="0"/>
                <a:cs typeface="Aptos" panose="020B0004020202020204" pitchFamily="34" charset="0"/>
              </a:rPr>
              <a:t>So, by the AASHTO method if I sample on Monday, I will not have a test result until Wednesday.</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0" marR="0">
              <a:buNone/>
            </a:pPr>
            <a:r>
              <a:rPr lang="en-US" sz="1200" dirty="0">
                <a:solidFill>
                  <a:srgbClr val="000000"/>
                </a:solidFill>
                <a:effectLst/>
                <a:latin typeface="Aptos" panose="020B0004020202020204" pitchFamily="34" charset="0"/>
                <a:ea typeface="Times New Roman" panose="02020603050405020304" pitchFamily="18" charset="0"/>
                <a:cs typeface="Aptos" panose="020B0004020202020204" pitchFamily="34" charset="0"/>
              </a:rPr>
              <a:t> </a:t>
            </a: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0" marR="0">
              <a:buNone/>
            </a:pPr>
            <a:r>
              <a:rPr lang="en-US" sz="1200" dirty="0">
                <a:effectLst/>
                <a:latin typeface="Aptos" panose="020B0004020202020204" pitchFamily="34" charset="0"/>
                <a:ea typeface="Aptos" panose="020B0004020202020204" pitchFamily="34" charset="0"/>
                <a:cs typeface="Aptos" panose="020B0004020202020204" pitchFamily="34" charset="0"/>
              </a:rPr>
              <a:t>We have the Bituminous Lab working overtime, Saturdays &amp; Sundays, getting JMF approval done b/c we are putting the mixes up with the anti-strip additives.</a:t>
            </a:r>
          </a:p>
          <a:p>
            <a:pPr marL="0" marR="0">
              <a:buNone/>
            </a:pPr>
            <a:endParaRPr lang="en-US" sz="1200" dirty="0">
              <a:effectLst/>
              <a:latin typeface="Aptos" panose="020B0004020202020204" pitchFamily="34" charset="0"/>
              <a:ea typeface="Aptos" panose="020B0004020202020204" pitchFamily="34" charset="0"/>
              <a:cs typeface="Aptos" panose="020B0004020202020204" pitchFamily="34" charset="0"/>
            </a:endParaRPr>
          </a:p>
          <a:p>
            <a:pPr marL="0" marR="0">
              <a:buNone/>
            </a:pPr>
            <a:r>
              <a:rPr lang="en-US" sz="1200" dirty="0">
                <a:effectLst/>
                <a:latin typeface="Aptos" panose="020B0004020202020204" pitchFamily="34" charset="0"/>
                <a:ea typeface="Aptos" panose="020B0004020202020204" pitchFamily="34" charset="0"/>
                <a:cs typeface="Aptos" panose="020B0004020202020204" pitchFamily="34" charset="0"/>
              </a:rPr>
              <a:t>I don’t’ remember why we got rid of the split tensile test for 424 mixes</a:t>
            </a:r>
          </a:p>
          <a:p>
            <a:endParaRPr lang="en-US" dirty="0"/>
          </a:p>
          <a:p>
            <a:r>
              <a:rPr lang="en-US" dirty="0"/>
              <a:t>  </a:t>
            </a:r>
          </a:p>
        </p:txBody>
      </p:sp>
      <p:sp>
        <p:nvSpPr>
          <p:cNvPr id="4" name="Slide Number Placeholder 3">
            <a:extLst>
              <a:ext uri="{FF2B5EF4-FFF2-40B4-BE49-F238E27FC236}">
                <a16:creationId xmlns:a16="http://schemas.microsoft.com/office/drawing/2014/main" id="{C87335E7-8DA3-DB3E-265B-7098CF6254FA}"/>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729A57-EACD-4C35-9F9B-4502F2D0766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828638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4B8F5-7B42-382F-23BF-3CC6F215F9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5D83CA-2E5F-81B9-36E4-A774D4A0B8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0FCAF1-02E2-DB3D-41FC-FA57C1A0F94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572BFC-F193-4990-354D-0EC906860190}"/>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729A57-EACD-4C35-9F9B-4502F2D0766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7986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D992AC-9486-7624-F690-C415316CC1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0A8E79-7CAA-9BFC-AC42-2EF15BCE34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843E86-C96B-42A8-E040-F4E5EFBCA98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018768-92F3-2661-0851-C2CD2D01D8E8}"/>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729A57-EACD-4C35-9F9B-4502F2D0766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40787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2700 lbs. stability for 60 gyration designs. 1200 lbs. stability for 50 blow Marshall designs. </a:t>
            </a:r>
          </a:p>
          <a:p>
            <a:endParaRPr lang="en-US" dirty="0"/>
          </a:p>
          <a:p>
            <a:r>
              <a:rPr lang="en-US" dirty="0"/>
              <a:t>Density same as Superpave Mixes. </a:t>
            </a:r>
          </a:p>
        </p:txBody>
      </p:sp>
      <p:sp>
        <p:nvSpPr>
          <p:cNvPr id="4" name="Slide Number Placeholder 3"/>
          <p:cNvSpPr>
            <a:spLocks noGrp="1"/>
          </p:cNvSpPr>
          <p:nvPr>
            <p:ph type="sldNum" sz="quarter" idx="5"/>
          </p:nvPr>
        </p:nvSpPr>
        <p:spPr/>
        <p:txBody>
          <a:bodyPr/>
          <a:lstStyle/>
          <a:p>
            <a:fld id="{CC729A57-EACD-4C35-9F9B-4502F2D07661}" type="slidenum">
              <a:rPr lang="en-US" smtClean="0"/>
              <a:t>6</a:t>
            </a:fld>
            <a:endParaRPr lang="en-US"/>
          </a:p>
        </p:txBody>
      </p:sp>
    </p:spTree>
    <p:extLst>
      <p:ext uri="{BB962C8B-B14F-4D97-AF65-F5344CB8AC3E}">
        <p14:creationId xmlns:p14="http://schemas.microsoft.com/office/powerpoint/2010/main" val="11064657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EE06F8-1856-B760-03E6-C9D27EABDAB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093F45-598A-1643-79A2-64B301A2B8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FF17E5-B421-DCB8-1F0F-893A296C9612}"/>
              </a:ext>
            </a:extLst>
          </p:cNvPr>
          <p:cNvSpPr>
            <a:spLocks noGrp="1"/>
          </p:cNvSpPr>
          <p:nvPr>
            <p:ph type="body" idx="1"/>
          </p:nvPr>
        </p:nvSpPr>
        <p:spPr/>
        <p:txBody>
          <a:bodyPr/>
          <a:lstStyle/>
          <a:p>
            <a:r>
              <a:rPr lang="en-US" dirty="0"/>
              <a:t>New rates 0.10 to 0.25 gal/SY. Old rates 0.22 to 0.25 gal/SY.</a:t>
            </a:r>
          </a:p>
          <a:p>
            <a:endParaRPr lang="en-US" dirty="0"/>
          </a:p>
          <a:p>
            <a:r>
              <a:rPr lang="en-US" dirty="0"/>
              <a:t>Placement is now governed by weather alone. N. AL from Oct 1-May 1, S AL from Nov 1-April1; temperature requirements and roadway condition (wet) still apply </a:t>
            </a:r>
          </a:p>
          <a:p>
            <a:endParaRPr lang="en-US" dirty="0"/>
          </a:p>
        </p:txBody>
      </p:sp>
      <p:sp>
        <p:nvSpPr>
          <p:cNvPr id="4" name="Slide Number Placeholder 3">
            <a:extLst>
              <a:ext uri="{FF2B5EF4-FFF2-40B4-BE49-F238E27FC236}">
                <a16:creationId xmlns:a16="http://schemas.microsoft.com/office/drawing/2014/main" id="{3A7EBD97-0421-CC93-8208-8CC804464655}"/>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729A57-EACD-4C35-9F9B-4502F2D0766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044723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71CE1F-03BB-49B4-C0E8-4C426F7AB9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2C58DA-27AC-065F-5EBC-FBE2A8D636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246657A-9A7F-BC61-5A44-48BE635180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5B6C13-B3F1-AD4F-A46E-0F8870D31E85}"/>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729A57-EACD-4C35-9F9B-4502F2D0766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73114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47A8F-1F34-3E18-3003-3304A41696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7A0335-A070-8955-E787-9F1977E2BD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E28057-87CA-145F-39B9-8199AB88286F}"/>
              </a:ext>
            </a:extLst>
          </p:cNvPr>
          <p:cNvSpPr>
            <a:spLocks noGrp="1"/>
          </p:cNvSpPr>
          <p:nvPr>
            <p:ph type="body" idx="1"/>
          </p:nvPr>
        </p:nvSpPr>
        <p:spPr/>
        <p:txBody>
          <a:bodyPr/>
          <a:lstStyle/>
          <a:p>
            <a:r>
              <a:rPr lang="en-US" dirty="0"/>
              <a:t>Use nuclear gauges to determine rolling pattern. </a:t>
            </a:r>
          </a:p>
          <a:p>
            <a:r>
              <a:rPr lang="en-US" dirty="0"/>
              <a:t>Deleted Table that implied that the layer under an OGFC also had to be tested for smoothness. That’s still a good idea but not for pay factors. </a:t>
            </a:r>
          </a:p>
          <a:p>
            <a:r>
              <a:rPr lang="en-US" dirty="0"/>
              <a:t>Table II are the pay factors for AC content and Voids in Total Mix</a:t>
            </a:r>
          </a:p>
        </p:txBody>
      </p:sp>
      <p:sp>
        <p:nvSpPr>
          <p:cNvPr id="4" name="Slide Number Placeholder 3">
            <a:extLst>
              <a:ext uri="{FF2B5EF4-FFF2-40B4-BE49-F238E27FC236}">
                <a16:creationId xmlns:a16="http://schemas.microsoft.com/office/drawing/2014/main" id="{C1AE3309-0ED8-F3FD-4EDE-3B74E327F46F}"/>
              </a:ext>
            </a:extLst>
          </p:cNvPr>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C729A57-EACD-4C35-9F9B-4502F2D0766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06650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DD9676D-4235-4720-A822-6BE4E62847A2}" type="datetimeFigureOut">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D5650-0E07-4BC7-B86C-5A96ED32FA6F}" type="slidenum">
              <a:rPr lang="en-US" smtClean="0"/>
              <a:t>‹#›</a:t>
            </a:fld>
            <a:endParaRPr lang="en-US"/>
          </a:p>
        </p:txBody>
      </p:sp>
    </p:spTree>
    <p:extLst>
      <p:ext uri="{BB962C8B-B14F-4D97-AF65-F5344CB8AC3E}">
        <p14:creationId xmlns:p14="http://schemas.microsoft.com/office/powerpoint/2010/main" val="1954942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D9676D-4235-4720-A822-6BE4E62847A2}" type="datetimeFigureOut">
              <a:rPr lang="en-US" smtClean="0"/>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BD5650-0E07-4BC7-B86C-5A96ED32FA6F}" type="slidenum">
              <a:rPr lang="en-US" smtClean="0"/>
              <a:t>‹#›</a:t>
            </a:fld>
            <a:endParaRPr lang="en-US"/>
          </a:p>
        </p:txBody>
      </p:sp>
    </p:spTree>
    <p:extLst>
      <p:ext uri="{BB962C8B-B14F-4D97-AF65-F5344CB8AC3E}">
        <p14:creationId xmlns:p14="http://schemas.microsoft.com/office/powerpoint/2010/main" val="122729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DD9676D-4235-4720-A822-6BE4E62847A2}" type="datetimeFigureOut">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D5650-0E07-4BC7-B86C-5A96ED32FA6F}" type="slidenum">
              <a:rPr lang="en-US" smtClean="0"/>
              <a:t>‹#›</a:t>
            </a:fld>
            <a:endParaRPr lang="en-US"/>
          </a:p>
        </p:txBody>
      </p:sp>
    </p:spTree>
    <p:extLst>
      <p:ext uri="{BB962C8B-B14F-4D97-AF65-F5344CB8AC3E}">
        <p14:creationId xmlns:p14="http://schemas.microsoft.com/office/powerpoint/2010/main" val="162680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DD9676D-4235-4720-A822-6BE4E62847A2}" type="datetimeFigureOut">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D5650-0E07-4BC7-B86C-5A96ED32FA6F}"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5944624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D9676D-4235-4720-A822-6BE4E62847A2}" type="datetimeFigureOut">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D5650-0E07-4BC7-B86C-5A96ED32FA6F}" type="slidenum">
              <a:rPr lang="en-US" smtClean="0"/>
              <a:t>‹#›</a:t>
            </a:fld>
            <a:endParaRPr lang="en-US"/>
          </a:p>
        </p:txBody>
      </p:sp>
    </p:spTree>
    <p:extLst>
      <p:ext uri="{BB962C8B-B14F-4D97-AF65-F5344CB8AC3E}">
        <p14:creationId xmlns:p14="http://schemas.microsoft.com/office/powerpoint/2010/main" val="23900703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DD9676D-4235-4720-A822-6BE4E62847A2}" type="datetimeFigureOut">
              <a:rPr lang="en-US" smtClean="0"/>
              <a:t>3/12/2026</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D5650-0E07-4BC7-B86C-5A96ED32FA6F}" type="slidenum">
              <a:rPr lang="en-US" smtClean="0"/>
              <a:t>‹#›</a:t>
            </a:fld>
            <a:endParaRPr lang="en-US"/>
          </a:p>
        </p:txBody>
      </p:sp>
    </p:spTree>
    <p:extLst>
      <p:ext uri="{BB962C8B-B14F-4D97-AF65-F5344CB8AC3E}">
        <p14:creationId xmlns:p14="http://schemas.microsoft.com/office/powerpoint/2010/main" val="29341623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DD9676D-4235-4720-A822-6BE4E62847A2}" type="datetimeFigureOut">
              <a:rPr lang="en-US" smtClean="0"/>
              <a:t>3/12/2026</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D5650-0E07-4BC7-B86C-5A96ED32FA6F}" type="slidenum">
              <a:rPr lang="en-US" smtClean="0"/>
              <a:t>‹#›</a:t>
            </a:fld>
            <a:endParaRPr lang="en-US"/>
          </a:p>
        </p:txBody>
      </p:sp>
    </p:spTree>
    <p:extLst>
      <p:ext uri="{BB962C8B-B14F-4D97-AF65-F5344CB8AC3E}">
        <p14:creationId xmlns:p14="http://schemas.microsoft.com/office/powerpoint/2010/main" val="25912864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D9676D-4235-4720-A822-6BE4E62847A2}" type="datetimeFigureOut">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D5650-0E07-4BC7-B86C-5A96ED32FA6F}" type="slidenum">
              <a:rPr lang="en-US" smtClean="0"/>
              <a:t>‹#›</a:t>
            </a:fld>
            <a:endParaRPr lang="en-US"/>
          </a:p>
        </p:txBody>
      </p:sp>
    </p:spTree>
    <p:extLst>
      <p:ext uri="{BB962C8B-B14F-4D97-AF65-F5344CB8AC3E}">
        <p14:creationId xmlns:p14="http://schemas.microsoft.com/office/powerpoint/2010/main" val="30039245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DD9676D-4235-4720-A822-6BE4E62847A2}" type="datetimeFigureOut">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D5650-0E07-4BC7-B86C-5A96ED32FA6F}" type="slidenum">
              <a:rPr lang="en-US" smtClean="0"/>
              <a:t>‹#›</a:t>
            </a:fld>
            <a:endParaRPr lang="en-US"/>
          </a:p>
        </p:txBody>
      </p:sp>
    </p:spTree>
    <p:extLst>
      <p:ext uri="{BB962C8B-B14F-4D97-AF65-F5344CB8AC3E}">
        <p14:creationId xmlns:p14="http://schemas.microsoft.com/office/powerpoint/2010/main" val="4098520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BDD9676D-4235-4720-A822-6BE4E62847A2}" type="datetimeFigureOut">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D5650-0E07-4BC7-B86C-5A96ED32FA6F}" type="slidenum">
              <a:rPr lang="en-US" smtClean="0"/>
              <a:t>‹#›</a:t>
            </a:fld>
            <a:endParaRPr lang="en-US"/>
          </a:p>
        </p:txBody>
      </p:sp>
    </p:spTree>
    <p:extLst>
      <p:ext uri="{BB962C8B-B14F-4D97-AF65-F5344CB8AC3E}">
        <p14:creationId xmlns:p14="http://schemas.microsoft.com/office/powerpoint/2010/main" val="539597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D9676D-4235-4720-A822-6BE4E62847A2}" type="datetimeFigureOut">
              <a:rPr lang="en-US" smtClean="0"/>
              <a:t>3/12/2026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D5650-0E07-4BC7-B86C-5A96ED32FA6F}" type="slidenum">
              <a:rPr lang="en-US" smtClean="0"/>
              <a:t>‹#›</a:t>
            </a:fld>
            <a:endParaRPr lang="en-US"/>
          </a:p>
        </p:txBody>
      </p:sp>
    </p:spTree>
    <p:extLst>
      <p:ext uri="{BB962C8B-B14F-4D97-AF65-F5344CB8AC3E}">
        <p14:creationId xmlns:p14="http://schemas.microsoft.com/office/powerpoint/2010/main" val="1386792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DD9676D-4235-4720-A822-6BE4E62847A2}" type="datetimeFigureOut">
              <a:rPr lang="en-US" smtClean="0"/>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BD5650-0E07-4BC7-B86C-5A96ED32FA6F}" type="slidenum">
              <a:rPr lang="en-US" smtClean="0"/>
              <a:t>‹#›</a:t>
            </a:fld>
            <a:endParaRPr lang="en-US"/>
          </a:p>
        </p:txBody>
      </p:sp>
    </p:spTree>
    <p:extLst>
      <p:ext uri="{BB962C8B-B14F-4D97-AF65-F5344CB8AC3E}">
        <p14:creationId xmlns:p14="http://schemas.microsoft.com/office/powerpoint/2010/main" val="2129017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DD9676D-4235-4720-A822-6BE4E62847A2}" type="datetimeFigureOut">
              <a:rPr lang="en-US" smtClean="0"/>
              <a:t>3/12/2026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BD5650-0E07-4BC7-B86C-5A96ED32FA6F}" type="slidenum">
              <a:rPr lang="en-US" smtClean="0"/>
              <a:t>‹#›</a:t>
            </a:fld>
            <a:endParaRPr lang="en-US"/>
          </a:p>
        </p:txBody>
      </p:sp>
    </p:spTree>
    <p:extLst>
      <p:ext uri="{BB962C8B-B14F-4D97-AF65-F5344CB8AC3E}">
        <p14:creationId xmlns:p14="http://schemas.microsoft.com/office/powerpoint/2010/main" val="2947240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BDD9676D-4235-4720-A822-6BE4E62847A2}" type="datetimeFigureOut">
              <a:rPr lang="en-US" smtClean="0"/>
              <a:t>3/12/2026</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40BD5650-0E07-4BC7-B86C-5A96ED32FA6F}" type="slidenum">
              <a:rPr lang="en-US" smtClean="0"/>
              <a:t>‹#›</a:t>
            </a:fld>
            <a:endParaRPr lang="en-US"/>
          </a:p>
        </p:txBody>
      </p:sp>
    </p:spTree>
    <p:extLst>
      <p:ext uri="{BB962C8B-B14F-4D97-AF65-F5344CB8AC3E}">
        <p14:creationId xmlns:p14="http://schemas.microsoft.com/office/powerpoint/2010/main" val="3975501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DD9676D-4235-4720-A822-6BE4E62847A2}" type="datetimeFigureOut">
              <a:rPr lang="en-US" smtClean="0"/>
              <a:t>3/12/2026</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40BD5650-0E07-4BC7-B86C-5A96ED32FA6F}" type="slidenum">
              <a:rPr lang="en-US" smtClean="0"/>
              <a:t>‹#›</a:t>
            </a:fld>
            <a:endParaRPr lang="en-US"/>
          </a:p>
        </p:txBody>
      </p:sp>
    </p:spTree>
    <p:extLst>
      <p:ext uri="{BB962C8B-B14F-4D97-AF65-F5344CB8AC3E}">
        <p14:creationId xmlns:p14="http://schemas.microsoft.com/office/powerpoint/2010/main" val="3762853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BDD9676D-4235-4720-A822-6BE4E62847A2}" type="datetimeFigureOut">
              <a:rPr lang="en-US" smtClean="0"/>
              <a:t>3/12/2026</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40BD5650-0E07-4BC7-B86C-5A96ED32FA6F}" type="slidenum">
              <a:rPr lang="en-US" smtClean="0"/>
              <a:t>‹#›</a:t>
            </a:fld>
            <a:endParaRPr lang="en-US"/>
          </a:p>
        </p:txBody>
      </p:sp>
    </p:spTree>
    <p:extLst>
      <p:ext uri="{BB962C8B-B14F-4D97-AF65-F5344CB8AC3E}">
        <p14:creationId xmlns:p14="http://schemas.microsoft.com/office/powerpoint/2010/main" val="2834597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D9676D-4235-4720-A822-6BE4E62847A2}" type="datetimeFigureOut">
              <a:rPr lang="en-US" smtClean="0"/>
              <a:t>3/12/2026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BD5650-0E07-4BC7-B86C-5A96ED32FA6F}" type="slidenum">
              <a:rPr lang="en-US" smtClean="0"/>
              <a:t>‹#›</a:t>
            </a:fld>
            <a:endParaRPr lang="en-US"/>
          </a:p>
        </p:txBody>
      </p:sp>
    </p:spTree>
    <p:extLst>
      <p:ext uri="{BB962C8B-B14F-4D97-AF65-F5344CB8AC3E}">
        <p14:creationId xmlns:p14="http://schemas.microsoft.com/office/powerpoint/2010/main" val="2575022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DD9676D-4235-4720-A822-6BE4E62847A2}" type="datetimeFigureOut">
              <a:rPr lang="en-US" smtClean="0"/>
              <a:t>3/12/2026</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40BD5650-0E07-4BC7-B86C-5A96ED32FA6F}" type="slidenum">
              <a:rPr lang="en-US" smtClean="0"/>
              <a:t>‹#›</a:t>
            </a:fld>
            <a:endParaRPr lang="en-US"/>
          </a:p>
        </p:txBody>
      </p:sp>
    </p:spTree>
    <p:extLst>
      <p:ext uri="{BB962C8B-B14F-4D97-AF65-F5344CB8AC3E}">
        <p14:creationId xmlns:p14="http://schemas.microsoft.com/office/powerpoint/2010/main" val="342084059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BB9B3-4FCA-44B2-B555-5E7DD258FE3C}"/>
              </a:ext>
            </a:extLst>
          </p:cNvPr>
          <p:cNvSpPr>
            <a:spLocks noGrp="1"/>
          </p:cNvSpPr>
          <p:nvPr>
            <p:ph type="ctrTitle"/>
          </p:nvPr>
        </p:nvSpPr>
        <p:spPr>
          <a:xfrm>
            <a:off x="1154955" y="1447800"/>
            <a:ext cx="8825658" cy="2058335"/>
          </a:xfrm>
        </p:spPr>
        <p:txBody>
          <a:bodyPr/>
          <a:lstStyle/>
          <a:p>
            <a:r>
              <a:rPr lang="en-US" sz="6600" dirty="0"/>
              <a:t>Spec Update</a:t>
            </a:r>
            <a:br>
              <a:rPr lang="en-US" dirty="0"/>
            </a:br>
            <a:r>
              <a:rPr lang="en-US" sz="4000" dirty="0"/>
              <a:t>2026 AAPA Conference</a:t>
            </a:r>
            <a:br>
              <a:rPr lang="en-US" sz="4000" dirty="0"/>
            </a:br>
            <a:r>
              <a:rPr lang="en-US" sz="4000" dirty="0"/>
              <a:t>Tuscaloosa, AL March 11</a:t>
            </a:r>
            <a:r>
              <a:rPr lang="en-US" sz="4000" baseline="30000" dirty="0"/>
              <a:t>th</a:t>
            </a:r>
            <a:r>
              <a:rPr lang="en-US" sz="4000" dirty="0"/>
              <a:t> &amp; 12</a:t>
            </a:r>
            <a:r>
              <a:rPr lang="en-US" sz="4000" baseline="30000" dirty="0"/>
              <a:t>th</a:t>
            </a:r>
            <a:r>
              <a:rPr lang="en-US" sz="4000" dirty="0"/>
              <a:t> </a:t>
            </a:r>
          </a:p>
        </p:txBody>
      </p:sp>
      <p:sp>
        <p:nvSpPr>
          <p:cNvPr id="3" name="Subtitle 2">
            <a:extLst>
              <a:ext uri="{FF2B5EF4-FFF2-40B4-BE49-F238E27FC236}">
                <a16:creationId xmlns:a16="http://schemas.microsoft.com/office/drawing/2014/main" id="{365E22E4-6B1F-410B-B744-684A8D7C4641}"/>
              </a:ext>
            </a:extLst>
          </p:cNvPr>
          <p:cNvSpPr>
            <a:spLocks noGrp="1"/>
          </p:cNvSpPr>
          <p:nvPr>
            <p:ph type="subTitle" idx="1"/>
          </p:nvPr>
        </p:nvSpPr>
        <p:spPr>
          <a:xfrm>
            <a:off x="1154955" y="4767163"/>
            <a:ext cx="8825658" cy="861420"/>
          </a:xfrm>
        </p:spPr>
        <p:txBody>
          <a:bodyPr>
            <a:normAutofit/>
          </a:bodyPr>
          <a:lstStyle/>
          <a:p>
            <a:r>
              <a:rPr lang="en-US" dirty="0"/>
              <a:t>Chance Armstead, P.E.</a:t>
            </a:r>
          </a:p>
          <a:p>
            <a:r>
              <a:rPr lang="en-US" dirty="0"/>
              <a:t>ALDOT State Testing Engineer</a:t>
            </a:r>
          </a:p>
          <a:p>
            <a:endParaRPr lang="en-US" dirty="0"/>
          </a:p>
        </p:txBody>
      </p:sp>
    </p:spTree>
    <p:extLst>
      <p:ext uri="{BB962C8B-B14F-4D97-AF65-F5344CB8AC3E}">
        <p14:creationId xmlns:p14="http://schemas.microsoft.com/office/powerpoint/2010/main" val="411924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a:extLst>
            <a:ext uri="{FF2B5EF4-FFF2-40B4-BE49-F238E27FC236}">
              <a16:creationId xmlns:a16="http://schemas.microsoft.com/office/drawing/2014/main" id="{1DFD9C31-57AD-F532-F9FF-AD878FB158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94FE36-7918-F3A4-F022-5B53A1A380A2}"/>
              </a:ext>
            </a:extLst>
          </p:cNvPr>
          <p:cNvSpPr>
            <a:spLocks noGrp="1"/>
          </p:cNvSpPr>
          <p:nvPr>
            <p:ph type="title"/>
          </p:nvPr>
        </p:nvSpPr>
        <p:spPr/>
        <p:txBody>
          <a:bodyPr/>
          <a:lstStyle/>
          <a:p>
            <a:r>
              <a:rPr lang="en-US" sz="4800" dirty="0"/>
              <a:t>Section 410 cont’d</a:t>
            </a:r>
          </a:p>
        </p:txBody>
      </p:sp>
      <p:sp>
        <p:nvSpPr>
          <p:cNvPr id="3" name="Content Placeholder 2">
            <a:extLst>
              <a:ext uri="{FF2B5EF4-FFF2-40B4-BE49-F238E27FC236}">
                <a16:creationId xmlns:a16="http://schemas.microsoft.com/office/drawing/2014/main" id="{76A242F9-EE54-AD62-FD34-B3EBF6930C65}"/>
              </a:ext>
            </a:extLst>
          </p:cNvPr>
          <p:cNvSpPr>
            <a:spLocks noGrp="1"/>
          </p:cNvSpPr>
          <p:nvPr>
            <p:ph idx="1"/>
          </p:nvPr>
        </p:nvSpPr>
        <p:spPr/>
        <p:txBody>
          <a:bodyPr>
            <a:normAutofit/>
          </a:bodyPr>
          <a:lstStyle/>
          <a:p>
            <a:pPr marR="0"/>
            <a:r>
              <a:rPr lang="en-US" sz="2800" b="1" dirty="0"/>
              <a:t>Table IV</a:t>
            </a:r>
            <a:r>
              <a:rPr lang="en-US" sz="2400" dirty="0"/>
              <a:t>- </a:t>
            </a:r>
            <a:r>
              <a:rPr lang="en-US" sz="2800" dirty="0"/>
              <a:t>Target density shall be 94.0 % of the theoretical maximum density for all mixes except for:</a:t>
            </a:r>
            <a:br>
              <a:rPr lang="en-US" sz="2800" dirty="0"/>
            </a:br>
            <a:r>
              <a:rPr lang="en-US" sz="2800" dirty="0"/>
              <a:t>    - the range of placement rates given in Item 306.03(g)3 (140 pounds per square yard or greater {76 kg per square meter or greater} and less than 200 pounds per square yard {109 kg per square meter} over surface treatments) the target density shall be 92.0 %. </a:t>
            </a:r>
            <a:endParaRPr lang="en-US" sz="2800" dirty="0">
              <a:highlight>
                <a:srgbClr val="FF00FF"/>
              </a:highlight>
            </a:endParaRPr>
          </a:p>
        </p:txBody>
      </p:sp>
    </p:spTree>
    <p:extLst>
      <p:ext uri="{BB962C8B-B14F-4D97-AF65-F5344CB8AC3E}">
        <p14:creationId xmlns:p14="http://schemas.microsoft.com/office/powerpoint/2010/main" val="17659008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a:extLst>
            <a:ext uri="{FF2B5EF4-FFF2-40B4-BE49-F238E27FC236}">
              <a16:creationId xmlns:a16="http://schemas.microsoft.com/office/drawing/2014/main" id="{4BE2E2DE-55CD-62C6-DB84-55E3640F52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E3C4FD-DE4E-0405-3212-7F31F66E6E67}"/>
              </a:ext>
            </a:extLst>
          </p:cNvPr>
          <p:cNvSpPr>
            <a:spLocks noGrp="1"/>
          </p:cNvSpPr>
          <p:nvPr>
            <p:ph type="title"/>
          </p:nvPr>
        </p:nvSpPr>
        <p:spPr/>
        <p:txBody>
          <a:bodyPr/>
          <a:lstStyle/>
          <a:p>
            <a:r>
              <a:rPr lang="en-US" sz="4800" dirty="0"/>
              <a:t>Section 410 cont’d</a:t>
            </a:r>
          </a:p>
        </p:txBody>
      </p:sp>
      <p:sp>
        <p:nvSpPr>
          <p:cNvPr id="3" name="Content Placeholder 2">
            <a:extLst>
              <a:ext uri="{FF2B5EF4-FFF2-40B4-BE49-F238E27FC236}">
                <a16:creationId xmlns:a16="http://schemas.microsoft.com/office/drawing/2014/main" id="{14FB6057-6569-E357-28BC-DF152D35A13B}"/>
              </a:ext>
            </a:extLst>
          </p:cNvPr>
          <p:cNvSpPr>
            <a:spLocks noGrp="1"/>
          </p:cNvSpPr>
          <p:nvPr>
            <p:ph idx="1"/>
          </p:nvPr>
        </p:nvSpPr>
        <p:spPr/>
        <p:txBody>
          <a:bodyPr>
            <a:normAutofit/>
          </a:bodyPr>
          <a:lstStyle/>
          <a:p>
            <a:pPr marR="0"/>
            <a:r>
              <a:rPr lang="en-US" sz="2800" b="1" dirty="0"/>
              <a:t>Table IV</a:t>
            </a:r>
            <a:r>
              <a:rPr lang="en-US" sz="2400" dirty="0"/>
              <a:t>- Target density shall be 94.0 % of the theoretical maximum density for all mixes except for:</a:t>
            </a:r>
            <a:br>
              <a:rPr lang="en-US" sz="2400" dirty="0"/>
            </a:br>
            <a:r>
              <a:rPr lang="en-US" sz="2400" dirty="0"/>
              <a:t>    - the range of placement rates given in Item 306.03(g)3 (140 pounds per square yard or greater {76 kg per square meter or greater} and less than 200 pounds per square yard {109 kg per square meter} over surface treatments) the target density shall be 92.0 %. </a:t>
            </a:r>
            <a:r>
              <a:rPr lang="en-US" sz="2400" dirty="0">
                <a:highlight>
                  <a:srgbClr val="FF00FF"/>
                </a:highlight>
              </a:rPr>
              <a:t>The Contractor may request in writing that the target density remain 94% of the theoretical maximum density in these instances. Regardless of the target density, pay factors will be applied. </a:t>
            </a:r>
          </a:p>
        </p:txBody>
      </p:sp>
    </p:spTree>
    <p:extLst>
      <p:ext uri="{BB962C8B-B14F-4D97-AF65-F5344CB8AC3E}">
        <p14:creationId xmlns:p14="http://schemas.microsoft.com/office/powerpoint/2010/main" val="599369900"/>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ED7DC7-19B9-3F91-5B37-0DEED321A7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4A825B-1981-35E3-CE0B-CF6B2E0B7FF3}"/>
              </a:ext>
            </a:extLst>
          </p:cNvPr>
          <p:cNvSpPr>
            <a:spLocks noGrp="1"/>
          </p:cNvSpPr>
          <p:nvPr>
            <p:ph type="title"/>
          </p:nvPr>
        </p:nvSpPr>
        <p:spPr/>
        <p:txBody>
          <a:bodyPr/>
          <a:lstStyle/>
          <a:p>
            <a:r>
              <a:rPr lang="en-US" sz="4800" dirty="0"/>
              <a:t>Section 420</a:t>
            </a:r>
          </a:p>
        </p:txBody>
      </p:sp>
      <p:sp>
        <p:nvSpPr>
          <p:cNvPr id="3" name="Content Placeholder 2">
            <a:extLst>
              <a:ext uri="{FF2B5EF4-FFF2-40B4-BE49-F238E27FC236}">
                <a16:creationId xmlns:a16="http://schemas.microsoft.com/office/drawing/2014/main" id="{8B6CBA5E-8646-A5AD-3C6E-4DA0AACFE25A}"/>
              </a:ext>
            </a:extLst>
          </p:cNvPr>
          <p:cNvSpPr>
            <a:spLocks noGrp="1"/>
          </p:cNvSpPr>
          <p:nvPr>
            <p:ph idx="1"/>
          </p:nvPr>
        </p:nvSpPr>
        <p:spPr/>
        <p:txBody>
          <a:bodyPr>
            <a:normAutofit/>
          </a:bodyPr>
          <a:lstStyle/>
          <a:p>
            <a:r>
              <a:rPr lang="en-US" sz="4000" dirty="0"/>
              <a:t>Added the 3 allowable “PG Asphalt for Trackless Tack” products. </a:t>
            </a:r>
          </a:p>
        </p:txBody>
      </p:sp>
    </p:spTree>
    <p:extLst>
      <p:ext uri="{BB962C8B-B14F-4D97-AF65-F5344CB8AC3E}">
        <p14:creationId xmlns:p14="http://schemas.microsoft.com/office/powerpoint/2010/main" val="381380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BC66AA-DED0-E3C6-EDBD-B8D1C4CC1C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63C4FB-156B-6446-7396-C031BB0EA909}"/>
              </a:ext>
            </a:extLst>
          </p:cNvPr>
          <p:cNvSpPr>
            <a:spLocks noGrp="1"/>
          </p:cNvSpPr>
          <p:nvPr>
            <p:ph type="title"/>
          </p:nvPr>
        </p:nvSpPr>
        <p:spPr/>
        <p:txBody>
          <a:bodyPr/>
          <a:lstStyle/>
          <a:p>
            <a:r>
              <a:rPr lang="en-US" sz="4800" dirty="0"/>
              <a:t>Sections 423 &amp; 424 </a:t>
            </a:r>
          </a:p>
        </p:txBody>
      </p:sp>
      <p:sp>
        <p:nvSpPr>
          <p:cNvPr id="3" name="Content Placeholder 2">
            <a:extLst>
              <a:ext uri="{FF2B5EF4-FFF2-40B4-BE49-F238E27FC236}">
                <a16:creationId xmlns:a16="http://schemas.microsoft.com/office/drawing/2014/main" id="{1CA745F0-BEB0-F80A-45F1-DF86D615B66B}"/>
              </a:ext>
            </a:extLst>
          </p:cNvPr>
          <p:cNvSpPr>
            <a:spLocks noGrp="1"/>
          </p:cNvSpPr>
          <p:nvPr>
            <p:ph idx="1"/>
          </p:nvPr>
        </p:nvSpPr>
        <p:spPr/>
        <p:txBody>
          <a:bodyPr>
            <a:normAutofit/>
          </a:bodyPr>
          <a:lstStyle/>
          <a:p>
            <a:r>
              <a:rPr lang="en-US" sz="4000" dirty="0"/>
              <a:t>Updated the Allowable Carbonate Stone Requirements Table </a:t>
            </a:r>
          </a:p>
        </p:txBody>
      </p:sp>
    </p:spTree>
    <p:extLst>
      <p:ext uri="{BB962C8B-B14F-4D97-AF65-F5344CB8AC3E}">
        <p14:creationId xmlns:p14="http://schemas.microsoft.com/office/powerpoint/2010/main" val="23621843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F3B9E7-615C-9FFC-944F-4A38EA9EB8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3DA718-A947-67E4-E6B1-710ECC1355A9}"/>
              </a:ext>
            </a:extLst>
          </p:cNvPr>
          <p:cNvSpPr>
            <a:spLocks noGrp="1"/>
          </p:cNvSpPr>
          <p:nvPr>
            <p:ph type="title"/>
          </p:nvPr>
        </p:nvSpPr>
        <p:spPr/>
        <p:txBody>
          <a:bodyPr/>
          <a:lstStyle/>
          <a:p>
            <a:r>
              <a:rPr lang="en-US" sz="4800" dirty="0"/>
              <a:t>Future Updates </a:t>
            </a:r>
          </a:p>
        </p:txBody>
      </p:sp>
      <p:sp>
        <p:nvSpPr>
          <p:cNvPr id="3" name="Content Placeholder 2">
            <a:extLst>
              <a:ext uri="{FF2B5EF4-FFF2-40B4-BE49-F238E27FC236}">
                <a16:creationId xmlns:a16="http://schemas.microsoft.com/office/drawing/2014/main" id="{0D21F075-B3E2-D057-D766-05EA54BD2FFB}"/>
              </a:ext>
            </a:extLst>
          </p:cNvPr>
          <p:cNvSpPr>
            <a:spLocks noGrp="1"/>
          </p:cNvSpPr>
          <p:nvPr>
            <p:ph idx="1"/>
          </p:nvPr>
        </p:nvSpPr>
        <p:spPr/>
        <p:txBody>
          <a:bodyPr>
            <a:normAutofit/>
          </a:bodyPr>
          <a:lstStyle/>
          <a:p>
            <a:r>
              <a:rPr lang="en-US" sz="4000" dirty="0"/>
              <a:t>106.09(c)6-Delete density language</a:t>
            </a:r>
          </a:p>
          <a:p>
            <a:r>
              <a:rPr lang="en-US" sz="4000" dirty="0"/>
              <a:t>Section 403-Adding CSS-1EP for high polymer micro</a:t>
            </a:r>
          </a:p>
          <a:p>
            <a:r>
              <a:rPr lang="en-US" sz="4000" dirty="0"/>
              <a:t>Section 432- adding alternate for HDMB</a:t>
            </a:r>
          </a:p>
        </p:txBody>
      </p:sp>
    </p:spTree>
    <p:extLst>
      <p:ext uri="{BB962C8B-B14F-4D97-AF65-F5344CB8AC3E}">
        <p14:creationId xmlns:p14="http://schemas.microsoft.com/office/powerpoint/2010/main" val="3593821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09AD5-E719-4F0B-BF91-E2772F80B2AF}"/>
              </a:ext>
            </a:extLst>
          </p:cNvPr>
          <p:cNvSpPr>
            <a:spLocks noGrp="1"/>
          </p:cNvSpPr>
          <p:nvPr>
            <p:ph type="ctrTitle"/>
          </p:nvPr>
        </p:nvSpPr>
        <p:spPr/>
        <p:txBody>
          <a:bodyPr/>
          <a:lstStyle/>
          <a:p>
            <a:r>
              <a:rPr lang="en-US" dirty="0"/>
              <a:t>        </a:t>
            </a:r>
            <a:r>
              <a:rPr lang="en-US" dirty="0">
                <a:latin typeface="Arial" panose="020B0604020202020204" pitchFamily="34" charset="0"/>
                <a:cs typeface="Arial" panose="020B0604020202020204" pitchFamily="34" charset="0"/>
              </a:rPr>
              <a:t>Questions?</a:t>
            </a:r>
            <a:br>
              <a:rPr lang="en-US" dirty="0"/>
            </a:br>
            <a:endParaRPr lang="en-US" dirty="0"/>
          </a:p>
        </p:txBody>
      </p:sp>
      <p:sp>
        <p:nvSpPr>
          <p:cNvPr id="3" name="Subtitle 2">
            <a:extLst>
              <a:ext uri="{FF2B5EF4-FFF2-40B4-BE49-F238E27FC236}">
                <a16:creationId xmlns:a16="http://schemas.microsoft.com/office/drawing/2014/main" id="{3F787C3E-6CCF-4D9A-8F95-8E1CE3D78A4C}"/>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94569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29EFB-F0CD-FB43-2D06-DEC5050D5FDC}"/>
              </a:ext>
            </a:extLst>
          </p:cNvPr>
          <p:cNvSpPr>
            <a:spLocks noGrp="1"/>
          </p:cNvSpPr>
          <p:nvPr>
            <p:ph type="title"/>
          </p:nvPr>
        </p:nvSpPr>
        <p:spPr/>
        <p:txBody>
          <a:bodyPr/>
          <a:lstStyle/>
          <a:p>
            <a:r>
              <a:rPr lang="en-US" sz="4800" dirty="0"/>
              <a:t>Section 106</a:t>
            </a:r>
          </a:p>
        </p:txBody>
      </p:sp>
      <p:sp>
        <p:nvSpPr>
          <p:cNvPr id="3" name="Content Placeholder 2">
            <a:extLst>
              <a:ext uri="{FF2B5EF4-FFF2-40B4-BE49-F238E27FC236}">
                <a16:creationId xmlns:a16="http://schemas.microsoft.com/office/drawing/2014/main" id="{41C8F513-F86B-A803-34E1-BFEDA7F48686}"/>
              </a:ext>
            </a:extLst>
          </p:cNvPr>
          <p:cNvSpPr>
            <a:spLocks noGrp="1"/>
          </p:cNvSpPr>
          <p:nvPr>
            <p:ph idx="1"/>
          </p:nvPr>
        </p:nvSpPr>
        <p:spPr/>
        <p:txBody>
          <a:bodyPr>
            <a:normAutofit/>
          </a:bodyPr>
          <a:lstStyle/>
          <a:p>
            <a:r>
              <a:rPr lang="en-US" sz="4000" dirty="0"/>
              <a:t>106.09 (b) Added Note regarding density requirements for very short length pavement </a:t>
            </a:r>
          </a:p>
          <a:p>
            <a:r>
              <a:rPr lang="en-US" sz="4000" dirty="0"/>
              <a:t>Table 1 </a:t>
            </a:r>
          </a:p>
          <a:p>
            <a:pPr lvl="1"/>
            <a:r>
              <a:rPr lang="en-US" sz="3800" dirty="0"/>
              <a:t>Removed shutdown criteria tied to mix gradation </a:t>
            </a:r>
          </a:p>
          <a:p>
            <a:endParaRPr lang="en-US" sz="4000" dirty="0"/>
          </a:p>
        </p:txBody>
      </p:sp>
    </p:spTree>
    <p:extLst>
      <p:ext uri="{BB962C8B-B14F-4D97-AF65-F5344CB8AC3E}">
        <p14:creationId xmlns:p14="http://schemas.microsoft.com/office/powerpoint/2010/main" val="2740476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19B521-F087-9E48-7244-22577E9DA9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9B77C4-EB3C-04E3-B452-13B539EBACB4}"/>
              </a:ext>
            </a:extLst>
          </p:cNvPr>
          <p:cNvSpPr>
            <a:spLocks noGrp="1"/>
          </p:cNvSpPr>
          <p:nvPr>
            <p:ph type="title"/>
          </p:nvPr>
        </p:nvSpPr>
        <p:spPr/>
        <p:txBody>
          <a:bodyPr/>
          <a:lstStyle/>
          <a:p>
            <a:r>
              <a:rPr lang="en-US" sz="4800" dirty="0"/>
              <a:t>Section 106 cont’d</a:t>
            </a:r>
          </a:p>
        </p:txBody>
      </p:sp>
      <p:sp>
        <p:nvSpPr>
          <p:cNvPr id="3" name="Content Placeholder 2">
            <a:extLst>
              <a:ext uri="{FF2B5EF4-FFF2-40B4-BE49-F238E27FC236}">
                <a16:creationId xmlns:a16="http://schemas.microsoft.com/office/drawing/2014/main" id="{2689088B-DFC7-93EA-0F14-1670C0933FBC}"/>
              </a:ext>
            </a:extLst>
          </p:cNvPr>
          <p:cNvSpPr>
            <a:spLocks noGrp="1"/>
          </p:cNvSpPr>
          <p:nvPr>
            <p:ph idx="1"/>
          </p:nvPr>
        </p:nvSpPr>
        <p:spPr/>
        <p:txBody>
          <a:bodyPr>
            <a:normAutofit/>
          </a:bodyPr>
          <a:lstStyle/>
          <a:p>
            <a:r>
              <a:rPr lang="en-US" sz="4000" dirty="0"/>
              <a:t>Table 1 </a:t>
            </a:r>
          </a:p>
          <a:p>
            <a:pPr lvl="1"/>
            <a:r>
              <a:rPr lang="en-US" sz="3800" dirty="0"/>
              <a:t>Added Section 327 Plant Mix Bituminous Base requirements</a:t>
            </a:r>
          </a:p>
          <a:p>
            <a:pPr lvl="1"/>
            <a:r>
              <a:rPr lang="en-US" sz="3800" dirty="0"/>
              <a:t>Removed TSR requirement during production</a:t>
            </a:r>
          </a:p>
          <a:p>
            <a:pPr lvl="1"/>
            <a:r>
              <a:rPr lang="en-US" sz="3800" dirty="0"/>
              <a:t>Removed the Split Tensile Test </a:t>
            </a:r>
          </a:p>
          <a:p>
            <a:endParaRPr lang="en-US" sz="4000" dirty="0"/>
          </a:p>
        </p:txBody>
      </p:sp>
    </p:spTree>
    <p:extLst>
      <p:ext uri="{BB962C8B-B14F-4D97-AF65-F5344CB8AC3E}">
        <p14:creationId xmlns:p14="http://schemas.microsoft.com/office/powerpoint/2010/main" val="4248156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06783B-5BEE-FA22-C9C3-B5E24691CC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0EAE12-3EFE-AE44-31B2-3D8DAF9C8917}"/>
              </a:ext>
            </a:extLst>
          </p:cNvPr>
          <p:cNvSpPr>
            <a:spLocks noGrp="1"/>
          </p:cNvSpPr>
          <p:nvPr>
            <p:ph type="title"/>
          </p:nvPr>
        </p:nvSpPr>
        <p:spPr/>
        <p:txBody>
          <a:bodyPr/>
          <a:lstStyle/>
          <a:p>
            <a:r>
              <a:rPr lang="en-US" sz="4800" dirty="0"/>
              <a:t>Section 106 cont’d</a:t>
            </a:r>
          </a:p>
        </p:txBody>
      </p:sp>
      <p:sp>
        <p:nvSpPr>
          <p:cNvPr id="3" name="Content Placeholder 2">
            <a:extLst>
              <a:ext uri="{FF2B5EF4-FFF2-40B4-BE49-F238E27FC236}">
                <a16:creationId xmlns:a16="http://schemas.microsoft.com/office/drawing/2014/main" id="{930E1FD4-CF03-0087-5FE5-E736B6312B10}"/>
              </a:ext>
            </a:extLst>
          </p:cNvPr>
          <p:cNvSpPr>
            <a:spLocks noGrp="1"/>
          </p:cNvSpPr>
          <p:nvPr>
            <p:ph idx="1"/>
          </p:nvPr>
        </p:nvSpPr>
        <p:spPr/>
        <p:txBody>
          <a:bodyPr>
            <a:normAutofit/>
          </a:bodyPr>
          <a:lstStyle/>
          <a:p>
            <a:r>
              <a:rPr lang="en-US" sz="3200" dirty="0"/>
              <a:t>Added language requiring “individual bulk specific gravity” to be used in calculations.</a:t>
            </a:r>
          </a:p>
          <a:p>
            <a:pPr marL="342900" marR="0" lvl="0" indent="-34290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r>
              <a:rPr kumimoji="0" lang="en-US" sz="3200" b="0" i="0" u="none" strike="noStrike" kern="1200" cap="none" spc="0" normalizeH="0" baseline="0" noProof="0" dirty="0">
                <a:ln>
                  <a:noFill/>
                </a:ln>
                <a:solidFill>
                  <a:prstClr val="white"/>
                </a:solidFill>
                <a:effectLst/>
                <a:uLnTx/>
                <a:uFillTx/>
                <a:latin typeface="Century Gothic" panose="020B0502020202020204"/>
                <a:ea typeface="+mj-ea"/>
                <a:cs typeface="+mj-cs"/>
              </a:rPr>
              <a:t>Add language that requires referee samples to be submitted to the central lab within 7 days after close of a lot.</a:t>
            </a:r>
          </a:p>
          <a:p>
            <a:pPr marL="0" indent="0">
              <a:buNone/>
            </a:pPr>
            <a:endParaRPr lang="en-US" sz="4000" dirty="0"/>
          </a:p>
        </p:txBody>
      </p:sp>
    </p:spTree>
    <p:extLst>
      <p:ext uri="{BB962C8B-B14F-4D97-AF65-F5344CB8AC3E}">
        <p14:creationId xmlns:p14="http://schemas.microsoft.com/office/powerpoint/2010/main" val="461219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F4C4E1-03A7-CB23-B6ED-95A305497B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C05E1D-351E-DBE3-563F-E42C4A1783B0}"/>
              </a:ext>
            </a:extLst>
          </p:cNvPr>
          <p:cNvSpPr>
            <a:spLocks noGrp="1"/>
          </p:cNvSpPr>
          <p:nvPr>
            <p:ph type="title"/>
          </p:nvPr>
        </p:nvSpPr>
        <p:spPr/>
        <p:txBody>
          <a:bodyPr/>
          <a:lstStyle/>
          <a:p>
            <a:r>
              <a:rPr lang="en-US" sz="4800" dirty="0"/>
              <a:t>Section 106 cont’d</a:t>
            </a:r>
          </a:p>
        </p:txBody>
      </p:sp>
      <p:sp>
        <p:nvSpPr>
          <p:cNvPr id="3" name="Content Placeholder 2">
            <a:extLst>
              <a:ext uri="{FF2B5EF4-FFF2-40B4-BE49-F238E27FC236}">
                <a16:creationId xmlns:a16="http://schemas.microsoft.com/office/drawing/2014/main" id="{B901258D-D807-0A69-09BA-4718C3A8193E}"/>
              </a:ext>
            </a:extLst>
          </p:cNvPr>
          <p:cNvSpPr>
            <a:spLocks noGrp="1"/>
          </p:cNvSpPr>
          <p:nvPr>
            <p:ph idx="1"/>
          </p:nvPr>
        </p:nvSpPr>
        <p:spPr/>
        <p:txBody>
          <a:bodyPr>
            <a:normAutofit/>
          </a:bodyPr>
          <a:lstStyle/>
          <a:p>
            <a:pPr marL="342900" marR="0" lvl="0" indent="-34290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r>
              <a:rPr kumimoji="0" lang="en-US" sz="3200" b="0" i="0" u="none" strike="noStrike" kern="1200" cap="none" spc="0" normalizeH="0" baseline="0" noProof="0" dirty="0">
                <a:ln>
                  <a:noFill/>
                </a:ln>
                <a:solidFill>
                  <a:prstClr val="white"/>
                </a:solidFill>
                <a:effectLst/>
                <a:uLnTx/>
                <a:uFillTx/>
                <a:latin typeface="Century Gothic" panose="020B0502020202020204"/>
                <a:ea typeface="+mj-ea"/>
                <a:cs typeface="+mj-cs"/>
              </a:rPr>
              <a:t>Bureau has 7 days to report results of the referee tests.</a:t>
            </a:r>
          </a:p>
          <a:p>
            <a:pPr marL="342900" marR="0" lvl="0" indent="-34290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r>
              <a:rPr kumimoji="0" lang="en-US" sz="3200" b="0" i="0" u="none" strike="noStrike" kern="1200" cap="none" spc="0" normalizeH="0" baseline="0" noProof="0" dirty="0">
                <a:ln>
                  <a:noFill/>
                </a:ln>
                <a:solidFill>
                  <a:prstClr val="white"/>
                </a:solidFill>
                <a:effectLst/>
                <a:uLnTx/>
                <a:uFillTx/>
                <a:latin typeface="Century Gothic" panose="020B0502020202020204"/>
                <a:ea typeface="+mj-ea"/>
                <a:cs typeface="+mj-cs"/>
              </a:rPr>
              <a:t>The contractor shall be notified within 24 hours that a referee </a:t>
            </a:r>
            <a:r>
              <a:rPr kumimoji="0" lang="en-US" sz="3200" b="0" i="0" u="none" strike="noStrike" kern="1200" cap="none" spc="0" normalizeH="0" baseline="0" noProof="0" dirty="0" err="1">
                <a:ln>
                  <a:noFill/>
                </a:ln>
                <a:solidFill>
                  <a:prstClr val="white"/>
                </a:solidFill>
                <a:effectLst/>
                <a:uLnTx/>
                <a:uFillTx/>
                <a:latin typeface="Century Gothic" panose="020B0502020202020204"/>
                <a:ea typeface="+mj-ea"/>
                <a:cs typeface="+mj-cs"/>
              </a:rPr>
              <a:t>sam</a:t>
            </a:r>
            <a:r>
              <a:rPr lang="en-US" sz="3200" dirty="0" err="1">
                <a:solidFill>
                  <a:prstClr val="white"/>
                </a:solidFill>
                <a:latin typeface="Century Gothic" panose="020B0502020202020204"/>
              </a:rPr>
              <a:t>ple</a:t>
            </a:r>
            <a:r>
              <a:rPr lang="en-US" sz="3200" dirty="0">
                <a:solidFill>
                  <a:prstClr val="white"/>
                </a:solidFill>
                <a:latin typeface="Century Gothic" panose="020B0502020202020204"/>
              </a:rPr>
              <a:t> is needed.</a:t>
            </a:r>
            <a:r>
              <a:rPr kumimoji="0" lang="en-US" sz="3200" b="0" i="0" u="none" strike="noStrike" kern="1200" cap="none" spc="0" normalizeH="0" baseline="0" noProof="0" dirty="0">
                <a:ln>
                  <a:noFill/>
                </a:ln>
                <a:solidFill>
                  <a:prstClr val="white"/>
                </a:solidFill>
                <a:effectLst/>
                <a:uLnTx/>
                <a:uFillTx/>
                <a:latin typeface="Century Gothic" panose="020B0502020202020204"/>
                <a:ea typeface="+mj-ea"/>
                <a:cs typeface="+mj-cs"/>
              </a:rPr>
              <a:t> </a:t>
            </a:r>
          </a:p>
          <a:p>
            <a:pPr marL="342900" marR="0" lvl="0" indent="-342900" algn="l" defTabSz="457200" rtl="0" eaLnBrk="1" fontAlgn="auto" latinLnBrk="0" hangingPunct="1">
              <a:lnSpc>
                <a:spcPct val="100000"/>
              </a:lnSpc>
              <a:spcBef>
                <a:spcPts val="1000"/>
              </a:spcBef>
              <a:spcAft>
                <a:spcPts val="0"/>
              </a:spcAft>
              <a:buClr>
                <a:srgbClr val="1E5155">
                  <a:lumMod val="40000"/>
                  <a:lumOff val="60000"/>
                </a:srgbClr>
              </a:buClr>
              <a:buSzPct val="80000"/>
              <a:buFont typeface="Wingdings 3" charset="2"/>
              <a:buChar char=""/>
              <a:tabLst/>
              <a:defRPr/>
            </a:pPr>
            <a:r>
              <a:rPr kumimoji="0" lang="en-US" sz="3200" b="0" i="0" u="none" strike="noStrike" kern="1200" cap="none" spc="0" normalizeH="0" baseline="0" noProof="0" dirty="0">
                <a:ln>
                  <a:noFill/>
                </a:ln>
                <a:solidFill>
                  <a:prstClr val="white"/>
                </a:solidFill>
                <a:effectLst/>
                <a:uLnTx/>
                <a:uFillTx/>
                <a:latin typeface="Century Gothic" panose="020B0502020202020204"/>
                <a:ea typeface="+mj-ea"/>
                <a:cs typeface="+mj-cs"/>
              </a:rPr>
              <a:t>If these time constrains are not met, then the mix will be accepted on contractor testing.  </a:t>
            </a:r>
          </a:p>
          <a:p>
            <a:pPr marL="0" indent="0">
              <a:buNone/>
            </a:pPr>
            <a:endParaRPr lang="en-US" sz="4000" dirty="0"/>
          </a:p>
        </p:txBody>
      </p:sp>
    </p:spTree>
    <p:extLst>
      <p:ext uri="{BB962C8B-B14F-4D97-AF65-F5344CB8AC3E}">
        <p14:creationId xmlns:p14="http://schemas.microsoft.com/office/powerpoint/2010/main" val="4186067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0A10FF-D8D7-4570-9119-2EB9B4880E56}"/>
              </a:ext>
            </a:extLst>
          </p:cNvPr>
          <p:cNvSpPr>
            <a:spLocks noGrp="1"/>
          </p:cNvSpPr>
          <p:nvPr>
            <p:ph type="title"/>
          </p:nvPr>
        </p:nvSpPr>
        <p:spPr/>
        <p:txBody>
          <a:bodyPr/>
          <a:lstStyle/>
          <a:p>
            <a:r>
              <a:rPr lang="en-US" dirty="0"/>
              <a:t>Section 327 </a:t>
            </a:r>
          </a:p>
        </p:txBody>
      </p:sp>
      <p:sp>
        <p:nvSpPr>
          <p:cNvPr id="5" name="Content Placeholder 4">
            <a:extLst>
              <a:ext uri="{FF2B5EF4-FFF2-40B4-BE49-F238E27FC236}">
                <a16:creationId xmlns:a16="http://schemas.microsoft.com/office/drawing/2014/main" id="{16E272CA-071C-497A-50C1-410779DB3651}"/>
              </a:ext>
            </a:extLst>
          </p:cNvPr>
          <p:cNvSpPr>
            <a:spLocks noGrp="1"/>
          </p:cNvSpPr>
          <p:nvPr>
            <p:ph idx="1"/>
          </p:nvPr>
        </p:nvSpPr>
        <p:spPr/>
        <p:txBody>
          <a:bodyPr>
            <a:normAutofit lnSpcReduction="10000"/>
          </a:bodyPr>
          <a:lstStyle/>
          <a:p>
            <a:r>
              <a:rPr lang="en-US" sz="3200" dirty="0"/>
              <a:t>Job mix may be designed by Marshall Method or a 60 gyratory compactor design.</a:t>
            </a:r>
          </a:p>
          <a:p>
            <a:r>
              <a:rPr lang="en-US" sz="3200" dirty="0"/>
              <a:t>Added a minimum stability for gyratory designs.</a:t>
            </a:r>
          </a:p>
          <a:p>
            <a:r>
              <a:rPr lang="en-US" sz="3200" dirty="0"/>
              <a:t>Added design air voids 4%.</a:t>
            </a:r>
          </a:p>
          <a:p>
            <a:r>
              <a:rPr lang="en-US" sz="3200" dirty="0"/>
              <a:t>Field density requirements to be handled by Table IV in section 410.08.   </a:t>
            </a:r>
          </a:p>
        </p:txBody>
      </p:sp>
    </p:spTree>
    <p:extLst>
      <p:ext uri="{BB962C8B-B14F-4D97-AF65-F5344CB8AC3E}">
        <p14:creationId xmlns:p14="http://schemas.microsoft.com/office/powerpoint/2010/main" val="25327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51D59-1513-3589-FC72-343BA86AD9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ABA96C-3BBA-3A10-89D8-8289C2637522}"/>
              </a:ext>
            </a:extLst>
          </p:cNvPr>
          <p:cNvSpPr>
            <a:spLocks noGrp="1"/>
          </p:cNvSpPr>
          <p:nvPr>
            <p:ph type="title"/>
          </p:nvPr>
        </p:nvSpPr>
        <p:spPr/>
        <p:txBody>
          <a:bodyPr/>
          <a:lstStyle/>
          <a:p>
            <a:r>
              <a:rPr lang="en-US" sz="4800" dirty="0"/>
              <a:t>Section 401</a:t>
            </a:r>
          </a:p>
        </p:txBody>
      </p:sp>
      <p:sp>
        <p:nvSpPr>
          <p:cNvPr id="3" name="Content Placeholder 2">
            <a:extLst>
              <a:ext uri="{FF2B5EF4-FFF2-40B4-BE49-F238E27FC236}">
                <a16:creationId xmlns:a16="http://schemas.microsoft.com/office/drawing/2014/main" id="{BFFC484F-C257-4930-C672-70CDFD3983DB}"/>
              </a:ext>
            </a:extLst>
          </p:cNvPr>
          <p:cNvSpPr>
            <a:spLocks noGrp="1"/>
          </p:cNvSpPr>
          <p:nvPr>
            <p:ph idx="1"/>
          </p:nvPr>
        </p:nvSpPr>
        <p:spPr/>
        <p:txBody>
          <a:bodyPr>
            <a:normAutofit/>
          </a:bodyPr>
          <a:lstStyle/>
          <a:p>
            <a:r>
              <a:rPr lang="en-US" sz="4000" dirty="0"/>
              <a:t>Modified prime treatment rates</a:t>
            </a:r>
          </a:p>
          <a:p>
            <a:r>
              <a:rPr lang="en-US" sz="4000" dirty="0"/>
              <a:t>Added language that the Engineer will set the rate within this range</a:t>
            </a:r>
          </a:p>
          <a:p>
            <a:r>
              <a:rPr lang="en-US" sz="4000" dirty="0"/>
              <a:t>401.03(b)1-Deleted the seasonal restrictions</a:t>
            </a:r>
          </a:p>
        </p:txBody>
      </p:sp>
    </p:spTree>
    <p:extLst>
      <p:ext uri="{BB962C8B-B14F-4D97-AF65-F5344CB8AC3E}">
        <p14:creationId xmlns:p14="http://schemas.microsoft.com/office/powerpoint/2010/main" val="552229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DE1C7B-5347-5A0A-24FC-4802D229B6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0192B0-433E-F40E-F1D2-42C8BBEA5165}"/>
              </a:ext>
            </a:extLst>
          </p:cNvPr>
          <p:cNvSpPr>
            <a:spLocks noGrp="1"/>
          </p:cNvSpPr>
          <p:nvPr>
            <p:ph type="title"/>
          </p:nvPr>
        </p:nvSpPr>
        <p:spPr/>
        <p:txBody>
          <a:bodyPr/>
          <a:lstStyle/>
          <a:p>
            <a:r>
              <a:rPr lang="en-US" sz="4800" dirty="0"/>
              <a:t>Section 410</a:t>
            </a:r>
          </a:p>
        </p:txBody>
      </p:sp>
      <p:sp>
        <p:nvSpPr>
          <p:cNvPr id="3" name="Content Placeholder 2">
            <a:extLst>
              <a:ext uri="{FF2B5EF4-FFF2-40B4-BE49-F238E27FC236}">
                <a16:creationId xmlns:a16="http://schemas.microsoft.com/office/drawing/2014/main" id="{54819227-D48B-70FA-9F0A-F9A9D3983FE7}"/>
              </a:ext>
            </a:extLst>
          </p:cNvPr>
          <p:cNvSpPr>
            <a:spLocks noGrp="1"/>
          </p:cNvSpPr>
          <p:nvPr>
            <p:ph idx="1"/>
          </p:nvPr>
        </p:nvSpPr>
        <p:spPr/>
        <p:txBody>
          <a:bodyPr>
            <a:normAutofit/>
          </a:bodyPr>
          <a:lstStyle/>
          <a:p>
            <a:r>
              <a:rPr lang="en-US" sz="4000" dirty="0"/>
              <a:t>Contractor may use warm mix technology for all 423 &amp; 424 mixes.</a:t>
            </a:r>
          </a:p>
          <a:p>
            <a:r>
              <a:rPr lang="en-US" sz="4000" dirty="0"/>
              <a:t>Anti-strip additives are required in </a:t>
            </a:r>
            <a:r>
              <a:rPr lang="en-US" sz="4000" u="sng" dirty="0"/>
              <a:t>all</a:t>
            </a:r>
            <a:r>
              <a:rPr lang="en-US" sz="4000" dirty="0"/>
              <a:t> ALDOT mixes.</a:t>
            </a:r>
          </a:p>
        </p:txBody>
      </p:sp>
    </p:spTree>
    <p:extLst>
      <p:ext uri="{BB962C8B-B14F-4D97-AF65-F5344CB8AC3E}">
        <p14:creationId xmlns:p14="http://schemas.microsoft.com/office/powerpoint/2010/main" val="1188801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1B0FEC-FA6F-A5E5-FBAC-03588F8C21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808D976-E4FE-1C25-2C86-046B6CAAB71C}"/>
              </a:ext>
            </a:extLst>
          </p:cNvPr>
          <p:cNvSpPr>
            <a:spLocks noGrp="1"/>
          </p:cNvSpPr>
          <p:nvPr>
            <p:ph type="title"/>
          </p:nvPr>
        </p:nvSpPr>
        <p:spPr/>
        <p:txBody>
          <a:bodyPr/>
          <a:lstStyle/>
          <a:p>
            <a:r>
              <a:rPr lang="en-US" sz="4800" dirty="0"/>
              <a:t>Section 410 cont’d</a:t>
            </a:r>
          </a:p>
        </p:txBody>
      </p:sp>
      <p:sp>
        <p:nvSpPr>
          <p:cNvPr id="3" name="Content Placeholder 2">
            <a:extLst>
              <a:ext uri="{FF2B5EF4-FFF2-40B4-BE49-F238E27FC236}">
                <a16:creationId xmlns:a16="http://schemas.microsoft.com/office/drawing/2014/main" id="{EAC121FE-957D-3DE0-12B4-D8773C8CD83A}"/>
              </a:ext>
            </a:extLst>
          </p:cNvPr>
          <p:cNvSpPr>
            <a:spLocks noGrp="1"/>
          </p:cNvSpPr>
          <p:nvPr>
            <p:ph idx="1"/>
          </p:nvPr>
        </p:nvSpPr>
        <p:spPr/>
        <p:txBody>
          <a:bodyPr>
            <a:normAutofit lnSpcReduction="10000"/>
          </a:bodyPr>
          <a:lstStyle/>
          <a:p>
            <a:r>
              <a:rPr lang="en-US" sz="4000" dirty="0"/>
              <a:t>Leveling will be compacted according to procedure in 410.03(g). </a:t>
            </a:r>
          </a:p>
          <a:p>
            <a:r>
              <a:rPr lang="en-US" sz="4000" dirty="0"/>
              <a:t>Smoothness requirement is only on final wearing layer.</a:t>
            </a:r>
          </a:p>
          <a:p>
            <a:r>
              <a:rPr lang="en-US" sz="4000" dirty="0"/>
              <a:t>Added 327 Plant Mix Bituminous Base Mixes to Table II  </a:t>
            </a:r>
          </a:p>
        </p:txBody>
      </p:sp>
    </p:spTree>
    <p:extLst>
      <p:ext uri="{BB962C8B-B14F-4D97-AF65-F5344CB8AC3E}">
        <p14:creationId xmlns:p14="http://schemas.microsoft.com/office/powerpoint/2010/main" val="1666903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themeOverride>
</file>

<file path=ppt/theme/themeOverride2.xml><?xml version="1.0" encoding="utf-8"?>
<a:themeOverride xmlns:a="http://schemas.openxmlformats.org/drawingml/2006/main">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themeOverride>
</file>

<file path=docProps/app.xml><?xml version="1.0" encoding="utf-8"?>
<Properties xmlns="http://schemas.openxmlformats.org/officeDocument/2006/extended-properties" xmlns:vt="http://schemas.openxmlformats.org/officeDocument/2006/docPropsVTypes">
  <Template/>
  <TotalTime>4727</TotalTime>
  <Words>1080</Words>
  <Application>Microsoft Office PowerPoint</Application>
  <PresentationFormat>Widescreen</PresentationFormat>
  <Paragraphs>103</Paragraphs>
  <Slides>15</Slides>
  <Notes>15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Aptos</vt:lpstr>
      <vt:lpstr>Arial</vt:lpstr>
      <vt:lpstr>Calibri</vt:lpstr>
      <vt:lpstr>Century Gothic</vt:lpstr>
      <vt:lpstr>Trebuchet MS</vt:lpstr>
      <vt:lpstr>Wingdings 3</vt:lpstr>
      <vt:lpstr>Ion</vt:lpstr>
      <vt:lpstr>Spec Update 2026 AAPA Conference Tuscaloosa, AL March 11th &amp; 12th </vt:lpstr>
      <vt:lpstr>Section 106</vt:lpstr>
      <vt:lpstr>Section 106 cont’d</vt:lpstr>
      <vt:lpstr>Section 106 cont’d</vt:lpstr>
      <vt:lpstr>Section 106 cont’d</vt:lpstr>
      <vt:lpstr>Section 327 </vt:lpstr>
      <vt:lpstr>Section 401</vt:lpstr>
      <vt:lpstr>Section 410</vt:lpstr>
      <vt:lpstr>Section 410 cont’d</vt:lpstr>
      <vt:lpstr>Section 410 cont’d</vt:lpstr>
      <vt:lpstr>Section 410 cont’d</vt:lpstr>
      <vt:lpstr>Section 420</vt:lpstr>
      <vt:lpstr>Sections 423 &amp; 424 </vt:lpstr>
      <vt:lpstr>Future Updates </vt:lpstr>
      <vt:lpstr>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BMD: Where We Are and Where We Are Going</dc:title>
  <dc:creator>Armstead, Chance</dc:creator>
  <cp:lastModifiedBy>Armstead, Chance</cp:lastModifiedBy>
  <cp:revision>38</cp:revision>
  <cp:lastPrinted>2025-03-04T19:57:12Z</cp:lastPrinted>
  <dcterms:created xsi:type="dcterms:W3CDTF">2022-09-09T21:26:16Z</dcterms:created>
  <dcterms:modified xsi:type="dcterms:W3CDTF">2026-03-12T13:39:16Z</dcterms:modified>
</cp:coreProperties>
</file>