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72" r:id="rId5"/>
    <p:sldId id="257" r:id="rId6"/>
    <p:sldId id="281" r:id="rId7"/>
    <p:sldId id="258" r:id="rId8"/>
    <p:sldId id="279" r:id="rId9"/>
    <p:sldId id="259" r:id="rId10"/>
    <p:sldId id="260" r:id="rId11"/>
    <p:sldId id="261" r:id="rId12"/>
    <p:sldId id="302" r:id="rId13"/>
    <p:sldId id="299" r:id="rId14"/>
    <p:sldId id="301" r:id="rId15"/>
    <p:sldId id="282" r:id="rId16"/>
    <p:sldId id="284" r:id="rId17"/>
    <p:sldId id="283" r:id="rId18"/>
    <p:sldId id="285" r:id="rId19"/>
    <p:sldId id="303" r:id="rId20"/>
    <p:sldId id="304" r:id="rId21"/>
    <p:sldId id="305" r:id="rId22"/>
    <p:sldId id="266" r:id="rId23"/>
    <p:sldId id="267" r:id="rId24"/>
    <p:sldId id="290" r:id="rId25"/>
    <p:sldId id="288" r:id="rId26"/>
    <p:sldId id="291" r:id="rId27"/>
    <p:sldId id="306" r:id="rId28"/>
    <p:sldId id="307" r:id="rId29"/>
    <p:sldId id="289" r:id="rId30"/>
    <p:sldId id="292" r:id="rId31"/>
    <p:sldId id="293" r:id="rId32"/>
    <p:sldId id="295" r:id="rId33"/>
    <p:sldId id="294" r:id="rId34"/>
    <p:sldId id="296" r:id="rId35"/>
    <p:sldId id="297" r:id="rId36"/>
    <p:sldId id="308" r:id="rId37"/>
    <p:sldId id="309" r:id="rId38"/>
    <p:sldId id="271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7D31"/>
    <a:srgbClr val="196B24"/>
    <a:srgbClr val="0070C0"/>
    <a:srgbClr val="215F9A"/>
    <a:srgbClr val="0B76A0"/>
    <a:srgbClr val="00B0F0"/>
    <a:srgbClr val="FF0000"/>
    <a:srgbClr val="FFFF00"/>
    <a:srgbClr val="D9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ABCBE-2EA6-4360-95CB-7C67B4D49981}" v="1" dt="2026-03-11T21:28:50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ss, Stacey" userId="48ddac37-d858-4053-8dc6-ec7841e875cc" providerId="ADAL" clId="{09CF561E-3CCF-4C47-831D-530DE028F4EB}"/>
    <pc:docChg chg="undo custSel modSld">
      <pc:chgData name="Glass, Stacey" userId="48ddac37-d858-4053-8dc6-ec7841e875cc" providerId="ADAL" clId="{09CF561E-3CCF-4C47-831D-530DE028F4EB}" dt="2026-03-11T21:32:49.576" v="318" actId="255"/>
      <pc:docMkLst>
        <pc:docMk/>
      </pc:docMkLst>
      <pc:sldChg chg="addSp delSp modSp mod chgLayout">
        <pc:chgData name="Glass, Stacey" userId="48ddac37-d858-4053-8dc6-ec7841e875cc" providerId="ADAL" clId="{09CF561E-3CCF-4C47-831D-530DE028F4EB}" dt="2026-03-11T21:04:53.136" v="10" actId="6264"/>
        <pc:sldMkLst>
          <pc:docMk/>
          <pc:sldMk cId="2031100379" sldId="266"/>
        </pc:sldMkLst>
        <pc:spChg chg="mod ord">
          <ac:chgData name="Glass, Stacey" userId="48ddac37-d858-4053-8dc6-ec7841e875cc" providerId="ADAL" clId="{09CF561E-3CCF-4C47-831D-530DE028F4EB}" dt="2026-03-11T21:04:53.136" v="10" actId="6264"/>
          <ac:spMkLst>
            <pc:docMk/>
            <pc:sldMk cId="2031100379" sldId="266"/>
            <ac:spMk id="2" creationId="{9FBBB3FE-7E1E-60A6-0640-D3AA6D986397}"/>
          </ac:spMkLst>
        </pc:spChg>
        <pc:spChg chg="mod ord">
          <ac:chgData name="Glass, Stacey" userId="48ddac37-d858-4053-8dc6-ec7841e875cc" providerId="ADAL" clId="{09CF561E-3CCF-4C47-831D-530DE028F4EB}" dt="2026-03-11T21:04:53.136" v="10" actId="6264"/>
          <ac:spMkLst>
            <pc:docMk/>
            <pc:sldMk cId="2031100379" sldId="266"/>
            <ac:spMk id="3" creationId="{61648B5E-0C04-D5C9-5E8D-CA45159C06F0}"/>
          </ac:spMkLst>
        </pc:spChg>
        <pc:spChg chg="add del mod">
          <ac:chgData name="Glass, Stacey" userId="48ddac37-d858-4053-8dc6-ec7841e875cc" providerId="ADAL" clId="{09CF561E-3CCF-4C47-831D-530DE028F4EB}" dt="2026-03-11T21:04:53.136" v="10" actId="6264"/>
          <ac:spMkLst>
            <pc:docMk/>
            <pc:sldMk cId="2031100379" sldId="266"/>
            <ac:spMk id="4" creationId="{4910E51F-D919-C006-5F31-D759F1CEFBD2}"/>
          </ac:spMkLst>
        </pc:spChg>
        <pc:spChg chg="add del mod">
          <ac:chgData name="Glass, Stacey" userId="48ddac37-d858-4053-8dc6-ec7841e875cc" providerId="ADAL" clId="{09CF561E-3CCF-4C47-831D-530DE028F4EB}" dt="2026-03-11T21:04:53.136" v="10" actId="6264"/>
          <ac:spMkLst>
            <pc:docMk/>
            <pc:sldMk cId="2031100379" sldId="266"/>
            <ac:spMk id="5" creationId="{26561877-1737-DFAF-EDDD-A22228DFBDB8}"/>
          </ac:spMkLst>
        </pc:spChg>
      </pc:sldChg>
      <pc:sldChg chg="mod modShow">
        <pc:chgData name="Glass, Stacey" userId="48ddac37-d858-4053-8dc6-ec7841e875cc" providerId="ADAL" clId="{09CF561E-3CCF-4C47-831D-530DE028F4EB}" dt="2026-03-11T20:41:31.336" v="0" actId="729"/>
        <pc:sldMkLst>
          <pc:docMk/>
          <pc:sldMk cId="1107692937" sldId="282"/>
        </pc:sldMkLst>
      </pc:sldChg>
      <pc:sldChg chg="addSp modSp mod">
        <pc:chgData name="Glass, Stacey" userId="48ddac37-d858-4053-8dc6-ec7841e875cc" providerId="ADAL" clId="{09CF561E-3CCF-4C47-831D-530DE028F4EB}" dt="2026-03-11T20:51:35.532" v="8" actId="1036"/>
        <pc:sldMkLst>
          <pc:docMk/>
          <pc:sldMk cId="2925606094" sldId="284"/>
        </pc:sldMkLst>
        <pc:spChg chg="mod">
          <ac:chgData name="Glass, Stacey" userId="48ddac37-d858-4053-8dc6-ec7841e875cc" providerId="ADAL" clId="{09CF561E-3CCF-4C47-831D-530DE028F4EB}" dt="2026-03-11T20:43:46.594" v="4" actId="1076"/>
          <ac:spMkLst>
            <pc:docMk/>
            <pc:sldMk cId="2925606094" sldId="284"/>
            <ac:spMk id="3" creationId="{E3D2593A-C6AB-C677-D9FD-08C6699F2280}"/>
          </ac:spMkLst>
        </pc:spChg>
        <pc:spChg chg="add mod">
          <ac:chgData name="Glass, Stacey" userId="48ddac37-d858-4053-8dc6-ec7841e875cc" providerId="ADAL" clId="{09CF561E-3CCF-4C47-831D-530DE028F4EB}" dt="2026-03-11T20:45:04.753" v="7" actId="1076"/>
          <ac:spMkLst>
            <pc:docMk/>
            <pc:sldMk cId="2925606094" sldId="284"/>
            <ac:spMk id="6" creationId="{FE40EE1D-534D-F183-0781-3363D576E60F}"/>
          </ac:spMkLst>
        </pc:spChg>
        <pc:picChg chg="mod">
          <ac:chgData name="Glass, Stacey" userId="48ddac37-d858-4053-8dc6-ec7841e875cc" providerId="ADAL" clId="{09CF561E-3CCF-4C47-831D-530DE028F4EB}" dt="2026-03-11T20:51:35.532" v="8" actId="1036"/>
          <ac:picMkLst>
            <pc:docMk/>
            <pc:sldMk cId="2925606094" sldId="284"/>
            <ac:picMk id="4" creationId="{D463A21D-80C3-C124-FC10-8E5DCAD96975}"/>
          </ac:picMkLst>
        </pc:picChg>
      </pc:sldChg>
      <pc:sldChg chg="mod modShow">
        <pc:chgData name="Glass, Stacey" userId="48ddac37-d858-4053-8dc6-ec7841e875cc" providerId="ADAL" clId="{09CF561E-3CCF-4C47-831D-530DE028F4EB}" dt="2026-03-11T21:08:10.131" v="11" actId="729"/>
        <pc:sldMkLst>
          <pc:docMk/>
          <pc:sldMk cId="3565255594" sldId="290"/>
        </pc:sldMkLst>
      </pc:sldChg>
      <pc:sldChg chg="mod modShow">
        <pc:chgData name="Glass, Stacey" userId="48ddac37-d858-4053-8dc6-ec7841e875cc" providerId="ADAL" clId="{09CF561E-3CCF-4C47-831D-530DE028F4EB}" dt="2026-03-11T21:20:29.676" v="12" actId="729"/>
        <pc:sldMkLst>
          <pc:docMk/>
          <pc:sldMk cId="150614550" sldId="292"/>
        </pc:sldMkLst>
      </pc:sldChg>
      <pc:sldChg chg="modSp mod">
        <pc:chgData name="Glass, Stacey" userId="48ddac37-d858-4053-8dc6-ec7841e875cc" providerId="ADAL" clId="{09CF561E-3CCF-4C47-831D-530DE028F4EB}" dt="2026-03-11T21:32:49.576" v="318" actId="255"/>
        <pc:sldMkLst>
          <pc:docMk/>
          <pc:sldMk cId="3417818130" sldId="309"/>
        </pc:sldMkLst>
        <pc:spChg chg="mod">
          <ac:chgData name="Glass, Stacey" userId="48ddac37-d858-4053-8dc6-ec7841e875cc" providerId="ADAL" clId="{09CF561E-3CCF-4C47-831D-530DE028F4EB}" dt="2026-03-11T21:32:49.576" v="318" actId="255"/>
          <ac:spMkLst>
            <pc:docMk/>
            <pc:sldMk cId="3417818130" sldId="309"/>
            <ac:spMk id="3" creationId="{E24E81CC-F42B-1571-3458-11A64BAD4E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E35B5F-4B32-4E7E-A2A6-3A0419483D59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79DAC-9EEA-46F6-97C4-FDC292171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4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PM2 Projects: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I-459 Jefferson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I-59 Tuscaloosa &amp; Sumter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I-22 Walker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I-85 Montgomery</a:t>
            </a:r>
          </a:p>
          <a:p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PM1 Projects: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I-22 Marion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I-65 Elmore 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4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4D36-52B4-0D0F-FF52-4D476877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1F4D9-5434-554A-91F2-F86D0F27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FE7F5-678E-317D-CC3A-ACDD62A8B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PMR Projects: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I-85 Montgomery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I-65 Cullman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I-65 Blount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en-US" sz="1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Other Projects: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safety project – horizontal curve project for Interstate ramps and side roads – Tuscaloosa Areawide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guardrail project – double faced guardrail installation and drainage – Chilton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sign replacement projects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I-59 DeKalb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I-65 Cullman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I-565 Limestone &amp; Madison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drainage project – pipe rehabilitation – I-59 DeKalb &amp; Etowah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unclassified project – Wallace Tunnel upgrades – I-10 Mobile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bridge deck </a:t>
            </a:r>
            <a:r>
              <a:rPr lang="en-US" sz="1800" kern="10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hydrodemo</a:t>
            </a:r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I-65 Morgan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additional lane projects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I-85 Montgomery Co.</a:t>
            </a:r>
          </a:p>
          <a:p>
            <a:r>
              <a:rPr lang="en-US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I-65 Mobile 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1E64-A2F1-8B5E-13C5-D553382BA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79DAC-9EEA-46F6-97C4-FDC2921712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E118-4941-0B18-717D-D2F3FB350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3B367-E4E5-2631-F36A-0BFF56D81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4989-538A-3057-C18B-5E9FC45F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EFAA3-6CBD-6E1E-BE83-ADEF36EF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69BEA-80C0-9A19-65E5-466DAED1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E3FF-274F-D67B-2B5E-E06692B2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E004B-76F4-8605-6968-24629CB1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DA6D-2414-7EA7-CE5C-03661FC2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8A34D-B890-5539-C777-F0FD3E8A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BD21A-412F-F904-B671-B1E50025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6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703CC-2CDD-4379-BB08-74779B7D8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D4902-6D9E-57BF-B720-41813F5DD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1A76-7923-62E3-4DC4-7136DC13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89322-D5F5-3A92-E8C2-C978BE6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DBF7-9086-8604-CCDD-5E27EAE6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1BA9-7C8D-8B93-8985-010E9C4A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2DC6-7388-4316-4619-992B943D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CB2B-F478-60CE-0826-F32108B8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D8255-DC07-99C9-97B5-FA0510D5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96AB-425A-157A-FB87-84AB32E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79D-A51C-FC69-8429-1FF9881F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5836-688E-B32B-20F4-5B294B13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0776-F4D5-8084-1211-1CF1DC05F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13994-E33A-D7A3-9D13-68CA3873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7BAE-AD21-FFA5-959D-96CE994A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7D8C-7C5F-7ED2-09C6-5B5DB1BB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BAA3-5EE5-5044-6D87-6E89D54E4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A559-D461-2754-3B1C-647203146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0DE71-27E6-1191-1996-5C1E213D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10A81-7EDF-AF22-A10F-E8FA35B9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5404-1D1C-614A-D314-2D58CD7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9B1F-9AE1-BBE7-D7F5-178AB2A1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1BC0-77B9-58C2-6550-FBCF12EE1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29FF-CE9E-460F-39B1-F51D15ED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C8397-924C-2EAB-BA77-0B057F88C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79509-8889-627D-C8D8-D5C360000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30206-0DCF-CA62-75E7-D64092FD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4CDB8-3732-D38B-CB47-A5D2E827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B8799-ECFA-FB01-3DA3-0CA917D6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BCBDD-05BD-CD31-BDBC-4DE1E7EC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911B1-B63D-BFE4-BCA5-0F67CD9B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7B18D-8568-9DBA-0250-B02C9B83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BCD35-0280-9322-1188-33FA5CC4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7B368-2694-5AAD-25EF-858380E2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F320C-537D-5B90-4805-CC54E95C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E2F9F-1F5F-684D-2D1D-CB3AD60E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7F23-CA60-1621-5F34-C3FF2D5C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9AE-1C9E-80F2-7699-86304E1E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70104-25A8-5D13-5628-588FA6BE3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6391-844C-4C28-B03C-4E89D3AA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971E2-284E-9FC1-FE7C-AD5E448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09203-E0FD-F700-1D57-10DF3043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8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113A-F19C-D37E-B950-A748821A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4751E-B14A-4F13-59AB-4F2528423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E228B-480C-9FA4-4F17-DE74BCE97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E4015-BCCC-5C10-21B1-A6F5CD35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7EE47-CDBE-4DB4-3CAD-ACA4C81C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10E1B-722E-06F0-7060-D6BBAA99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6CE859E-4308-F8E6-A9F1-FF220B808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80CEA-D330-97DD-6B31-F3569E90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41A8-5B57-577C-D39A-10BF18E0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80D45-BE8A-7021-1B1B-C8C2DB82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F33E6-BB23-46CE-9904-B43333B1CB36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06078-6EF7-FC17-D827-287303513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166F-0FCD-DD56-56CD-7C7F838FF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D918C4-3AF4-471A-BE16-F6718AE0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.state.al.us/publications/Construction/pdf/Specifications/2026/26-GA0002.pdf" TargetMode="External"/><Relationship Id="rId7" Type="http://schemas.openxmlformats.org/officeDocument/2006/relationships/hyperlink" Target="https://www.dot.state.al.us/publications/Construction/pdf/Specifications/2026/26-GA0006.pdf" TargetMode="External"/><Relationship Id="rId2" Type="http://schemas.openxmlformats.org/officeDocument/2006/relationships/hyperlink" Target="https://www.dot.state.al.us/publications/Construction/pdf/Specifications/2026/26-GA00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t.state.al.us/publications/Construction/pdf/Specifications/2026/26-GA0005.pdf" TargetMode="External"/><Relationship Id="rId5" Type="http://schemas.openxmlformats.org/officeDocument/2006/relationships/hyperlink" Target="https://www.dot.state.al.us/publications/Construction/pdf/Specifications/2026/26-GA0004.pdf" TargetMode="External"/><Relationship Id="rId4" Type="http://schemas.openxmlformats.org/officeDocument/2006/relationships/hyperlink" Target="https://www.dot.state.al.us/publications/Construction/pdf/Specifications/2026/26-GA0003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firefighters putting out a fire&#10;&#10;AI-generated content may be incorrect.">
            <a:extLst>
              <a:ext uri="{FF2B5EF4-FFF2-40B4-BE49-F238E27FC236}">
                <a16:creationId xmlns:a16="http://schemas.microsoft.com/office/drawing/2014/main" id="{0C2B4629-0255-1050-720F-517F563D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r="13818" b="27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575B32-3C20-8A9E-04B6-F558E85F9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/>
              <a:t>35th Annual </a:t>
            </a:r>
            <a:br>
              <a:rPr lang="en-US" sz="3700"/>
            </a:br>
            <a:r>
              <a:rPr lang="en-US" sz="3700"/>
              <a:t>Alabama Asphalt Pavement Conference</a:t>
            </a:r>
            <a:br>
              <a:rPr lang="en-US" sz="3700"/>
            </a:br>
            <a:br>
              <a:rPr lang="en-US" sz="3700"/>
            </a:br>
            <a:r>
              <a:rPr lang="en-US" altLang="en-US" sz="3700"/>
              <a:t>March 11-12, 2026</a:t>
            </a:r>
            <a:endParaRPr lang="en-US" sz="370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040D87E-C308-7472-FFD1-21C2F30E9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008420" cy="120814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Stacey N. Glass, P.E.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State Construction Engineer </a:t>
            </a:r>
          </a:p>
          <a:p>
            <a:pPr algn="l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E94A-383B-E226-0E19-9F507E47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4" y="5686211"/>
            <a:ext cx="2537729" cy="943189"/>
          </a:xfrm>
          <a:prstGeom prst="rect">
            <a:avLst/>
          </a:prstGeom>
        </p:spPr>
      </p:pic>
      <p:pic>
        <p:nvPicPr>
          <p:cNvPr id="1026" name="Picture 2" descr="Alabama Department of Transportation logo">
            <a:extLst>
              <a:ext uri="{FF2B5EF4-FFF2-40B4-BE49-F238E27FC236}">
                <a16:creationId xmlns:a16="http://schemas.microsoft.com/office/drawing/2014/main" id="{368E4EF4-3018-0A0E-F85B-44EAF2A89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31894" r="9578" b="33051"/>
          <a:stretch/>
        </p:blipFill>
        <p:spPr bwMode="auto">
          <a:xfrm>
            <a:off x="542924" y="5684309"/>
            <a:ext cx="3810001" cy="9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6E3B-886B-B6E4-90B3-1142165C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FD3D-FBA9-9561-2CE3-8567B2F3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Committee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B16AC4-D730-8349-88B8-844DED73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1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/>
              <a:t>CIM 1-2025</a:t>
            </a:r>
            <a:r>
              <a:rPr lang="en-US" b="1"/>
              <a:t> </a:t>
            </a:r>
            <a:r>
              <a:rPr lang="en-US"/>
              <a:t>- No payment without test reports/certifications</a:t>
            </a:r>
          </a:p>
          <a:p>
            <a:endParaRPr lang="en-US"/>
          </a:p>
          <a:p>
            <a:pPr marL="0" indent="0">
              <a:buNone/>
            </a:pPr>
            <a:r>
              <a:rPr lang="en-US" b="1" u="sng"/>
              <a:t>2022 GASP </a:t>
            </a:r>
            <a:r>
              <a:rPr lang="en-US"/>
              <a:t>22-GA0036 - 105.15 Completion Advertisement</a:t>
            </a:r>
          </a:p>
          <a:p>
            <a:pPr lvl="2"/>
            <a:r>
              <a:rPr lang="en-US"/>
              <a:t>3 weeks to run add (newspaper, online, or courthouse)</a:t>
            </a:r>
          </a:p>
          <a:p>
            <a:pPr lvl="2"/>
            <a:r>
              <a:rPr lang="en-US"/>
              <a:t>Also included in 2026 book</a:t>
            </a:r>
          </a:p>
          <a:p>
            <a:pPr marL="914400" lvl="2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0116-F493-AE35-53BC-49E90DE5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5409-E4D9-B05E-39A4-1E1B9595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Committee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1B74B4-E1F8-A174-3EDD-1620EFBA9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100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b="1" u="sng"/>
              <a:t>2026 Spec Book Changes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/>
              <a:t>105.15(a) – Construction Acceptance Inspection</a:t>
            </a:r>
          </a:p>
          <a:p>
            <a:pPr marL="914400" lvl="2" indent="-457200">
              <a:spcBef>
                <a:spcPts val="1000"/>
              </a:spcBef>
            </a:pPr>
            <a:r>
              <a:rPr lang="en-US"/>
              <a:t>Engineer notifies Contractor in writing once all pay items complete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/>
              <a:t>Contractor may request a project status review in writing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/>
              <a:t>One (1) written punch list within 21 CD at time of presumptive completion (ALDOT)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/>
              <a:t>28 calendar days in lieu of 4 weeks to complete deficiencies (Contractor)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/>
              <a:t>Routine maintenance from issuance of punch list to Maintenance Acceptance required in accordance with 105.13 and 107.17</a:t>
            </a:r>
          </a:p>
          <a:p>
            <a:pPr marL="1371600" lvl="3" indent="-457200">
              <a:spcBef>
                <a:spcPts val="1000"/>
              </a:spcBef>
            </a:pPr>
            <a:r>
              <a:rPr lang="en-US"/>
              <a:t>Any item not on the punch list, nor considered deficient, may be considered extra work</a:t>
            </a:r>
          </a:p>
          <a:p>
            <a:pPr marL="914400" lvl="2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4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CE7C89-31FB-7200-3B37-07664A45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A42ADB-C1C9-ACB3-8552-4DF10540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" y="179917"/>
            <a:ext cx="11887201" cy="6495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3C1B90-6A37-937F-1F31-3F8D51427009}"/>
              </a:ext>
            </a:extLst>
          </p:cNvPr>
          <p:cNvSpPr txBox="1"/>
          <p:nvPr/>
        </p:nvSpPr>
        <p:spPr>
          <a:xfrm>
            <a:off x="872371" y="1447450"/>
            <a:ext cx="5867270" cy="461665"/>
          </a:xfrm>
          <a:prstGeom prst="rect">
            <a:avLst/>
          </a:prstGeom>
          <a:solidFill>
            <a:srgbClr val="ED7D31">
              <a:alpha val="25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290</a:t>
            </a:r>
            <a:r>
              <a:rPr lang="en-US" sz="2400" dirty="0"/>
              <a:t> </a:t>
            </a:r>
            <a:r>
              <a:rPr lang="en-US" sz="2400" b="1" dirty="0"/>
              <a:t>Projects</a:t>
            </a:r>
            <a:r>
              <a:rPr lang="en-US" sz="2400" dirty="0"/>
              <a:t> currently in Closeout process</a:t>
            </a:r>
          </a:p>
        </p:txBody>
      </p:sp>
    </p:spTree>
    <p:extLst>
      <p:ext uri="{BB962C8B-B14F-4D97-AF65-F5344CB8AC3E}">
        <p14:creationId xmlns:p14="http://schemas.microsoft.com/office/powerpoint/2010/main" val="110769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22F78-C46E-0B57-579C-7CEF85B93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3A21D-80C3-C124-FC10-8E5DCAD9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" y="230065"/>
            <a:ext cx="11887201" cy="64076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05F4D8-25FA-F7A3-EB48-D73741C43224}"/>
              </a:ext>
            </a:extLst>
          </p:cNvPr>
          <p:cNvSpPr/>
          <p:nvPr/>
        </p:nvSpPr>
        <p:spPr>
          <a:xfrm>
            <a:off x="1042895" y="1339865"/>
            <a:ext cx="3404968" cy="482902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593A-C6AB-C677-D9FD-08C6699F2280}"/>
              </a:ext>
            </a:extLst>
          </p:cNvPr>
          <p:cNvSpPr txBox="1"/>
          <p:nvPr/>
        </p:nvSpPr>
        <p:spPr>
          <a:xfrm>
            <a:off x="5651088" y="2478461"/>
            <a:ext cx="4298949" cy="830997"/>
          </a:xfrm>
          <a:prstGeom prst="rect">
            <a:avLst/>
          </a:prstGeom>
          <a:solidFill>
            <a:srgbClr val="ED7D31">
              <a:alpha val="25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Over 60%</a:t>
            </a:r>
            <a:r>
              <a:rPr lang="en-US" sz="2400" dirty="0"/>
              <a:t> of projects are</a:t>
            </a:r>
            <a:endParaRPr lang="en-US" dirty="0"/>
          </a:p>
          <a:p>
            <a:pPr algn="ctr"/>
            <a:r>
              <a:rPr lang="en-US" sz="2400" dirty="0"/>
              <a:t>usually closed </a:t>
            </a:r>
            <a:r>
              <a:rPr lang="en-US" sz="2400" b="1" dirty="0"/>
              <a:t>w/in 18 Months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0EE1D-534D-F183-0781-3363D576E60F}"/>
              </a:ext>
            </a:extLst>
          </p:cNvPr>
          <p:cNvSpPr txBox="1"/>
          <p:nvPr/>
        </p:nvSpPr>
        <p:spPr>
          <a:xfrm>
            <a:off x="4611885" y="142919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290</a:t>
            </a:r>
            <a:r>
              <a:rPr lang="en-US" sz="2400" dirty="0"/>
              <a:t> </a:t>
            </a:r>
            <a:r>
              <a:rPr lang="en-US" sz="2400" b="1" dirty="0"/>
              <a:t>Projects</a:t>
            </a:r>
            <a:r>
              <a:rPr lang="en-US" sz="2400" dirty="0"/>
              <a:t> currently in Closeout process</a:t>
            </a:r>
          </a:p>
        </p:txBody>
      </p:sp>
    </p:spTree>
    <p:extLst>
      <p:ext uri="{BB962C8B-B14F-4D97-AF65-F5344CB8AC3E}">
        <p14:creationId xmlns:p14="http://schemas.microsoft.com/office/powerpoint/2010/main" val="29256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9E41-ABEA-FAB9-05AF-FE1B423C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5B2307-BB96-9A01-C7A9-DE21A120C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" y="227542"/>
            <a:ext cx="11887201" cy="641193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39CD3C-97CE-9225-D614-84A2768B6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7433" t="504" r="-176" b="7829"/>
          <a:stretch>
            <a:fillRect/>
          </a:stretch>
        </p:blipFill>
        <p:spPr>
          <a:xfrm>
            <a:off x="10534650" y="243320"/>
            <a:ext cx="1503767" cy="5894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DBF781-E954-D95A-6BB1-FBB33A58BE39}"/>
              </a:ext>
            </a:extLst>
          </p:cNvPr>
          <p:cNvSpPr txBox="1"/>
          <p:nvPr/>
        </p:nvSpPr>
        <p:spPr>
          <a:xfrm>
            <a:off x="5330658" y="1297850"/>
            <a:ext cx="3039532" cy="830997"/>
          </a:xfrm>
          <a:prstGeom prst="rect">
            <a:avLst/>
          </a:prstGeom>
          <a:solidFill>
            <a:srgbClr val="ED7D31">
              <a:alpha val="25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Qty </a:t>
            </a:r>
            <a:r>
              <a:rPr lang="en-US" sz="2400"/>
              <a:t>trending </a:t>
            </a:r>
            <a:r>
              <a:rPr lang="en-US" sz="2400" b="1"/>
              <a:t>Up</a:t>
            </a:r>
          </a:p>
          <a:p>
            <a:pPr algn="ctr"/>
            <a:r>
              <a:rPr lang="en-US" sz="2400" b="1"/>
              <a:t>Time</a:t>
            </a:r>
            <a:r>
              <a:rPr lang="en-US" sz="2400"/>
              <a:t> holding </a:t>
            </a:r>
            <a:r>
              <a:rPr lang="en-US" sz="2400" b="1"/>
              <a:t>Steady</a:t>
            </a:r>
          </a:p>
        </p:txBody>
      </p:sp>
    </p:spTree>
    <p:extLst>
      <p:ext uri="{BB962C8B-B14F-4D97-AF65-F5344CB8AC3E}">
        <p14:creationId xmlns:p14="http://schemas.microsoft.com/office/powerpoint/2010/main" val="45973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34C43-574E-B258-F35F-6B478B13F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B21DA0-04A4-A6BE-8252-B3E966BC7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8" y="227542"/>
            <a:ext cx="11887201" cy="64119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D1F718-FB58-B331-D070-BF7BFB32A83A}"/>
              </a:ext>
            </a:extLst>
          </p:cNvPr>
          <p:cNvSpPr/>
          <p:nvPr/>
        </p:nvSpPr>
        <p:spPr>
          <a:xfrm flipH="1">
            <a:off x="8619800" y="919342"/>
            <a:ext cx="72571" cy="55274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C61D3-F7C4-CC77-0E6E-71866B36768F}"/>
              </a:ext>
            </a:extLst>
          </p:cNvPr>
          <p:cNvSpPr txBox="1"/>
          <p:nvPr/>
        </p:nvSpPr>
        <p:spPr>
          <a:xfrm>
            <a:off x="7296452" y="919238"/>
            <a:ext cx="1363737" cy="923330"/>
          </a:xfrm>
          <a:prstGeom prst="rect">
            <a:avLst/>
          </a:prstGeom>
          <a:solidFill>
            <a:srgbClr val="00B050">
              <a:alpha val="25000"/>
            </a:srgbClr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699 Let</a:t>
            </a:r>
            <a:endParaRPr lang="en-US"/>
          </a:p>
          <a:p>
            <a:r>
              <a:rPr lang="en-US" b="1"/>
              <a:t>731 Closed</a:t>
            </a:r>
          </a:p>
          <a:p>
            <a:r>
              <a:rPr lang="en-US" b="1"/>
              <a:t>(+32)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D9191-FAD2-B849-76FA-5D0D4B534BAA}"/>
              </a:ext>
            </a:extLst>
          </p:cNvPr>
          <p:cNvSpPr txBox="1"/>
          <p:nvPr/>
        </p:nvSpPr>
        <p:spPr>
          <a:xfrm>
            <a:off x="8658814" y="919237"/>
            <a:ext cx="1848017" cy="923330"/>
          </a:xfrm>
          <a:prstGeom prst="rect">
            <a:avLst/>
          </a:prstGeom>
          <a:solidFill>
            <a:srgbClr val="00B050">
              <a:alpha val="25000"/>
            </a:srgbClr>
          </a:solidFill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           201 Let </a:t>
            </a:r>
          </a:p>
          <a:p>
            <a:r>
              <a:rPr lang="en-US" sz="1400" b="1">
                <a:solidFill>
                  <a:srgbClr val="000000"/>
                </a:solidFill>
              </a:rPr>
              <a:t>              </a:t>
            </a:r>
            <a:r>
              <a:rPr lang="en-US" b="1">
                <a:solidFill>
                  <a:srgbClr val="000000"/>
                </a:solidFill>
              </a:rPr>
              <a:t>276 Closed</a:t>
            </a:r>
            <a:endParaRPr lang="en-US">
              <a:solidFill>
                <a:srgbClr val="000000"/>
              </a:solidFill>
            </a:endParaRPr>
          </a:p>
          <a:p>
            <a:r>
              <a:rPr lang="en-US" sz="1400" b="1">
                <a:solidFill>
                  <a:srgbClr val="000000"/>
                </a:solidFill>
              </a:rPr>
              <a:t>              </a:t>
            </a:r>
            <a:r>
              <a:rPr lang="en-US" b="1">
                <a:solidFill>
                  <a:srgbClr val="000000"/>
                </a:solidFill>
              </a:rPr>
              <a:t>(+75)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3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62F61-0232-C796-8274-D3B737E4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– FQ/FE Committe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A7C4D-18B0-7164-FF1F-E38DFD03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Members</a:t>
            </a:r>
          </a:p>
          <a:p>
            <a:pPr marL="0" indent="0">
              <a:buNone/>
            </a:pPr>
            <a:r>
              <a:rPr lang="en-US"/>
              <a:t>	Stacey Glass			Robert Shugart</a:t>
            </a:r>
          </a:p>
          <a:p>
            <a:pPr marL="0" indent="0">
              <a:buNone/>
            </a:pPr>
            <a:r>
              <a:rPr lang="en-US"/>
              <a:t>	Dudley Smith			Wayne Tew</a:t>
            </a:r>
          </a:p>
          <a:p>
            <a:pPr marL="0" indent="0">
              <a:buNone/>
            </a:pPr>
            <a:r>
              <a:rPr lang="en-US"/>
              <a:t>	John Graham			Cooper Calhoun</a:t>
            </a:r>
          </a:p>
          <a:p>
            <a:pPr marL="0" indent="0">
              <a:buNone/>
            </a:pPr>
            <a:r>
              <a:rPr lang="en-US"/>
              <a:t>	Jonathan Johnson		Sam Fountain</a:t>
            </a:r>
          </a:p>
        </p:txBody>
      </p:sp>
    </p:spTree>
    <p:extLst>
      <p:ext uri="{BB962C8B-B14F-4D97-AF65-F5344CB8AC3E}">
        <p14:creationId xmlns:p14="http://schemas.microsoft.com/office/powerpoint/2010/main" val="19888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3C7A-0D1E-9436-94AE-AC91AA70F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3BC5-F3DC-8CB8-F966-4D8F341A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 – FQ/FE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D94F-62ED-3BD7-6B26-9F42D50B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/>
              <a:t>Current Spec Requirements</a:t>
            </a:r>
          </a:p>
          <a:p>
            <a:r>
              <a:rPr lang="en-US"/>
              <a:t>FQ issuance = 60 calendar days</a:t>
            </a:r>
          </a:p>
          <a:p>
            <a:r>
              <a:rPr lang="en-US"/>
              <a:t>FQ review/concurrence = 45 calendar days</a:t>
            </a:r>
          </a:p>
          <a:p>
            <a:r>
              <a:rPr lang="en-US"/>
              <a:t>FE issuance = timeframe not specified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u="sng"/>
              <a:t>FQ/FE Committee Topics </a:t>
            </a:r>
          </a:p>
          <a:p>
            <a:pPr marL="0" indent="0">
              <a:buNone/>
            </a:pPr>
            <a:r>
              <a:rPr lang="en-US"/>
              <a:t>Do these timeframes work for all projects? Other DOTs?</a:t>
            </a:r>
          </a:p>
          <a:p>
            <a:pPr marL="0" indent="0">
              <a:buNone/>
            </a:pPr>
            <a:r>
              <a:rPr lang="en-US"/>
              <a:t>Interim concurrence option for some pay items/scopes?</a:t>
            </a:r>
          </a:p>
          <a:p>
            <a:pPr marL="0" indent="0">
              <a:buNone/>
            </a:pPr>
            <a:r>
              <a:rPr lang="en-US"/>
              <a:t>Create chart with varying timeframes due to scope of work, contract value, contract duration, etc.</a:t>
            </a:r>
          </a:p>
          <a:p>
            <a:pPr marL="0" indent="0">
              <a:buNone/>
            </a:pPr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097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AFEF-8DE0-0AB9-3AF5-D035E722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F346-4071-0E89-E703-8AE23088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224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Project Closeout – Basic Steps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171E6A-EEEB-65DA-89F8-6021F1A0E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92229"/>
              </p:ext>
            </p:extLst>
          </p:nvPr>
        </p:nvGraphicFramePr>
        <p:xfrm>
          <a:off x="2900671" y="1794599"/>
          <a:ext cx="6392078" cy="4539614"/>
        </p:xfrm>
        <a:graphic>
          <a:graphicData uri="http://schemas.openxmlformats.org/drawingml/2006/table">
            <a:tbl>
              <a:tblPr firstRow="1"/>
              <a:tblGrid>
                <a:gridCol w="4647741">
                  <a:extLst>
                    <a:ext uri="{9D8B030D-6E8A-4147-A177-3AD203B41FA5}">
                      <a16:colId xmlns:a16="http://schemas.microsoft.com/office/drawing/2014/main" val="1088391504"/>
                    </a:ext>
                  </a:extLst>
                </a:gridCol>
                <a:gridCol w="1744337">
                  <a:extLst>
                    <a:ext uri="{9D8B030D-6E8A-4147-A177-3AD203B41FA5}">
                      <a16:colId xmlns:a16="http://schemas.microsoft.com/office/drawing/2014/main" val="3344961185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3200" b="1" i="0" u="none" strike="noStrike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# Projects Sampled = 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Avg Time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(months)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88898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Accepted for Maintenance  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15473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11967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Qty to Contractor  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0692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76013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Concurrence w/ Final Qty 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588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39175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Estimate Paid  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678302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152467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Closeout Total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8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75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B3FE-7E1E-60A6-0640-D3AA6D98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Striping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8B5E-0C04-D5C9-5E8D-CA45159C0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>
                <a:highlight>
                  <a:srgbClr val="FF00FF"/>
                </a:highlight>
              </a:rPr>
              <a:t>Current update (2/28/2025)</a:t>
            </a:r>
          </a:p>
          <a:p>
            <a:pPr lvl="1"/>
            <a:r>
              <a:rPr lang="en-US">
                <a:highlight>
                  <a:srgbClr val="FF00FF"/>
                </a:highlight>
              </a:rPr>
              <a:t>Provides guidance to hold time charges for 14 days once striping becomes the controlling item of work. Expires 12/31/2025</a:t>
            </a:r>
          </a:p>
          <a:p>
            <a:endParaRPr lang="en-US"/>
          </a:p>
        </p:txBody>
      </p:sp>
      <p:pic>
        <p:nvPicPr>
          <p:cNvPr id="2050" name="Picture 2" descr="Quick Lot - Hot Applied Thermoplastic Pavement Markings">
            <a:extLst>
              <a:ext uri="{FF2B5EF4-FFF2-40B4-BE49-F238E27FC236}">
                <a16:creationId xmlns:a16="http://schemas.microsoft.com/office/drawing/2014/main" id="{FF63309D-120E-43F3-2ABC-F89E094A3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5" r="22078" b="12564"/>
          <a:stretch/>
        </p:blipFill>
        <p:spPr bwMode="auto">
          <a:xfrm>
            <a:off x="6676103" y="1295399"/>
            <a:ext cx="4916129" cy="4584291"/>
          </a:xfrm>
          <a:prstGeom prst="roundRect">
            <a:avLst>
              <a:gd name="adj" fmla="val 16667"/>
            </a:avLst>
          </a:prstGeom>
          <a:ln w="5715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0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7716-6705-E048-32FB-6B1AFE78A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377"/>
          </a:xfrm>
        </p:spPr>
        <p:txBody>
          <a:bodyPr/>
          <a:lstStyle/>
          <a:p>
            <a:r>
              <a:rPr lang="en-US" kern="0">
                <a:latin typeface="+mn-lt"/>
                <a:cs typeface="Arial" panose="020B0604020202020204" pitchFamily="34" charset="0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1973-D485-C6C7-FCF3-7BF4082E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502"/>
            <a:ext cx="11160967" cy="4980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/>
              <a:t>Maintenance Resurfacing Program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/>
              <a:t>Project Close Out </a:t>
            </a:r>
          </a:p>
          <a:p>
            <a:pPr marL="1028700" lvl="1" indent="-571500">
              <a:defRPr/>
            </a:pPr>
            <a:r>
              <a:rPr lang="en-US"/>
              <a:t>FQ/FE Subcommittee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2026 </a:t>
            </a:r>
            <a:r>
              <a:rPr lang="en-US"/>
              <a:t>Anticipated Holiday Lane Closures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New 2026 Spec Book</a:t>
            </a:r>
          </a:p>
          <a:p>
            <a:pPr marL="1028700" lvl="1" indent="-571500">
              <a:defRPr/>
            </a:pPr>
            <a:r>
              <a:rPr lang="en-US" sz="2600" b="1"/>
              <a:t>Note: </a:t>
            </a:r>
            <a:r>
              <a:rPr lang="en-US" sz="2600" b="1">
                <a:latin typeface="+mn-lt"/>
              </a:rPr>
              <a:t>CPM 240 WDs ILO 180 WDs included in 2026 book</a:t>
            </a:r>
          </a:p>
          <a:p>
            <a:pPr marL="571500" indent="-571500">
              <a:defRPr/>
            </a:pPr>
            <a:r>
              <a:rPr lang="en-US"/>
              <a:t>e-Ticketing Update</a:t>
            </a:r>
          </a:p>
          <a:p>
            <a:pPr marL="571500" lvl="1" indent="-571500">
              <a:lnSpc>
                <a:spcPct val="110000"/>
              </a:lnSpc>
              <a:spcBef>
                <a:spcPts val="1000"/>
              </a:spcBef>
              <a:defRPr/>
            </a:pPr>
            <a:r>
              <a:rPr lang="en-US" sz="3200"/>
              <a:t>DBE Program Update</a:t>
            </a:r>
          </a:p>
          <a:p>
            <a:pPr marL="1028700" lvl="1" indent="-571500">
              <a:defRPr/>
            </a:pPr>
            <a:endParaRPr lang="en-US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>
              <a:highlight>
                <a:srgbClr val="FF00FF"/>
              </a:highlight>
              <a:latin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2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E4CF-45E8-AAE2-F469-13A8D6A0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Holiday Schedule for Lane 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D8E0-9C48-374A-0EE4-BA2B2F8C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44" y="1525296"/>
            <a:ext cx="6902727" cy="4773583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/>
              <a:t>Memorial Day</a:t>
            </a:r>
          </a:p>
          <a:p>
            <a:pPr lvl="1"/>
            <a:r>
              <a:rPr lang="en-US" sz="8000"/>
              <a:t>Fri 5/22 at 12 PM to Mon 5/25 at 11:59 PM</a:t>
            </a:r>
          </a:p>
          <a:p>
            <a:pPr lvl="1"/>
            <a:endParaRPr lang="en-US" sz="8000"/>
          </a:p>
          <a:p>
            <a:r>
              <a:rPr lang="en-US" sz="8000" b="1"/>
              <a:t>July 4</a:t>
            </a:r>
            <a:r>
              <a:rPr lang="en-US" sz="8000" b="1" baseline="30000"/>
              <a:t>th</a:t>
            </a:r>
            <a:endParaRPr lang="en-US" sz="8000" b="1"/>
          </a:p>
          <a:p>
            <a:pPr lvl="1"/>
            <a:r>
              <a:rPr lang="en-US" sz="8000"/>
              <a:t>Fri 7/3 at 6 AM to Sun 7/5 at 11:59 PM</a:t>
            </a:r>
          </a:p>
          <a:p>
            <a:pPr lvl="1"/>
            <a:endParaRPr lang="en-US" sz="8000"/>
          </a:p>
          <a:p>
            <a:r>
              <a:rPr lang="en-US" sz="8000" b="1"/>
              <a:t>Labor Day</a:t>
            </a:r>
          </a:p>
          <a:p>
            <a:pPr lvl="1"/>
            <a:r>
              <a:rPr lang="en-US" sz="8000"/>
              <a:t>Fri 9/4 at 12 PM to Mon 9/7 at 11:59 PM</a:t>
            </a:r>
          </a:p>
          <a:p>
            <a:pPr lvl="1"/>
            <a:endParaRPr lang="en-US" sz="8000"/>
          </a:p>
          <a:p>
            <a:r>
              <a:rPr lang="en-US" sz="8000" b="1"/>
              <a:t>Thanksgiving</a:t>
            </a:r>
          </a:p>
          <a:p>
            <a:pPr lvl="1"/>
            <a:r>
              <a:rPr lang="en-US" sz="8000"/>
              <a:t>Wed 11/25 at 12 PM to Sun 11/9 at 11:59 PM</a:t>
            </a:r>
          </a:p>
          <a:p>
            <a:pPr lvl="1"/>
            <a:endParaRPr lang="en-US" sz="8000"/>
          </a:p>
          <a:p>
            <a:r>
              <a:rPr lang="en-US" sz="8000" b="1"/>
              <a:t>Christmas </a:t>
            </a:r>
          </a:p>
          <a:p>
            <a:pPr lvl="1"/>
            <a:r>
              <a:rPr lang="en-US" sz="8000"/>
              <a:t>Wed 12/23 at 6 PM to Sun 12/27 at 11:59 PM</a:t>
            </a:r>
          </a:p>
          <a:p>
            <a:pPr lvl="1"/>
            <a:endParaRPr lang="en-US" sz="8000" b="1"/>
          </a:p>
          <a:p>
            <a:r>
              <a:rPr lang="en-US" sz="8000" b="1"/>
              <a:t>New Year’s </a:t>
            </a:r>
          </a:p>
          <a:p>
            <a:pPr lvl="1"/>
            <a:r>
              <a:rPr lang="en-US" sz="8000"/>
              <a:t>Wed 12/30/26 at 6 PM to Sun 1/3 at 11:59 PM</a:t>
            </a:r>
          </a:p>
          <a:p>
            <a:endParaRPr lang="en-US"/>
          </a:p>
        </p:txBody>
      </p:sp>
      <p:pic>
        <p:nvPicPr>
          <p:cNvPr id="5" name="Picture 4" descr="Text, letter&#10;&#10;AI-generated content may be incorrect.">
            <a:extLst>
              <a:ext uri="{FF2B5EF4-FFF2-40B4-BE49-F238E27FC236}">
                <a16:creationId xmlns:a16="http://schemas.microsoft.com/office/drawing/2014/main" id="{027E16A3-474D-4132-87C2-19CE3D67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732" y="1525296"/>
            <a:ext cx="5207268" cy="50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0420-C573-FE7A-6A62-3F58B6D6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GASPs since last AAPA Conference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377D20-E994-7BA1-A1D0-A9E143F4E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92915"/>
              </p:ext>
            </p:extLst>
          </p:nvPr>
        </p:nvGraphicFramePr>
        <p:xfrm>
          <a:off x="838200" y="1825625"/>
          <a:ext cx="105155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4053399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5319990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256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GASP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 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1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22-GA0008(2)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Asphalt Pavement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22-GA0028(2)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Build America, Buy America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16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22-GA0046(2)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Material Remixing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9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22-GA0047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Soldier Pile Retaining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12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22-GA0049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Construction Signs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9/1/25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1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5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125F5-19C7-D9D2-DDD8-E53FE9B7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2026 Spec Book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163AA1-2698-B128-4A23-B741C1E8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To order a hard copy visit: ALDOT/Project Letting/Helpful Links/Construction Bureau (Specification Book) – 2026 </a:t>
            </a:r>
          </a:p>
          <a:p>
            <a:r>
              <a:rPr lang="en-US" sz="2000">
                <a:solidFill>
                  <a:schemeClr val="tx1"/>
                </a:solidFill>
              </a:rPr>
              <a:t>6 GASPs currently</a:t>
            </a:r>
          </a:p>
          <a:p>
            <a:pPr marL="0" indent="0">
              <a:buNone/>
            </a:pPr>
            <a:endParaRPr lang="en-US" sz="2000">
              <a:solidFill>
                <a:schemeClr val="tx1"/>
              </a:solidFill>
            </a:endParaRPr>
          </a:p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6CCB3-ECA5-6596-7E88-3CF5DE595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1" y="649941"/>
            <a:ext cx="4392951" cy="55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787A0-CB7C-3EDC-6357-14D8455D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A9DF-370F-15B0-0EA5-5B2B35B6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2026 GASPs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51F286-7AAA-DB98-01DB-7FE7473BC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26884"/>
              </p:ext>
            </p:extLst>
          </p:nvPr>
        </p:nvGraphicFramePr>
        <p:xfrm>
          <a:off x="1332960" y="1825626"/>
          <a:ext cx="9526080" cy="306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19">
                  <a:extLst>
                    <a:ext uri="{9D8B030D-6E8A-4147-A177-3AD203B41FA5}">
                      <a16:colId xmlns:a16="http://schemas.microsoft.com/office/drawing/2014/main" val="1988066737"/>
                    </a:ext>
                  </a:extLst>
                </a:gridCol>
                <a:gridCol w="5963055">
                  <a:extLst>
                    <a:ext uri="{9D8B030D-6E8A-4147-A177-3AD203B41FA5}">
                      <a16:colId xmlns:a16="http://schemas.microsoft.com/office/drawing/2014/main" val="2218665487"/>
                    </a:ext>
                  </a:extLst>
                </a:gridCol>
                <a:gridCol w="1773406">
                  <a:extLst>
                    <a:ext uri="{9D8B030D-6E8A-4147-A177-3AD203B41FA5}">
                      <a16:colId xmlns:a16="http://schemas.microsoft.com/office/drawing/2014/main" val="2078108002"/>
                    </a:ext>
                  </a:extLst>
                </a:gridCol>
              </a:tblGrid>
              <a:tr h="395079">
                <a:tc>
                  <a:txBody>
                    <a:bodyPr/>
                    <a:lstStyle/>
                    <a:p>
                      <a:r>
                        <a:rPr lang="en-US"/>
                        <a:t>GASP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Date 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77703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2"/>
                        </a:rPr>
                        <a:t>26-GA0001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Award and Execution of Contract (State Projects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92474"/>
                  </a:ext>
                </a:extLst>
              </a:tr>
              <a:tr h="439047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3"/>
                        </a:rPr>
                        <a:t>26-GA0002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Procurement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07489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4"/>
                        </a:rPr>
                        <a:t>26-GA0003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Early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80158"/>
                  </a:ext>
                </a:extLst>
              </a:tr>
              <a:tr h="395079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5"/>
                        </a:rPr>
                        <a:t>26-GA0004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Cross Slope on HMA Pavements (NHS)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31215"/>
                  </a:ext>
                </a:extLst>
              </a:tr>
              <a:tr h="36611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6"/>
                        </a:rPr>
                        <a:t>26-GA0005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Cross Slope on HMA Pavements (Non-NHS)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66162"/>
                  </a:ext>
                </a:extLst>
              </a:tr>
              <a:tr h="68191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u="none" strike="noStrike">
                          <a:solidFill>
                            <a:srgbClr val="292929"/>
                          </a:solidFill>
                          <a:effectLst/>
                          <a:hlinkClick r:id="rId7"/>
                        </a:rPr>
                        <a:t>26-GA0006</a:t>
                      </a:r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Intelligent Transportation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1/1/26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46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2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67C1-CC44-70F9-38DC-884772ED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e-Ticketing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B554D-881C-5857-C190-314BE207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ALDOT's Construction Manual still requires paper tickets (printed e-tickets) at project closeout. </a:t>
            </a:r>
          </a:p>
          <a:p>
            <a:pPr lvl="1"/>
            <a:r>
              <a:rPr lang="en-US"/>
              <a:t>Auditors approved removing the requirement, pending updates to reporting. </a:t>
            </a:r>
          </a:p>
          <a:p>
            <a:pPr lvl="1"/>
            <a:r>
              <a:rPr lang="en-US"/>
              <a:t>This change will complete the transition to e-tickets. </a:t>
            </a:r>
          </a:p>
          <a:p>
            <a:r>
              <a:rPr lang="en-US"/>
              <a:t>Last major issue: Statewide data from producers on official pay items/descriptions remains inconsistent. </a:t>
            </a:r>
          </a:p>
          <a:p>
            <a:r>
              <a:rPr lang="en-US"/>
              <a:t>Solution: "Pay coding" feature is being rolled out.</a:t>
            </a:r>
          </a:p>
          <a:p>
            <a:pPr lvl="1"/>
            <a:r>
              <a:rPr lang="en-US"/>
              <a:t>Inspector pay codes e-ticket at delivery, applying the official item name and description. While also allowing the splitting of tickets between items.</a:t>
            </a:r>
          </a:p>
        </p:txBody>
      </p:sp>
    </p:spTree>
    <p:extLst>
      <p:ext uri="{BB962C8B-B14F-4D97-AF65-F5344CB8AC3E}">
        <p14:creationId xmlns:p14="http://schemas.microsoft.com/office/powerpoint/2010/main" val="377629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B109-2A86-3B71-E0F9-DF642016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/>
              <a:t>e-Ticketing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7F0D-6342-D615-F9B8-CDD2A69A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Currently in the process of connecting our CAMMS system to e-Ticketing system to push this item information for pay coding. </a:t>
            </a:r>
          </a:p>
          <a:p>
            <a:r>
              <a:rPr lang="en-US"/>
              <a:t>Paper tickets in closeout will be replaced with a detailed, itemized summary of ticket data. </a:t>
            </a:r>
          </a:p>
        </p:txBody>
      </p:sp>
    </p:spTree>
    <p:extLst>
      <p:ext uri="{BB962C8B-B14F-4D97-AF65-F5344CB8AC3E}">
        <p14:creationId xmlns:p14="http://schemas.microsoft.com/office/powerpoint/2010/main" val="202964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EDE9-74AB-61A5-122D-E9C694E8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9180-1DDB-757C-2D7F-E61824C21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Overview</a:t>
            </a:r>
          </a:p>
          <a:p>
            <a:r>
              <a:rPr lang="en-US"/>
              <a:t>October 3, 2025 Interim Final Rule (IFR)</a:t>
            </a:r>
          </a:p>
          <a:p>
            <a:r>
              <a:rPr lang="en-US"/>
              <a:t>Why IFR was issued?</a:t>
            </a:r>
          </a:p>
          <a:p>
            <a:r>
              <a:rPr lang="en-US"/>
              <a:t>IFR Key Impacts</a:t>
            </a:r>
          </a:p>
          <a:p>
            <a:r>
              <a:rPr lang="en-US"/>
              <a:t>ALDOT’s DBE Reevaluation docs</a:t>
            </a:r>
          </a:p>
        </p:txBody>
      </p:sp>
    </p:spTree>
    <p:extLst>
      <p:ext uri="{BB962C8B-B14F-4D97-AF65-F5344CB8AC3E}">
        <p14:creationId xmlns:p14="http://schemas.microsoft.com/office/powerpoint/2010/main" val="135449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E434-7491-73C5-80AD-458C8F97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E523-501E-EF9E-2102-4E087B0A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Federally required under 49 CFR Part 26 (USDOT)</a:t>
            </a:r>
          </a:p>
          <a:p>
            <a:r>
              <a:rPr lang="en-US"/>
              <a:t>ALDOT implements and certifies through UCP (Unified Certification Program)</a:t>
            </a:r>
          </a:p>
          <a:p>
            <a:r>
              <a:rPr lang="en-US"/>
              <a:t>DBE contract goals on </a:t>
            </a:r>
            <a:r>
              <a:rPr lang="en-US">
                <a:solidFill>
                  <a:srgbClr val="FF0000"/>
                </a:solidFill>
              </a:rPr>
              <a:t>certain</a:t>
            </a:r>
            <a:r>
              <a:rPr lang="en-US"/>
              <a:t> federally funded projects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DA672-BA09-2617-70FD-1BE6737C4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495F-5BD8-CA2D-3E09-1B74F38B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– Interim Final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15427-AF37-F1EE-056F-8BC15543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Issued October 3, 2025</a:t>
            </a:r>
          </a:p>
          <a:p>
            <a:r>
              <a:rPr lang="en-US" dirty="0"/>
              <a:t>Significant to DBE and ACDBE programs</a:t>
            </a:r>
          </a:p>
          <a:p>
            <a:r>
              <a:rPr lang="en-US" dirty="0"/>
              <a:t>Effective immediately</a:t>
            </a:r>
          </a:p>
          <a:p>
            <a:r>
              <a:rPr lang="en-US" dirty="0"/>
              <a:t>Eliminated race- and gender-based presumptions</a:t>
            </a:r>
          </a:p>
          <a:p>
            <a:r>
              <a:rPr lang="en-US" dirty="0"/>
              <a:t>Requires individuals demonstrate social and economic disadvantages</a:t>
            </a:r>
          </a:p>
          <a:p>
            <a:r>
              <a:rPr lang="en-US" dirty="0"/>
              <a:t>Requires re-evaluation of all existing DBE firms</a:t>
            </a:r>
          </a:p>
          <a:p>
            <a:r>
              <a:rPr lang="en-US" dirty="0"/>
              <a:t>What are others doing?</a:t>
            </a:r>
          </a:p>
        </p:txBody>
      </p:sp>
    </p:spTree>
    <p:extLst>
      <p:ext uri="{BB962C8B-B14F-4D97-AF65-F5344CB8AC3E}">
        <p14:creationId xmlns:p14="http://schemas.microsoft.com/office/powerpoint/2010/main" val="683961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283DD-A71B-4B47-7A5D-998BFE7A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4EC5-E103-DAD0-2FA7-360BDD11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– Why IFR was issued?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CB2E-AC61-AD6A-C2FF-E7C2E05F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Recent court decisions challenging race-based programs</a:t>
            </a:r>
          </a:p>
          <a:p>
            <a:r>
              <a:rPr lang="en-US"/>
              <a:t>Major case determined racial presumptions likely violated constitutional equal-protection requirements</a:t>
            </a:r>
          </a:p>
          <a:p>
            <a:r>
              <a:rPr lang="en-US"/>
              <a:t>Similar rulings also questioned race-based eligibility</a:t>
            </a:r>
          </a:p>
          <a:p>
            <a:r>
              <a:rPr lang="en-US"/>
              <a:t>USDOT determined regulatory changes needed</a:t>
            </a:r>
          </a:p>
          <a:p>
            <a:r>
              <a:rPr lang="en-US"/>
              <a:t>IFR was issued immediately rather than long rulemaking process</a:t>
            </a:r>
          </a:p>
        </p:txBody>
      </p:sp>
    </p:spTree>
    <p:extLst>
      <p:ext uri="{BB962C8B-B14F-4D97-AF65-F5344CB8AC3E}">
        <p14:creationId xmlns:p14="http://schemas.microsoft.com/office/powerpoint/2010/main" val="350533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FA7C7-482A-5774-E9C6-56F9C234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DCAC-D325-24C1-7D41-BCB8DFF6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ker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Fiscal Year 2026 Resurfacing Program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8B425-0284-896B-C543-120CA9987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967" cy="435133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Interstate Maintenance (IM) – $190 Million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200">
              <a:highlight>
                <a:srgbClr val="FF00FF"/>
              </a:highlight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+mn-lt"/>
              </a:rPr>
              <a:t>Federal-aid Maintenance (FM) Resurfacing –  $270 Million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3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FAB4-2B54-8C25-06A7-5BA13052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2C56-6FA7-770D-3054-34DEE0AA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– IFR Key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111B-6719-BB26-5258-C5348CCB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Nationwide reevaluations of all DBE firms</a:t>
            </a:r>
          </a:p>
          <a:p>
            <a:r>
              <a:rPr lang="en-US"/>
              <a:t>Personal narrative required</a:t>
            </a:r>
          </a:p>
          <a:p>
            <a:r>
              <a:rPr lang="en-US"/>
              <a:t>Certification review process</a:t>
            </a:r>
          </a:p>
          <a:p>
            <a:r>
              <a:rPr lang="en-US"/>
              <a:t>Suspension of DBE goal setting</a:t>
            </a:r>
          </a:p>
          <a:p>
            <a:r>
              <a:rPr lang="en-US"/>
              <a:t>DBE program still exists, changed how firms qualify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AD75-34B8-F5D5-C175-69D11641E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A1C5-306E-F403-82DE-29B0B264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DBE Program – IFR Key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87DF-9EFB-B6A2-EF3F-631CC26DF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/>
              <a:t>Firms have two options: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Submit reevaluation materials for ALUCP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Submit voluntary decertification affidavit if participation is no longer desired</a:t>
            </a:r>
          </a:p>
          <a:p>
            <a:pPr marL="0" indent="0">
              <a:buNone/>
            </a:pPr>
            <a:r>
              <a:rPr lang="en-US"/>
              <a:t>* Note: Failure to submit within required timeframe will remain ineligible for credit.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2602-9D6A-6BF4-5FA2-22C5BAA5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6F9A-F937-E5B3-9B79-2537DCE4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6549" cy="1325563"/>
          </a:xfrm>
        </p:spPr>
        <p:txBody>
          <a:bodyPr/>
          <a:lstStyle/>
          <a:p>
            <a:r>
              <a:rPr lang="en-US"/>
              <a:t>DBE Program – ALDOT’s Re-evaluation docs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101F-C7D0-80C4-50D4-893FC42C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ALDOT DBE Reevaluation packet</a:t>
            </a:r>
          </a:p>
          <a:p>
            <a:pPr lvl="1"/>
            <a:r>
              <a:rPr lang="en-US" dirty="0"/>
              <a:t>Personal Narrative (PN)</a:t>
            </a:r>
          </a:p>
          <a:p>
            <a:pPr lvl="1"/>
            <a:r>
              <a:rPr lang="en-US" dirty="0"/>
              <a:t>Personal Net Worth (PNW) Statement</a:t>
            </a:r>
          </a:p>
          <a:p>
            <a:pPr lvl="1"/>
            <a:r>
              <a:rPr lang="en-US" dirty="0"/>
              <a:t>Business Tax Returns</a:t>
            </a:r>
          </a:p>
          <a:p>
            <a:pPr lvl="1"/>
            <a:r>
              <a:rPr lang="en-US" dirty="0"/>
              <a:t>Declaration of Eligibility (DOE)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u="sng" dirty="0"/>
              <a:t>What are other states doing?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38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7726-1FAA-E957-66D2-57E55854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4"/>
            <a:ext cx="10515600" cy="1325563"/>
          </a:xfrm>
        </p:spPr>
        <p:txBody>
          <a:bodyPr/>
          <a:lstStyle/>
          <a:p>
            <a:r>
              <a:rPr lang="en-US" dirty="0"/>
              <a:t>DBE Program – Other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5794-0EED-8392-25DE-5485C36A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5303520"/>
          </a:xfrm>
        </p:spPr>
        <p:txBody>
          <a:bodyPr/>
          <a:lstStyle/>
          <a:p>
            <a:r>
              <a:rPr lang="en-US" sz="2800" b="1" dirty="0"/>
              <a:t>Montana</a:t>
            </a:r>
            <a:r>
              <a:rPr lang="en-US" dirty="0"/>
              <a:t> </a:t>
            </a:r>
          </a:p>
          <a:p>
            <a:pPr lvl="1"/>
            <a:r>
              <a:rPr lang="en-US" sz="2000" dirty="0"/>
              <a:t>Reevalutions nearing completion</a:t>
            </a:r>
          </a:p>
          <a:p>
            <a:pPr lvl="1"/>
            <a:r>
              <a:rPr lang="en-US" sz="2000" dirty="0"/>
              <a:t>Approx. 54% reduction in DBE 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Massachusetts, Connecticut, Kansas, Rhode Island</a:t>
            </a:r>
          </a:p>
          <a:p>
            <a:pPr lvl="1"/>
            <a:r>
              <a:rPr lang="en-US" sz="2000" dirty="0"/>
              <a:t>Reevalutions not started</a:t>
            </a:r>
          </a:p>
          <a:p>
            <a:pPr lvl="1"/>
            <a:r>
              <a:rPr lang="en-US" sz="2000" dirty="0"/>
              <a:t>Developing plan for implementation</a:t>
            </a:r>
          </a:p>
          <a:p>
            <a:pPr marL="457200" lvl="1" indent="0">
              <a:buNone/>
            </a:pP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Texas, Georgia, Tennessee</a:t>
            </a:r>
          </a:p>
          <a:p>
            <a:pPr lvl="1"/>
            <a:r>
              <a:rPr lang="en-US" sz="2000" dirty="0"/>
              <a:t>Modified B2G now software to manage reevaluation documentation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Pennsylvania	</a:t>
            </a:r>
          </a:p>
          <a:p>
            <a:pPr lvl="1"/>
            <a:r>
              <a:rPr lang="en-US" sz="2000" dirty="0"/>
              <a:t>Requested documents February 5, 2026</a:t>
            </a:r>
          </a:p>
        </p:txBody>
      </p:sp>
    </p:spTree>
    <p:extLst>
      <p:ext uri="{BB962C8B-B14F-4D97-AF65-F5344CB8AC3E}">
        <p14:creationId xmlns:p14="http://schemas.microsoft.com/office/powerpoint/2010/main" val="1620286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32072-91A6-3300-DD84-CE011FDCE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5469-A631-689E-D841-48FE1A79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024"/>
            <a:ext cx="10515600" cy="1325563"/>
          </a:xfrm>
        </p:spPr>
        <p:txBody>
          <a:bodyPr/>
          <a:lstStyle/>
          <a:p>
            <a:r>
              <a:rPr lang="en-US" dirty="0"/>
              <a:t>DBE Program – Other 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81CC-F42B-1571-3458-11A64BAD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456"/>
            <a:ext cx="10515600" cy="5303520"/>
          </a:xfrm>
        </p:spPr>
        <p:txBody>
          <a:bodyPr/>
          <a:lstStyle/>
          <a:p>
            <a:r>
              <a:rPr lang="en-US" sz="2800" b="1" dirty="0"/>
              <a:t>Louisiana </a:t>
            </a:r>
            <a:endParaRPr lang="en-US" dirty="0"/>
          </a:p>
          <a:p>
            <a:pPr lvl="1"/>
            <a:r>
              <a:rPr lang="en-US" sz="2000" dirty="0"/>
              <a:t>Reevalutions underway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Mississippi</a:t>
            </a:r>
          </a:p>
          <a:p>
            <a:pPr lvl="1"/>
            <a:r>
              <a:rPr lang="en-US" sz="2000" dirty="0"/>
              <a:t>Started accepting personal narratives in January 2026.</a:t>
            </a:r>
          </a:p>
          <a:p>
            <a:pPr lvl="1"/>
            <a:r>
              <a:rPr lang="en-US" sz="2000" dirty="0"/>
              <a:t>Expecting to reactivate program by June 1, 2026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Florida</a:t>
            </a:r>
          </a:p>
          <a:p>
            <a:pPr lvl="1"/>
            <a:r>
              <a:rPr lang="en-US" sz="2000" dirty="0"/>
              <a:t>In 2026, FDOT will begin implementation of a small business development program as a response to the USDOT IFR.</a:t>
            </a:r>
          </a:p>
          <a:p>
            <a:pPr marL="457200" lvl="1" indent="0">
              <a:buNone/>
            </a:pP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b="1" dirty="0"/>
              <a:t>Alabama</a:t>
            </a:r>
          </a:p>
          <a:p>
            <a:pPr lvl="1"/>
            <a:r>
              <a:rPr lang="en-US" sz="2000" dirty="0"/>
              <a:t>Packet is created.  When submitted, 45 day deadline to </a:t>
            </a:r>
            <a:r>
              <a:rPr lang="en-US" sz="2000" dirty="0" err="1"/>
              <a:t>repond</a:t>
            </a:r>
            <a:r>
              <a:rPr lang="en-US" sz="2000" dirty="0"/>
              <a:t>. Need to evaluate currently certified firms.  Possibly setting goals by November 2026, maybe sooner.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818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DD66-7AA8-52C9-CF2A-79AFAA11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9434"/>
            <a:ext cx="9144000" cy="2387600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43EF-0872-7400-8F09-22CA6D4B4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109"/>
            <a:ext cx="9144000" cy="2692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Stacey Glass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ALDOT State Construction Engineer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Office: (334) 242-6209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Cell: (334) 850-4872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Email: </a:t>
            </a:r>
            <a:r>
              <a:rPr lang="en-US" altLang="en-US" sz="3600" u="sng"/>
              <a:t>glasss@dot.state.al.us</a:t>
            </a:r>
            <a:endParaRPr lang="en-US" altLang="en-US" sz="3600"/>
          </a:p>
          <a:p>
            <a:endParaRPr lang="en-US" sz="2800"/>
          </a:p>
        </p:txBody>
      </p:sp>
      <p:pic>
        <p:nvPicPr>
          <p:cNvPr id="1026" name="Picture 2" descr="Sequence Qr Codes On White Background Stock Footage Video (100%  Royalty-free) 1091530975 | Shutterstock">
            <a:extLst>
              <a:ext uri="{FF2B5EF4-FFF2-40B4-BE49-F238E27FC236}">
                <a16:creationId xmlns:a16="http://schemas.microsoft.com/office/drawing/2014/main" id="{9B8EC530-CB5A-FFE6-46AA-0B24E02B1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t="11964" r="27582" b="12630"/>
          <a:stretch/>
        </p:blipFill>
        <p:spPr bwMode="auto">
          <a:xfrm>
            <a:off x="5099407" y="904125"/>
            <a:ext cx="1993186" cy="193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55D0-2FF7-8869-F37E-3AE7C115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IM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17869-DE70-8564-D952-35DD1D4B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619"/>
            <a:ext cx="10515600" cy="4862831"/>
          </a:xfrm>
        </p:spPr>
        <p:txBody>
          <a:bodyPr>
            <a:noAutofit/>
          </a:bodyPr>
          <a:lstStyle/>
          <a:p>
            <a:r>
              <a:rPr lang="en-US"/>
              <a:t>$190M budgeted for IM FY26 program</a:t>
            </a:r>
          </a:p>
          <a:p>
            <a:endParaRPr lang="en-US"/>
          </a:p>
          <a:p>
            <a:r>
              <a:rPr lang="en-US"/>
              <a:t>Planned to let 21 projects</a:t>
            </a:r>
          </a:p>
          <a:p>
            <a:pPr lvl="1"/>
            <a:r>
              <a:rPr lang="en-US" sz="3200"/>
              <a:t>3 projects have let as of the February letting</a:t>
            </a:r>
          </a:p>
          <a:p>
            <a:endParaRPr lang="en-US"/>
          </a:p>
          <a:p>
            <a:r>
              <a:rPr lang="en-US"/>
              <a:t>7 pavement preservation projects</a:t>
            </a:r>
          </a:p>
          <a:p>
            <a:pPr lvl="1"/>
            <a:r>
              <a:rPr lang="en-US" sz="3200"/>
              <a:t>5 PM2 projects</a:t>
            </a:r>
          </a:p>
          <a:p>
            <a:pPr lvl="1"/>
            <a:r>
              <a:rPr lang="en-US" sz="3200"/>
              <a:t>2 PM1 projects</a:t>
            </a:r>
          </a:p>
          <a:p>
            <a:pPr lvl="1"/>
            <a:r>
              <a:rPr lang="en-US" sz="3200"/>
              <a:t>Covering 4 Areas</a:t>
            </a:r>
          </a:p>
        </p:txBody>
      </p:sp>
    </p:spTree>
    <p:extLst>
      <p:ext uri="{BB962C8B-B14F-4D97-AF65-F5344CB8AC3E}">
        <p14:creationId xmlns:p14="http://schemas.microsoft.com/office/powerpoint/2010/main" val="177795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973C-7C9A-9724-ABB3-CF4B6292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4C59-F028-1E8C-29C5-C9072703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IM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4449-0C9E-19A8-4E23-62B36F97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39669" cy="4813300"/>
          </a:xfrm>
        </p:spPr>
        <p:txBody>
          <a:bodyPr>
            <a:noAutofit/>
          </a:bodyPr>
          <a:lstStyle/>
          <a:p>
            <a:r>
              <a:rPr lang="en-US" sz="3000"/>
              <a:t>3 PMR (pavement minor rehabilitation) Projects</a:t>
            </a:r>
          </a:p>
          <a:p>
            <a:pPr marL="0" indent="0">
              <a:buNone/>
            </a:pPr>
            <a:endParaRPr lang="en-US" sz="3000"/>
          </a:p>
          <a:p>
            <a:r>
              <a:rPr lang="en-US" sz="3000"/>
              <a:t>8 Other Projects</a:t>
            </a:r>
          </a:p>
          <a:p>
            <a:pPr lvl="1"/>
            <a:r>
              <a:rPr lang="en-US" sz="3000"/>
              <a:t>1 safety project (split funding between IM and HSIP)</a:t>
            </a:r>
          </a:p>
          <a:p>
            <a:pPr lvl="1"/>
            <a:r>
              <a:rPr lang="en-US" sz="3000"/>
              <a:t>1 guardrail project (split funding between IM and HSIP)</a:t>
            </a:r>
          </a:p>
          <a:p>
            <a:pPr lvl="1"/>
            <a:r>
              <a:rPr lang="en-US" sz="3000"/>
              <a:t>4 sign replacement projects</a:t>
            </a:r>
          </a:p>
          <a:p>
            <a:pPr lvl="1"/>
            <a:r>
              <a:rPr lang="en-US" sz="3000"/>
              <a:t>1 drainage project</a:t>
            </a:r>
          </a:p>
          <a:p>
            <a:pPr lvl="1"/>
            <a:r>
              <a:rPr lang="en-US" sz="3000"/>
              <a:t>1 unclassified project</a:t>
            </a:r>
          </a:p>
          <a:p>
            <a:pPr lvl="1"/>
            <a:r>
              <a:rPr lang="en-US" sz="3000"/>
              <a:t>1 bridge deck </a:t>
            </a:r>
            <a:r>
              <a:rPr lang="en-US" sz="3000" err="1"/>
              <a:t>hydrodemo</a:t>
            </a:r>
            <a:endParaRPr lang="en-US" sz="3000"/>
          </a:p>
          <a:p>
            <a:pPr lvl="1"/>
            <a:r>
              <a:rPr lang="en-US" sz="3000"/>
              <a:t>2 additional lane projects (IM funding resurfacing only)</a:t>
            </a:r>
          </a:p>
          <a:p>
            <a:pPr lvl="1"/>
            <a:endParaRPr lang="en-US" sz="3000"/>
          </a:p>
          <a:p>
            <a:pPr lvl="1"/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7837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5D75-B85B-C015-476D-14A7C907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FM Resurfacing Program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ED5947-CB59-C704-5AEE-DA8FD667B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16862"/>
              </p:ext>
            </p:extLst>
          </p:nvPr>
        </p:nvGraphicFramePr>
        <p:xfrm>
          <a:off x="1869038" y="1787975"/>
          <a:ext cx="8127999" cy="4450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798427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60223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8719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Annual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4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Guntersville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$34,091,000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12.63%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43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Tuscumbia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$24,474,000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9.06%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4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Birmingham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$20,947,000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7.76%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691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Alexander 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$25,121,000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9.30%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06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Tuscaloosa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$23,056,000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2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Montgomery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$35,631,000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13.20%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11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Troy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$39,005,000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14.45%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3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Grove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$23,071,000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8.54%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70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Mobile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$21,314,000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7.89%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841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Fayette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$23,290,000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8.63%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2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Total: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$270,000,000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100.00%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04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45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E7A1-0A33-6B01-DAB2-0D3FE4EF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FY26 FM Resurfacing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F4F1-25B7-CDC6-3F8F-FC56BEB9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287"/>
            <a:ext cx="10515600" cy="4991635"/>
          </a:xfrm>
        </p:spPr>
        <p:txBody>
          <a:bodyPr>
            <a:normAutofit/>
          </a:bodyPr>
          <a:lstStyle/>
          <a:p>
            <a:r>
              <a:rPr lang="en-US"/>
              <a:t>$270M budgeted for FM FY26 program</a:t>
            </a:r>
          </a:p>
          <a:p>
            <a:endParaRPr lang="en-US"/>
          </a:p>
          <a:p>
            <a:r>
              <a:rPr lang="en-US"/>
              <a:t>Planned to let 97 projects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57 projects let as of February letting</a:t>
            </a:r>
          </a:p>
          <a:p>
            <a:endParaRPr lang="en-US"/>
          </a:p>
          <a:p>
            <a:r>
              <a:rPr lang="en-US"/>
              <a:t>40 projects to let before May deadline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27A7-626C-3452-8B49-4F1A62EFE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224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FM Resurfacing Program</a:t>
            </a:r>
            <a:br>
              <a:rPr lang="en-US"/>
            </a:br>
            <a:r>
              <a:rPr lang="en-US"/>
              <a:t>5 Year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6CD707-3207-6872-A7D8-309561546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99276"/>
              </p:ext>
            </p:extLst>
          </p:nvPr>
        </p:nvGraphicFramePr>
        <p:xfrm>
          <a:off x="2499198" y="2269466"/>
          <a:ext cx="6654531" cy="3781140"/>
        </p:xfrm>
        <a:graphic>
          <a:graphicData uri="http://schemas.openxmlformats.org/drawingml/2006/table">
            <a:tbl>
              <a:tblPr/>
              <a:tblGrid>
                <a:gridCol w="1435291">
                  <a:extLst>
                    <a:ext uri="{9D8B030D-6E8A-4147-A177-3AD203B41FA5}">
                      <a16:colId xmlns:a16="http://schemas.microsoft.com/office/drawing/2014/main" val="1088391504"/>
                    </a:ext>
                  </a:extLst>
                </a:gridCol>
                <a:gridCol w="1043848">
                  <a:extLst>
                    <a:ext uri="{9D8B030D-6E8A-4147-A177-3AD203B41FA5}">
                      <a16:colId xmlns:a16="http://schemas.microsoft.com/office/drawing/2014/main" val="956862783"/>
                    </a:ext>
                  </a:extLst>
                </a:gridCol>
                <a:gridCol w="1043848">
                  <a:extLst>
                    <a:ext uri="{9D8B030D-6E8A-4147-A177-3AD203B41FA5}">
                      <a16:colId xmlns:a16="http://schemas.microsoft.com/office/drawing/2014/main" val="2012181040"/>
                    </a:ext>
                  </a:extLst>
                </a:gridCol>
                <a:gridCol w="1043848">
                  <a:extLst>
                    <a:ext uri="{9D8B030D-6E8A-4147-A177-3AD203B41FA5}">
                      <a16:colId xmlns:a16="http://schemas.microsoft.com/office/drawing/2014/main" val="1465854473"/>
                    </a:ext>
                  </a:extLst>
                </a:gridCol>
                <a:gridCol w="1043848">
                  <a:extLst>
                    <a:ext uri="{9D8B030D-6E8A-4147-A177-3AD203B41FA5}">
                      <a16:colId xmlns:a16="http://schemas.microsoft.com/office/drawing/2014/main" val="1324420488"/>
                    </a:ext>
                  </a:extLst>
                </a:gridCol>
                <a:gridCol w="1043848">
                  <a:extLst>
                    <a:ext uri="{9D8B030D-6E8A-4147-A177-3AD203B41FA5}">
                      <a16:colId xmlns:a16="http://schemas.microsoft.com/office/drawing/2014/main" val="1728848006"/>
                    </a:ext>
                  </a:extLst>
                </a:gridCol>
              </a:tblGrid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788898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PROJECTS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154731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CL MILES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06921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LANE MILES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75884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438834"/>
                  </a:ext>
                </a:extLst>
              </a:tr>
              <a:tr h="53633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83026"/>
                  </a:ext>
                </a:extLst>
              </a:tr>
              <a:tr h="5631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58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9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80509-17BC-346F-051D-761E90F4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6E4F-134E-B179-860E-F640F6FB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Closeout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C6F6-5346-544C-3BF0-24346E5C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5264" cy="4351338"/>
          </a:xfrm>
        </p:spPr>
        <p:txBody>
          <a:bodyPr/>
          <a:lstStyle/>
          <a:p>
            <a:r>
              <a:rPr lang="en-US"/>
              <a:t>Project Closeout Committee Results</a:t>
            </a:r>
          </a:p>
          <a:p>
            <a:pPr lvl="1"/>
            <a:r>
              <a:rPr lang="en-US"/>
              <a:t>CIM 1-2025</a:t>
            </a:r>
          </a:p>
          <a:p>
            <a:pPr lvl="1"/>
            <a:r>
              <a:rPr lang="en-US"/>
              <a:t>2022 GASPs (Completion Advertisement)</a:t>
            </a:r>
          </a:p>
          <a:p>
            <a:pPr lvl="1"/>
            <a:r>
              <a:rPr lang="en-US"/>
              <a:t>2026 Specs (Construction Acceptance Inspection)</a:t>
            </a:r>
          </a:p>
          <a:p>
            <a:pPr marL="457200" lvl="1" indent="0">
              <a:buNone/>
            </a:pPr>
            <a:r>
              <a:rPr lang="en-US"/>
              <a:t> </a:t>
            </a:r>
          </a:p>
          <a:p>
            <a:r>
              <a:rPr lang="en-US"/>
              <a:t>Final Quantity / Final Estimate (FQ/FE) Committee created</a:t>
            </a:r>
          </a:p>
          <a:p>
            <a:pPr lvl="1"/>
            <a:r>
              <a:rPr lang="en-US"/>
              <a:t>Goal = improve timeframes from issuance of FQs, concurrence of FQs, and issuance of FEs</a:t>
            </a:r>
          </a:p>
        </p:txBody>
      </p:sp>
    </p:spTree>
    <p:extLst>
      <p:ext uri="{BB962C8B-B14F-4D97-AF65-F5344CB8AC3E}">
        <p14:creationId xmlns:p14="http://schemas.microsoft.com/office/powerpoint/2010/main" val="351370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2CC8B0E04DC4CBAC854882AEF083C" ma:contentTypeVersion="27" ma:contentTypeDescription="Create a new document." ma:contentTypeScope="" ma:versionID="81dc14cf5d16c625d64215de9ac09781">
  <xsd:schema xmlns:xsd="http://www.w3.org/2001/XMLSchema" xmlns:xs="http://www.w3.org/2001/XMLSchema" xmlns:p="http://schemas.microsoft.com/office/2006/metadata/properties" xmlns:ns1="http://schemas.microsoft.com/sharepoint/v3" xmlns:ns2="b8c30b48-5e55-4138-ba1a-65c099033fef" xmlns:ns3="416742f1-85d5-4682-a8d3-240b794ca619" targetNamespace="http://schemas.microsoft.com/office/2006/metadata/properties" ma:root="true" ma:fieldsID="9afaabfac373fa7a0ee7944b1fe64d5e" ns1:_="" ns2:_="" ns3:_="">
    <xsd:import namespace="http://schemas.microsoft.com/sharepoint/v3"/>
    <xsd:import namespace="b8c30b48-5e55-4138-ba1a-65c099033fef"/>
    <xsd:import namespace="416742f1-85d5-4682-a8d3-240b794ca619"/>
    <xsd:element name="properties">
      <xsd:complexType>
        <xsd:sequence>
          <xsd:element name="documentManagement">
            <xsd:complexType>
              <xsd:all>
                <xsd:element ref="ns2:Priority" minOccurs="0"/>
                <xsd:element ref="ns2:Sort_x0020_Order" minOccurs="0"/>
                <xsd:element ref="ns3:SharedWithUsers" minOccurs="0"/>
                <xsd:element ref="ns3:SharedWithDetails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30b48-5e55-4138-ba1a-65c099033fef" elementFormDefault="qualified">
    <xsd:import namespace="http://schemas.microsoft.com/office/2006/documentManagement/types"/>
    <xsd:import namespace="http://schemas.microsoft.com/office/infopath/2007/PartnerControls"/>
    <xsd:element name="Priority" ma:index="8" nillable="true" ma:displayName="Priority" ma:internalName="Priority">
      <xsd:simpleType>
        <xsd:restriction base="dms:Text"/>
      </xsd:simpleType>
    </xsd:element>
    <xsd:element name="Sort_x0020_Order" ma:index="9" nillable="true" ma:displayName="Sort Order" ma:internalName="Sort_x0020_Order">
      <xsd:simpleType>
        <xsd:restriction base="dms:Number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acffe07-1e46-408d-af61-763b3b90d8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742f1-85d5-4682-a8d3-240b794ca6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description="" ma:hidden="true" ma:list="{1a2acf0f-1dd1-4044-bb60-6449340cd7ee}" ma:internalName="TaxCatchAll" ma:showField="CatchAllData" ma:web="416742f1-85d5-4682-a8d3-240b794ca6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8c30b48-5e55-4138-ba1a-65c099033fef">
      <Terms xmlns="http://schemas.microsoft.com/office/infopath/2007/PartnerControls"/>
    </lcf76f155ced4ddcb4097134ff3c332f>
    <TaxCatchAll xmlns="416742f1-85d5-4682-a8d3-240b794ca619" xsi:nil="true"/>
    <_ip_UnifiedCompliancePolicyProperties xmlns="http://schemas.microsoft.com/sharepoint/v3" xsi:nil="true"/>
    <Priority xmlns="b8c30b48-5e55-4138-ba1a-65c099033fef" xsi:nil="true"/>
    <Sort_x0020_Order xmlns="b8c30b48-5e55-4138-ba1a-65c099033fef" xsi:nil="true"/>
    <SharedWithUsers xmlns="416742f1-85d5-4682-a8d3-240b794ca61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EB5379E-081A-47E5-BD7D-99589A3F4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A412B-6173-4DCE-A64F-0E51F9AEE885}">
  <ds:schemaRefs>
    <ds:schemaRef ds:uri="416742f1-85d5-4682-a8d3-240b794ca619"/>
    <ds:schemaRef ds:uri="b8c30b48-5e55-4138-ba1a-65c099033f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A8051F-C7D7-416E-92BF-5A33BDAA6301}">
  <ds:schemaRefs>
    <ds:schemaRef ds:uri="416742f1-85d5-4682-a8d3-240b794ca619"/>
    <ds:schemaRef ds:uri="b8c30b48-5e55-4138-ba1a-65c099033f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1660</Words>
  <Application>Microsoft Office PowerPoint</Application>
  <PresentationFormat>Widescreen</PresentationFormat>
  <Paragraphs>371</Paragraphs>
  <Slides>35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Office Theme</vt:lpstr>
      <vt:lpstr>35th Annual  Alabama Asphalt Pavement Conference  March 11-12, 2026</vt:lpstr>
      <vt:lpstr>Agenda</vt:lpstr>
      <vt:lpstr>Fiscal Year 2026 Resurfacing Program</vt:lpstr>
      <vt:lpstr>FY26 IM Resurfacing Program</vt:lpstr>
      <vt:lpstr>FY26 IM Resurfacing Program</vt:lpstr>
      <vt:lpstr>FY26 FM Resurfacing Program</vt:lpstr>
      <vt:lpstr>FY26 FM Resurfacing Program</vt:lpstr>
      <vt:lpstr>FM Resurfacing Program 5 Year Summary</vt:lpstr>
      <vt:lpstr>Project Closeout</vt:lpstr>
      <vt:lpstr>Project Closeout Committee Results</vt:lpstr>
      <vt:lpstr>Project Closeout Committee Results</vt:lpstr>
      <vt:lpstr>PowerPoint Presentation</vt:lpstr>
      <vt:lpstr>PowerPoint Presentation</vt:lpstr>
      <vt:lpstr>PowerPoint Presentation</vt:lpstr>
      <vt:lpstr>PowerPoint Presentation</vt:lpstr>
      <vt:lpstr>Project Closeout – FQ/FE Committe</vt:lpstr>
      <vt:lpstr>Project Closeout – FQ/FE Committee</vt:lpstr>
      <vt:lpstr>Project Closeout – Basic Steps</vt:lpstr>
      <vt:lpstr>Striping Memo</vt:lpstr>
      <vt:lpstr>2026 Holiday Schedule for Lane Closures</vt:lpstr>
      <vt:lpstr>2025 GASPs since last AAPA Conference</vt:lpstr>
      <vt:lpstr>2026 Spec Book</vt:lpstr>
      <vt:lpstr>2026 GASPs</vt:lpstr>
      <vt:lpstr>e-Ticketing Update</vt:lpstr>
      <vt:lpstr>e-Ticketing Update</vt:lpstr>
      <vt:lpstr>DBE Program Update</vt:lpstr>
      <vt:lpstr>DBE Program Overview</vt:lpstr>
      <vt:lpstr>DBE Program – Interim Final Rule</vt:lpstr>
      <vt:lpstr>DBE Program – Why IFR was issued?</vt:lpstr>
      <vt:lpstr>DBE Program – IFR Key Impacts</vt:lpstr>
      <vt:lpstr>DBE Program – IFR Key Impacts</vt:lpstr>
      <vt:lpstr>DBE Program – ALDOT’s Re-evaluation docs</vt:lpstr>
      <vt:lpstr>DBE Program – Other DOTs</vt:lpstr>
      <vt:lpstr>DBE Program – Other DOTs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Bradley</dc:creator>
  <cp:lastModifiedBy>Glass, Stacey</cp:lastModifiedBy>
  <cp:revision>3</cp:revision>
  <cp:lastPrinted>2026-03-10T15:15:21Z</cp:lastPrinted>
  <dcterms:created xsi:type="dcterms:W3CDTF">2025-02-18T15:20:05Z</dcterms:created>
  <dcterms:modified xsi:type="dcterms:W3CDTF">2026-03-12T13:35:06Z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0x0101001392CC8B0E04DC4CBAC854882AEF083C</vt:lpwstr>
  </property>
  <property fmtid="{D5CDD505-2E9C-101B-9397-08002B2CF9AE}" pid="3" name="Order">
    <vt:r8>292400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{"FileActivityType":"9","FileActivityTimeStamp":"2025-02-26T16:36:03.707Z","FileActivityUsersOnPage":[{"DisplayName":"Williams, Bradley","Id":"williamsbr@dot.state.al.us"},{"DisplayName":"Glass, Stacey","Id":"glasss@dot.state.al.us"}],"FileActivityNavigationId":null}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