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0" r:id="rId3"/>
    <p:sldId id="258" r:id="rId4"/>
    <p:sldId id="273" r:id="rId5"/>
    <p:sldId id="279" r:id="rId6"/>
    <p:sldId id="281" r:id="rId7"/>
    <p:sldId id="288" r:id="rId8"/>
    <p:sldId id="284" r:id="rId9"/>
    <p:sldId id="295" r:id="rId10"/>
    <p:sldId id="282" r:id="rId11"/>
    <p:sldId id="286" r:id="rId12"/>
    <p:sldId id="296" r:id="rId13"/>
    <p:sldId id="300" r:id="rId14"/>
    <p:sldId id="301" r:id="rId15"/>
    <p:sldId id="297" r:id="rId16"/>
    <p:sldId id="302" r:id="rId17"/>
    <p:sldId id="303" r:id="rId18"/>
    <p:sldId id="298" r:id="rId19"/>
    <p:sldId id="304" r:id="rId20"/>
    <p:sldId id="305" r:id="rId21"/>
    <p:sldId id="299" r:id="rId22"/>
    <p:sldId id="306" r:id="rId23"/>
    <p:sldId id="307" r:id="rId24"/>
    <p:sldId id="283" r:id="rId25"/>
    <p:sldId id="293" r:id="rId26"/>
    <p:sldId id="308" r:id="rId27"/>
  </p:sldIdLst>
  <p:sldSz cx="18288000" cy="10287000"/>
  <p:notesSz cx="6858000" cy="9144000"/>
  <p:embeddedFontLst>
    <p:embeddedFont>
      <p:font typeface="Canva Sans 1" panose="020B0604020202020204" charset="0"/>
      <p:regular r:id="rId28"/>
    </p:embeddedFont>
    <p:embeddedFont>
      <p:font typeface="Canva Sans 1 Bold" panose="020B0604020202020204" charset="0"/>
      <p:regular r:id="rId29"/>
    </p:embeddedFont>
    <p:embeddedFont>
      <p:font typeface="Canva Sans 2" panose="020B0604020202020204" charset="0"/>
      <p:regular r:id="rId30"/>
    </p:embeddedFont>
    <p:embeddedFont>
      <p:font typeface="Canva Sans 2 Bold" panose="020B0604020202020204" charset="0"/>
      <p:regular r:id="rId31"/>
    </p:embeddedFont>
    <p:embeddedFont>
      <p:font typeface="Gotham" panose="020B0604020202020204" charset="0"/>
      <p:regular r:id="rId32"/>
    </p:embeddedFont>
    <p:embeddedFont>
      <p:font typeface="Gotham Bold" panose="020B0604020202020204" charset="0"/>
      <p:regular r:id="rId33"/>
    </p:embeddedFont>
    <p:embeddedFont>
      <p:font typeface="Montserrat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94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64.pn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6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8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image" Target="../media/image6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6.svg"/><Relationship Id="rId5" Type="http://schemas.openxmlformats.org/officeDocument/2006/relationships/image" Target="../media/image14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6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sv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2260" y="806715"/>
            <a:ext cx="9963363" cy="5172158"/>
          </a:xfrm>
          <a:custGeom>
            <a:avLst/>
            <a:gdLst/>
            <a:ahLst/>
            <a:cxnLst/>
            <a:rect l="l" t="t" r="r" b="b"/>
            <a:pathLst>
              <a:path w="9963363" h="5172158">
                <a:moveTo>
                  <a:pt x="0" y="0"/>
                </a:moveTo>
                <a:lnTo>
                  <a:pt x="9963363" y="0"/>
                </a:lnTo>
                <a:lnTo>
                  <a:pt x="9963363" y="5172158"/>
                </a:lnTo>
                <a:lnTo>
                  <a:pt x="0" y="517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401706" y="514376"/>
            <a:ext cx="3857594" cy="3857594"/>
          </a:xfrm>
          <a:custGeom>
            <a:avLst/>
            <a:gdLst/>
            <a:ahLst/>
            <a:cxnLst/>
            <a:rect l="l" t="t" r="r" b="b"/>
            <a:pathLst>
              <a:path w="3857594" h="3857594">
                <a:moveTo>
                  <a:pt x="0" y="0"/>
                </a:moveTo>
                <a:lnTo>
                  <a:pt x="3857594" y="0"/>
                </a:lnTo>
                <a:lnTo>
                  <a:pt x="3857594" y="3857594"/>
                </a:lnTo>
                <a:lnTo>
                  <a:pt x="0" y="3857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87480" y="7617665"/>
            <a:ext cx="4046903" cy="1821106"/>
          </a:xfrm>
          <a:custGeom>
            <a:avLst/>
            <a:gdLst/>
            <a:ahLst/>
            <a:cxnLst/>
            <a:rect l="l" t="t" r="r" b="b"/>
            <a:pathLst>
              <a:path w="4046903" h="1821106">
                <a:moveTo>
                  <a:pt x="0" y="0"/>
                </a:moveTo>
                <a:lnTo>
                  <a:pt x="4046902" y="0"/>
                </a:lnTo>
                <a:lnTo>
                  <a:pt x="4046902" y="1821107"/>
                </a:lnTo>
                <a:lnTo>
                  <a:pt x="0" y="18211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972557" y="8334226"/>
            <a:ext cx="1184871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sz="2600" b="1" dirty="0">
                <a:solidFill>
                  <a:srgbClr val="D2DFE9"/>
                </a:solidFill>
                <a:latin typeface="Gotham Bold"/>
                <a:ea typeface="Gotham Bold"/>
                <a:cs typeface="Gotham Bold"/>
                <a:sym typeface="Gotham Bold"/>
              </a:rPr>
              <a:t>PRESENTED BY: </a:t>
            </a:r>
          </a:p>
          <a:p>
            <a:pPr algn="l">
              <a:lnSpc>
                <a:spcPts val="2990"/>
              </a:lnSpc>
            </a:pPr>
            <a:r>
              <a:rPr lang="en-US" sz="2600" b="1" dirty="0">
                <a:solidFill>
                  <a:srgbClr val="D2DFE9"/>
                </a:solidFill>
                <a:latin typeface="Gotham Bold"/>
                <a:ea typeface="Gotham Bold"/>
                <a:cs typeface="Gotham Bold"/>
                <a:sym typeface="Gotham Bold"/>
              </a:rPr>
              <a:t>Houston Blackwood- Workforce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88375" y="2714102"/>
            <a:ext cx="3476509" cy="2411828"/>
          </a:xfrm>
          <a:custGeom>
            <a:avLst/>
            <a:gdLst/>
            <a:ahLst/>
            <a:cxnLst/>
            <a:rect l="l" t="t" r="r" b="b"/>
            <a:pathLst>
              <a:path w="3476509" h="2411828">
                <a:moveTo>
                  <a:pt x="0" y="0"/>
                </a:moveTo>
                <a:lnTo>
                  <a:pt x="3476509" y="0"/>
                </a:lnTo>
                <a:lnTo>
                  <a:pt x="3476509" y="2411828"/>
                </a:lnTo>
                <a:lnTo>
                  <a:pt x="0" y="2411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8829" y="139914"/>
            <a:ext cx="5222899" cy="2657150"/>
          </a:xfrm>
          <a:custGeom>
            <a:avLst/>
            <a:gdLst/>
            <a:ahLst/>
            <a:cxnLst/>
            <a:rect l="l" t="t" r="r" b="b"/>
            <a:pathLst>
              <a:path w="5222899" h="2657150">
                <a:moveTo>
                  <a:pt x="0" y="0"/>
                </a:moveTo>
                <a:lnTo>
                  <a:pt x="5222899" y="0"/>
                </a:lnTo>
                <a:lnTo>
                  <a:pt x="5222899" y="2657149"/>
                </a:lnTo>
                <a:lnTo>
                  <a:pt x="0" y="26571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77248" y="2329847"/>
            <a:ext cx="8701694" cy="6526271"/>
          </a:xfrm>
          <a:custGeom>
            <a:avLst/>
            <a:gdLst/>
            <a:ahLst/>
            <a:cxnLst/>
            <a:rect l="l" t="t" r="r" b="b"/>
            <a:pathLst>
              <a:path w="8701694" h="6526271">
                <a:moveTo>
                  <a:pt x="0" y="0"/>
                </a:moveTo>
                <a:lnTo>
                  <a:pt x="8701694" y="0"/>
                </a:lnTo>
                <a:lnTo>
                  <a:pt x="8701694" y="6526270"/>
                </a:lnTo>
                <a:lnTo>
                  <a:pt x="0" y="65262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276225" cap="sq">
            <a:solidFill>
              <a:srgbClr val="20344B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97603" y="6029692"/>
            <a:ext cx="5258054" cy="331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</a:pPr>
            <a:r>
              <a:rPr lang="en-US" sz="3833" b="1">
                <a:solidFill>
                  <a:srgbClr val="20344B"/>
                </a:solidFill>
                <a:latin typeface="Gotham Bold"/>
                <a:ea typeface="Gotham Bold"/>
                <a:cs typeface="Gotham Bold"/>
                <a:sym typeface="Gotham Bold"/>
              </a:rPr>
              <a:t>106</a:t>
            </a:r>
            <a:r>
              <a:rPr lang="en-US" sz="3833">
                <a:solidFill>
                  <a:srgbClr val="20344B"/>
                </a:solidFill>
                <a:latin typeface="Gotham"/>
                <a:ea typeface="Gotham"/>
                <a:cs typeface="Gotham"/>
                <a:sym typeface="Gotham"/>
              </a:rPr>
              <a:t> School Systems offered Skills for Success courses</a:t>
            </a:r>
          </a:p>
          <a:p>
            <a:pPr algn="ctr">
              <a:lnSpc>
                <a:spcPts val="1695"/>
              </a:lnSpc>
            </a:pPr>
            <a:endParaRPr lang="en-US" sz="3833">
              <a:solidFill>
                <a:srgbClr val="20344B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ctr">
              <a:lnSpc>
                <a:spcPts val="4063"/>
              </a:lnSpc>
            </a:pPr>
            <a:r>
              <a:rPr lang="en-US" sz="3833" b="1">
                <a:solidFill>
                  <a:srgbClr val="20344B"/>
                </a:solidFill>
                <a:latin typeface="Gotham Bold"/>
                <a:ea typeface="Gotham Bold"/>
                <a:cs typeface="Gotham Bold"/>
                <a:sym typeface="Gotham Bold"/>
              </a:rPr>
              <a:t>251</a:t>
            </a:r>
            <a:r>
              <a:rPr lang="en-US" sz="3833">
                <a:solidFill>
                  <a:srgbClr val="20344B"/>
                </a:solidFill>
                <a:latin typeface="Gotham"/>
                <a:ea typeface="Gotham"/>
                <a:cs typeface="Gotham"/>
                <a:sym typeface="Gotham"/>
              </a:rPr>
              <a:t> schools/Career Technical Education Centers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1875" y="5153263"/>
            <a:ext cx="7229510" cy="63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6"/>
              </a:lnSpc>
            </a:pPr>
            <a:r>
              <a:rPr lang="en-US" sz="3833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High Schools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33400" y="2476500"/>
            <a:ext cx="14697512" cy="739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Screed Operator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Paver Operator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Operator Tech Automotive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Drone Operator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Shuttlebuggy</a:t>
            </a:r>
            <a:endParaRPr lang="en-US" sz="3600" b="1" dirty="0">
              <a:latin typeface="Canva Sans 2" panose="020B0604020202020204" charset="0"/>
              <a:ea typeface="Canva Sans 2"/>
              <a:cs typeface="Gotham" panose="020B0604020202020204" charset="0"/>
              <a:sym typeface="Canva Sans 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Roof Framing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Customer Relations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Decentralized and onsite Wastewater Treatment Operator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Canva Sans 2"/>
                <a:cs typeface="Gotham" panose="020B0604020202020204" charset="0"/>
                <a:sym typeface="Canva Sans 2"/>
              </a:rPr>
              <a:t>Heavy Equipment Mechanic Assistant</a:t>
            </a:r>
          </a:p>
        </p:txBody>
      </p:sp>
      <p:sp>
        <p:nvSpPr>
          <p:cNvPr id="7" name="Freeform 7"/>
          <p:cNvSpPr/>
          <p:nvPr/>
        </p:nvSpPr>
        <p:spPr>
          <a:xfrm>
            <a:off x="11811000" y="3214393"/>
            <a:ext cx="3935282" cy="2268913"/>
          </a:xfrm>
          <a:custGeom>
            <a:avLst/>
            <a:gdLst/>
            <a:ahLst/>
            <a:cxnLst/>
            <a:rect l="l" t="t" r="r" b="b"/>
            <a:pathLst>
              <a:path w="3935282" h="2268913">
                <a:moveTo>
                  <a:pt x="0" y="0"/>
                </a:moveTo>
                <a:lnTo>
                  <a:pt x="3935282" y="0"/>
                </a:lnTo>
                <a:lnTo>
                  <a:pt x="3935282" y="2268912"/>
                </a:lnTo>
                <a:lnTo>
                  <a:pt x="0" y="2268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7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COURSES IN DEVELOPMENT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B3C4-8A43-7BCA-22D0-4607E5CBD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924F7B-1DF9-78E0-ED7C-629416753ED0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2FC3412-B667-3A08-E05F-A438FF0A86AE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103186C-590D-88A0-A29C-04CFC43FF1E7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178120F-1631-0060-0E9A-543C3F8E6969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E21BA05-5436-DBC7-9FF8-8259702FF778}"/>
              </a:ext>
            </a:extLst>
          </p:cNvPr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Asphalt Lab Tech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C5DDEDA-E3F9-29C6-C48C-242827760C34}"/>
              </a:ext>
            </a:extLst>
          </p:cNvPr>
          <p:cNvSpPr txBox="1"/>
          <p:nvPr/>
        </p:nvSpPr>
        <p:spPr>
          <a:xfrm>
            <a:off x="394806" y="2247900"/>
            <a:ext cx="16992600" cy="7977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567" lvl="1" algn="just">
              <a:lnSpc>
                <a:spcPts val="3612"/>
              </a:lnSpc>
            </a:pPr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Skills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Understand and follow lab safety procedures and guidelines for conducting asphalt and aggregate sampling and tests.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Identify equipment used in asphalt lab testing.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Maintain laboratory equipment in proper working order, perform calibrations, and ensure cleanliness and safety in the lab.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Understand the process of aggregate sampling.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Perform asphalt mix and aggregate tests including gradation (sieve analysis), specific gravity (</a:t>
            </a:r>
            <a:r>
              <a:rPr lang="en-US" sz="2800" b="1" dirty="0" err="1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Gmm</a:t>
            </a: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Gmb</a:t>
            </a: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), percent water absorption, and moisture content.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Perform basic math calculations required for asphalt laboratory testing and evaluation.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Be familiar with required AASHTO, ASTM, and ALDOT standards and specifications.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Accurately document test results. </a:t>
            </a:r>
          </a:p>
          <a:p>
            <a:pPr marL="557134" lvl="1" indent="-278567" algn="l">
              <a:lnSpc>
                <a:spcPts val="3612"/>
              </a:lnSpc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89925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D91D3-3405-8414-737E-ACC7AC001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45EA46-6FC4-88CA-BB11-CEFA44B4FC16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C3CA2F2-D864-1DE0-9948-4C8BDB5B4D40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391A46F-A36C-2C37-35BE-B01E5A9024F7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DE91652-A5F0-5172-039F-700FBE735FB0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1579E46-FF6F-37EB-0548-6D1F9682BC25}"/>
              </a:ext>
            </a:extLst>
          </p:cNvPr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Asphalt Lab Tech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00E3B1F-D8A7-9BB8-8004-DC4BFD90A29D}"/>
              </a:ext>
            </a:extLst>
          </p:cNvPr>
          <p:cNvSpPr txBox="1"/>
          <p:nvPr/>
        </p:nvSpPr>
        <p:spPr>
          <a:xfrm>
            <a:off x="138058" y="2462860"/>
            <a:ext cx="16992600" cy="9269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567" lvl="1" algn="just">
              <a:lnSpc>
                <a:spcPts val="3612"/>
              </a:lnSpc>
            </a:pPr>
            <a:r>
              <a:rPr lang="en-US" sz="44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Lab Activities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Safety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Equipment Identification, Calibration, Inspection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Sample Size Reduction for Coarse and Fine Aggregates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Student Performs Aggregate Gradation Testing (Sieve Analysis)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Student Performs Coarse and Fine Aggregate Testing for Specific Gravity, Moisture Content, and Absorption Levels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Student Performs Asphalt Mixture Testing for Maximum and Bulk Specific Gravity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endParaRPr lang="en-US" sz="2800" b="1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557134" lvl="1" indent="-278567" algn="l">
              <a:lnSpc>
                <a:spcPts val="3612"/>
              </a:lnSpc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15353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830F-3F4A-C436-AFB0-523B808E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E45BA8-9288-AB15-A469-B84B327AE46F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C5CE39E-374C-0474-D937-5F1296570A9A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C019764-C57F-4DC2-C1CB-49C2347F90BE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CA72B8B-6771-68E8-894F-E602164EB2A9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2AA0B82-13DA-23D0-504C-E0469A1F2FE5}"/>
              </a:ext>
            </a:extLst>
          </p:cNvPr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Asphalt Lab Tech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21A2682-18D3-5A83-EE16-0EA076FE2A6B}"/>
              </a:ext>
            </a:extLst>
          </p:cNvPr>
          <p:cNvSpPr txBox="1"/>
          <p:nvPr/>
        </p:nvSpPr>
        <p:spPr>
          <a:xfrm>
            <a:off x="685800" y="3201697"/>
            <a:ext cx="16992600" cy="6684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567" lvl="1" algn="just">
              <a:lnSpc>
                <a:spcPts val="3612"/>
              </a:lnSpc>
            </a:pPr>
            <a:r>
              <a:rPr lang="en-US" sz="54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Status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Ready for Pilot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Central Alabama Community College will host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Dunn Construction Asphalt Laboratory will be used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NEEDS- Instructor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endParaRPr lang="en-US" sz="2800" b="1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557134" lvl="1" indent="-278567" algn="l">
              <a:lnSpc>
                <a:spcPts val="3612"/>
              </a:lnSpc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72583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8C43-AEA3-1669-FE69-5A8E23EC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200DC5-F95A-E1C2-BC14-D7878031749B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3B74624-7E36-4FD6-C765-C870C5D02C26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5F15D9E-0BF0-5CED-47F7-27AA7A075DCB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AEDFEFD-CFC2-BEC0-FB06-F7CE763AEE8A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250DA6A-F4F1-4685-2F64-D5F68327F938}"/>
              </a:ext>
            </a:extLst>
          </p:cNvPr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Screed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B9770B9-FA14-2B4A-C8C4-ED9E745301A7}"/>
              </a:ext>
            </a:extLst>
          </p:cNvPr>
          <p:cNvSpPr txBox="1"/>
          <p:nvPr/>
        </p:nvSpPr>
        <p:spPr>
          <a:xfrm>
            <a:off x="331279" y="2324100"/>
            <a:ext cx="16687800" cy="803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567" lvl="1" algn="just"/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Skills</a:t>
            </a:r>
          </a:p>
          <a:p>
            <a:pPr marL="621467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Explain screed controls, their functions, and purposes in operations.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Follow safety protocols and PPE requirements to meet industry standards.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Demonstrate OSHA knowledge and its impact on paving operations.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Analyze mat defects, document causes, and implement remedies for quality.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Assemble and disassemble auger extensions for accurate material flow control.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Operate augers to regulate material flow based on specifications.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Assess drainage patterns to prevent water pooling and birdbaths.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Align longitudinal joints precisely for smooth and consistent pavement edges.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Set up, adjust, and remove paving electronics for calibrated operations.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Operate screed controls to verify functionality and prevent mat damage.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Interpret gauge and sensor data to enhance paving accuracy. </a:t>
            </a:r>
          </a:p>
          <a:p>
            <a:pPr marL="557134" lvl="1" indent="-278567" algn="just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9149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524D-85AA-B534-7F3F-F7A24C235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62CC9A-9558-3552-1585-59B899093B89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7AFD56-701B-44CF-8DEA-789C74DC9C03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6BEFAC0-318C-4464-4F9B-D02504109C51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B012C00-F71C-0FC2-7FC8-AD87467950CD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8D5FED6-10EB-6AF0-99E6-D097227EBDFB}"/>
              </a:ext>
            </a:extLst>
          </p:cNvPr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Screed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F004955-2047-4A0C-855B-49C81F34A6A0}"/>
              </a:ext>
            </a:extLst>
          </p:cNvPr>
          <p:cNvSpPr txBox="1"/>
          <p:nvPr/>
        </p:nvSpPr>
        <p:spPr>
          <a:xfrm>
            <a:off x="228600" y="2148724"/>
            <a:ext cx="16687800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567" lvl="1" algn="just"/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Skills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Troubleshoot malfunctions, document findings, and implement corrective actions effectively.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Predict material flow issues and proactively adjust to ensure efficiency.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Communicate clearly with crew members to ensure smooth paving workflows.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Collaborate with the team to maintain quality and achieve goals.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Remove and clean mix from equipment to maintain functionality.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Inspect, clean, and prepare equipment for the next day’s use.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Document maintenance and checks to ensure compliance and accountability.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Assess equipment condition daily to address maintenance needs promptly.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Critique projects to identify improvements and recommend necessary adjustments.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Propose innovations to enhance efficiency, reduce costs, and improve quality.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Know and understand all basic paving principles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Constantly measure material to ensure adequate thickness. </a:t>
            </a:r>
          </a:p>
          <a:p>
            <a:pPr marL="557134" lvl="1" indent="-278567" algn="just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29907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FE5D-E846-0E16-3B48-8A3798C7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CB69D1-E9B9-0D53-1A25-AEF3E18309D4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B2B4C37-A001-B450-489C-B5D953D9EAAC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22196FE-DBBB-40DE-D1BF-CC39D7BB3F66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8988796-D830-2084-9C7D-68E883026825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1A9CB78-E698-D2E0-027A-2B11B2E5F6AA}"/>
              </a:ext>
            </a:extLst>
          </p:cNvPr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Screed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3E93213-7102-73DF-B0E9-D5896F98EAF2}"/>
              </a:ext>
            </a:extLst>
          </p:cNvPr>
          <p:cNvSpPr txBox="1"/>
          <p:nvPr/>
        </p:nvSpPr>
        <p:spPr>
          <a:xfrm>
            <a:off x="533400" y="2175938"/>
            <a:ext cx="15240000" cy="9052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567" lvl="1"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Lab Activities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Perform/Practice Identification of Screed Components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Perform/Practice Safety Protocols and PPE Requirements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Perform/Practice Screed Operation Procedures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Perform/Practice Post-Operation Procedures 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Perform/Practice Common Troubleshooting </a:t>
            </a:r>
          </a:p>
          <a:p>
            <a:pPr marL="278567" lvl="1"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Status</a:t>
            </a:r>
          </a:p>
          <a:p>
            <a:pPr marL="850067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Canva Sans 2" panose="020B0604020202020204" charset="0"/>
                <a:ea typeface="Gotham"/>
                <a:cs typeface="Gotham"/>
                <a:sym typeface="Gotham"/>
              </a:rPr>
              <a:t>20% complete</a:t>
            </a:r>
          </a:p>
          <a:p>
            <a:pPr marL="850067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Canva Sans 2" panose="020B0604020202020204" charset="0"/>
                <a:ea typeface="Gotham"/>
                <a:cs typeface="Gotham"/>
                <a:sym typeface="Gotham"/>
              </a:rPr>
              <a:t>Task Force Reviewing Skills and Lab Plan</a:t>
            </a:r>
          </a:p>
          <a:p>
            <a:pPr marL="557134" lvl="1" indent="-278567" algn="just">
              <a:lnSpc>
                <a:spcPct val="150000"/>
              </a:lnSpc>
              <a:buFont typeface="Arial"/>
              <a:buChar char="•"/>
            </a:pPr>
            <a:endParaRPr lang="en-US" sz="3600" b="1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557134" lvl="1" indent="-278567" algn="l">
              <a:lnSpc>
                <a:spcPct val="150000"/>
              </a:lnSpc>
              <a:buFont typeface="Arial"/>
              <a:buChar char="•"/>
            </a:pPr>
            <a:endParaRPr lang="en-US" sz="36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7679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15564-3762-2F44-B29D-3FCA5A2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392609-0F86-8CF2-9C27-227B8C94DD82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3CF9E7-0042-F660-E0D4-D32E0138ABD1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7D5B663-1850-5107-C24F-76BA9801F2EE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933FD1-2470-71EF-DD68-4B11AC00C4C3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52CA920-3508-7926-04F5-516A669CCD40}"/>
              </a:ext>
            </a:extLst>
          </p:cNvPr>
          <p:cNvSpPr txBox="1"/>
          <p:nvPr/>
        </p:nvSpPr>
        <p:spPr>
          <a:xfrm>
            <a:off x="4238937" y="677953"/>
            <a:ext cx="1018799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Paver</a:t>
            </a:r>
          </a:p>
          <a:p>
            <a:pPr algn="ctr">
              <a:lnSpc>
                <a:spcPts val="6242"/>
              </a:lnSpc>
            </a:pP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AED4A-30E0-818F-AB3E-904FC0655931}"/>
              </a:ext>
            </a:extLst>
          </p:cNvPr>
          <p:cNvSpPr txBox="1"/>
          <p:nvPr/>
        </p:nvSpPr>
        <p:spPr>
          <a:xfrm>
            <a:off x="424742" y="2400300"/>
            <a:ext cx="16687800" cy="803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78633" algn="just"/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Skills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Understand safety procedures in paver operation.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Understand construction site safety. 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Demonstrate an awareness of personnel, obstructions, and obstacles while operating a paver.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Identify major operational components of the paver. 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Identify critical safety areas of the paver, pinch points, crush areas, moving chain conveyors, turning augers.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Perform a pre-operation inspection.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Perform minor servicing and maintenance and refer major problems to the supervisor.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Safely operate the paver. 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Follow paver proper start-up and shut-down procedures. 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Safely control the paver speed (rate of placement) and alignment. </a:t>
            </a:r>
          </a:p>
          <a:p>
            <a:pPr marL="557134" lvl="1" indent="-278567" algn="just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46399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518C-0365-6F3B-76ED-140868173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1D52FD-C8E5-298C-8B09-F2740A5229A8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0FC4BE6-E81A-2A56-D072-7BA8E0B5D7C8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F4305CD-DD66-B3C5-8A78-01F34F989C0F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A9629C2-7CCD-E890-8202-D8FA029070FE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1D7223E-AA4C-69E6-F24F-60B58A417411}"/>
              </a:ext>
            </a:extLst>
          </p:cNvPr>
          <p:cNvSpPr txBox="1"/>
          <p:nvPr/>
        </p:nvSpPr>
        <p:spPr>
          <a:xfrm>
            <a:off x="4238937" y="677953"/>
            <a:ext cx="1018799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Paver</a:t>
            </a:r>
          </a:p>
          <a:p>
            <a:pPr algn="ctr">
              <a:lnSpc>
                <a:spcPts val="6242"/>
              </a:lnSpc>
            </a:pP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459F5-A35E-3D59-55C8-2E91824FC9FC}"/>
              </a:ext>
            </a:extLst>
          </p:cNvPr>
          <p:cNvSpPr txBox="1"/>
          <p:nvPr/>
        </p:nvSpPr>
        <p:spPr>
          <a:xfrm>
            <a:off x="422020" y="2268132"/>
            <a:ext cx="16687800" cy="8679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78633" algn="just"/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Skills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Ensure that an adequate/proper amount of material is placed in the hopper.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Thorough understanding of all aspects of the paving industry, including </a:t>
            </a:r>
            <a:b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</a:b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preparatory work, grades, drainage, paving patterns, aggregate size, job </a:t>
            </a:r>
            <a:b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</a:b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specifications, oil consistencies, compaction, and other details related to </a:t>
            </a:r>
            <a:b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</a:b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Asphalt paving.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Take physical measurements of the material being placed (stick method) and use formulas to calculate spread rate. 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Safely control and operate the screed on an asphalt paving machine.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Make adjustments to the paver screed based on project requirements and measurements.  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Control material taken into the paver and the depths of material distributed through the machine.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Ability to add, subtract, multiply, and divide in all units of measure using </a:t>
            </a:r>
            <a:b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</a:br>
            <a:r>
              <a:rPr lang="en-US" sz="27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whole numbers, common fractions, and decimals. </a:t>
            </a:r>
          </a:p>
          <a:p>
            <a:pPr marL="557134" lvl="1" indent="-278567" algn="just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85011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8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5CC00E-A66F-4831-2DE6-5712EB18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C5A03E2-CA36-092E-4BD2-31547CE8183E}"/>
              </a:ext>
            </a:extLst>
          </p:cNvPr>
          <p:cNvGrpSpPr/>
          <p:nvPr/>
        </p:nvGrpSpPr>
        <p:grpSpPr>
          <a:xfrm>
            <a:off x="0" y="1340530"/>
            <a:ext cx="18451658" cy="1335710"/>
            <a:chOff x="0" y="0"/>
            <a:chExt cx="4859696" cy="35179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9FA3CE-C798-DD16-C55B-CE4A6448363C}"/>
                </a:ext>
              </a:extLst>
            </p:cNvPr>
            <p:cNvSpPr/>
            <p:nvPr/>
          </p:nvSpPr>
          <p:spPr>
            <a:xfrm>
              <a:off x="0" y="0"/>
              <a:ext cx="4859696" cy="351792"/>
            </a:xfrm>
            <a:custGeom>
              <a:avLst/>
              <a:gdLst/>
              <a:ahLst/>
              <a:cxnLst/>
              <a:rect l="l" t="t" r="r" b="b"/>
              <a:pathLst>
                <a:path w="4859696" h="351792">
                  <a:moveTo>
                    <a:pt x="0" y="0"/>
                  </a:moveTo>
                  <a:lnTo>
                    <a:pt x="4859696" y="0"/>
                  </a:lnTo>
                  <a:lnTo>
                    <a:pt x="4859696" y="351792"/>
                  </a:lnTo>
                  <a:lnTo>
                    <a:pt x="0" y="351792"/>
                  </a:lnTo>
                  <a:close/>
                </a:path>
              </a:pathLst>
            </a:custGeom>
            <a:solidFill>
              <a:srgbClr val="D2DF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CC5A725-4F0D-7E57-81DD-E9DBEA19B7CE}"/>
                </a:ext>
              </a:extLst>
            </p:cNvPr>
            <p:cNvSpPr txBox="1"/>
            <p:nvPr/>
          </p:nvSpPr>
          <p:spPr>
            <a:xfrm>
              <a:off x="0" y="9525"/>
              <a:ext cx="4859696" cy="342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8BCBE7A-3F20-EAE7-3232-6FFB54425CEA}"/>
              </a:ext>
            </a:extLst>
          </p:cNvPr>
          <p:cNvSpPr txBox="1"/>
          <p:nvPr/>
        </p:nvSpPr>
        <p:spPr>
          <a:xfrm>
            <a:off x="2605524" y="1495723"/>
            <a:ext cx="13236099" cy="118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443" normalizeH="0" baseline="0" noProof="0" dirty="0">
                <a:ln>
                  <a:noFill/>
                </a:ln>
                <a:solidFill>
                  <a:srgbClr val="264863"/>
                </a:solidFill>
                <a:effectLst/>
                <a:uLnTx/>
                <a:uFillTx/>
                <a:latin typeface="Canva Sans 2 Bold"/>
                <a:ea typeface="Canva Sans 2 Bold"/>
                <a:cs typeface="Canva Sans 2 Bold"/>
                <a:sym typeface="Canva Sans 2 Bold"/>
              </a:rPr>
              <a:t>TrainForAlabama.com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7B55BE5-CDE3-973B-CE1A-021288200E62}"/>
              </a:ext>
            </a:extLst>
          </p:cNvPr>
          <p:cNvSpPr txBox="1"/>
          <p:nvPr/>
        </p:nvSpPr>
        <p:spPr>
          <a:xfrm>
            <a:off x="5879488" y="3160000"/>
            <a:ext cx="668816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DFE9"/>
                </a:solidFill>
                <a:effectLst/>
                <a:uLnTx/>
                <a:uFillTx/>
                <a:latin typeface="Gotham Bold"/>
                <a:ea typeface="Gotham Bold"/>
                <a:cs typeface="Gotham Bold"/>
                <a:sym typeface="Gotham Bold"/>
              </a:rPr>
              <a:t>Scan Here To Get This Presentation</a:t>
            </a:r>
          </a:p>
        </p:txBody>
      </p:sp>
      <p:pic>
        <p:nvPicPr>
          <p:cNvPr id="12" name="Picture 11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EC9FD8EC-2A04-D91B-D074-10F89EB9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4762500"/>
            <a:ext cx="52197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90468-4F6F-14FA-291F-92D0A2C0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7F658C-E46C-0B65-835A-DDE10A224A8D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4B9A1C-DCC1-4F6F-3F2E-176DE3E34D12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548CA9-57FF-1B44-7C57-FA387FB9CE47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9BB7494-DCFC-AE35-F5D8-A07F28E97411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622595C-CC9F-6335-E2C8-1589A310D539}"/>
              </a:ext>
            </a:extLst>
          </p:cNvPr>
          <p:cNvSpPr txBox="1"/>
          <p:nvPr/>
        </p:nvSpPr>
        <p:spPr>
          <a:xfrm>
            <a:off x="4238937" y="677953"/>
            <a:ext cx="1018799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Paver</a:t>
            </a:r>
          </a:p>
          <a:p>
            <a:pPr algn="ctr">
              <a:lnSpc>
                <a:spcPts val="6242"/>
              </a:lnSpc>
            </a:pP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EC327-75D7-7CA7-FA2C-CE367AA3E7CB}"/>
              </a:ext>
            </a:extLst>
          </p:cNvPr>
          <p:cNvSpPr txBox="1"/>
          <p:nvPr/>
        </p:nvSpPr>
        <p:spPr>
          <a:xfrm>
            <a:off x="470481" y="2268132"/>
            <a:ext cx="16687800" cy="9110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78633" algn="just"/>
            <a:r>
              <a:rPr lang="en-US" sz="40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Lab Activities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Perform Safety Procedures and Protocols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Identifies all Operational Components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nva Sans 2" panose="020B0604020202020204" charset="0"/>
              </a:rPr>
              <a:t>Perform/Practice a Pre-Operation Inspection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nva Sans 2" panose="020B0604020202020204" charset="0"/>
              </a:rPr>
              <a:t>Perform/Practice Basic Operational Maneuvers</a:t>
            </a:r>
            <a:endParaRPr lang="en-US" sz="3200" b="1" i="0" dirty="0">
              <a:solidFill>
                <a:srgbClr val="000000"/>
              </a:solidFill>
              <a:effectLst/>
              <a:latin typeface="Canva Sans 2" panose="020B060402020202020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Perform/Practice Material Management/Loads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nva Sans 2" panose="020B0604020202020204" charset="0"/>
              </a:rPr>
              <a:t>Perform/Practice Paving Techniques</a:t>
            </a:r>
          </a:p>
          <a:p>
            <a:pPr indent="-178633" algn="just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Status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Canva Sans 2" panose="020B0604020202020204" charset="0"/>
                <a:ea typeface="Gotham"/>
                <a:cs typeface="Gotham"/>
                <a:sym typeface="Gotham"/>
              </a:rPr>
              <a:t>20% complete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Canva Sans 2" panose="020B0604020202020204" charset="0"/>
                <a:ea typeface="Gotham"/>
                <a:cs typeface="Gotham"/>
                <a:sym typeface="Gotham"/>
              </a:rPr>
              <a:t>Task Force Reviewing Skills and Lab Plan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b="1" i="0" dirty="0">
              <a:solidFill>
                <a:srgbClr val="000000"/>
              </a:solidFill>
              <a:effectLst/>
              <a:latin typeface="Canva Sans 2" panose="020B060402020202020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000000"/>
              </a:solidFill>
              <a:effectLst/>
              <a:latin typeface="Canva Sans 2" panose="020B0604020202020204" charset="0"/>
            </a:endParaRPr>
          </a:p>
          <a:p>
            <a:pPr marL="557134" lvl="1" indent="-278567" algn="just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87819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F7465-4673-132F-ED20-F3F2E437D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1A1233-A0AB-E238-EB43-54B3C15B9197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BF529E3-2038-5D8A-4629-7BAF5967875A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4F815A0-92D6-BA86-4B6F-1D195412257F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06AD747-4622-6966-953D-DF5E21F2C787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881000F-77EF-5D93-D422-C548031F3F0D}"/>
              </a:ext>
            </a:extLst>
          </p:cNvPr>
          <p:cNvSpPr txBox="1"/>
          <p:nvPr/>
        </p:nvSpPr>
        <p:spPr>
          <a:xfrm>
            <a:off x="4238937" y="677953"/>
            <a:ext cx="1018799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Shuttlebuggy</a:t>
            </a: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42"/>
              </a:lnSpc>
            </a:pP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0E9AD-200F-41BE-AB91-9F4389C37039}"/>
              </a:ext>
            </a:extLst>
          </p:cNvPr>
          <p:cNvSpPr txBox="1"/>
          <p:nvPr/>
        </p:nvSpPr>
        <p:spPr>
          <a:xfrm>
            <a:off x="298622" y="2268132"/>
            <a:ext cx="16687800" cy="7994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78633" algn="just"/>
            <a:r>
              <a:rPr lang="en-US" sz="36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Skills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Explain the controls, functions, and operational intent of the Shuttle Buggy, focusing on their role in paving efficiency.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Apply safety protocols, including speed control, maintaining proper distance from the paver, and securing the machine during parking, to adhere to industry standards.  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Operate the boom and manage material flow into the paver's hopper box to maintain continuous and efficient paving operations.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Monitor material temperatures and adjust delivery speed to meet project specifications and crew feedback, ensuring uniform paving.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Adjust machine settings and material flow to prevent hopper clogging and maintain uninterrupted operations. 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Diagnose and resolve minor mechanical or operational issues to minimize downtime and maintain material consistency.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Identify and mitigate issues related to segregation of asphalt materials during transfer to ensure pavement quality.  </a:t>
            </a:r>
          </a:p>
        </p:txBody>
      </p:sp>
    </p:spTree>
    <p:extLst>
      <p:ext uri="{BB962C8B-B14F-4D97-AF65-F5344CB8AC3E}">
        <p14:creationId xmlns:p14="http://schemas.microsoft.com/office/powerpoint/2010/main" val="332391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DD9A7-A805-36C1-75E0-F2933001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9C6D255-8340-6691-EC4E-3CA1F62AC7E0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945891-2C65-ADF9-41CD-D3EA9F994E81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BCDA536-D038-F9C9-5899-F3C5350C4DDE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716638-BB24-8936-5007-597405C42384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9ABAF81-514D-44ED-9BA2-627D4C97D764}"/>
              </a:ext>
            </a:extLst>
          </p:cNvPr>
          <p:cNvSpPr txBox="1"/>
          <p:nvPr/>
        </p:nvSpPr>
        <p:spPr>
          <a:xfrm>
            <a:off x="4238937" y="677953"/>
            <a:ext cx="1018799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Shuttlebuggy</a:t>
            </a: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42"/>
              </a:lnSpc>
            </a:pP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01A97-4A2A-D30D-8690-6A61460E8FE6}"/>
              </a:ext>
            </a:extLst>
          </p:cNvPr>
          <p:cNvSpPr txBox="1"/>
          <p:nvPr/>
        </p:nvSpPr>
        <p:spPr>
          <a:xfrm>
            <a:off x="309508" y="2268132"/>
            <a:ext cx="17902292" cy="6717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78633" algn="just"/>
            <a:r>
              <a:rPr lang="en-US" sz="28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Skills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Evaluate material flow and implement adjustments to handle variations in asphalt consistency or composition.  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Communicate with the paving crew to synchronize material delivery and ensure continuous operations.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Coordinate with truck drivers to streamline material delivery and minimize delays in the paving process.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Operate and interpret data from GPS or automated systems to optimize material delivery and ensure accuracy.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Utilize onboard diagnostic tools to monitor machine performance and proactively identify maintenance needs.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Record operational data, such as material quantities and performance metrics, to support project reporting and quality assurance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Perform routine maintenance checks to identify and address potential issues, ensuring safe and efficient machine operation.  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i="0" dirty="0">
                <a:solidFill>
                  <a:srgbClr val="000000"/>
                </a:solidFill>
                <a:effectLst/>
                <a:latin typeface="Canva Sans 2" panose="020B0604020202020204" charset="0"/>
              </a:rPr>
              <a:t>Inspect and clean all components of the Shuttle Buggy, including the hopper and conveyor system, to ensure it is ready for the next use and prolong equipment lifespan. </a:t>
            </a:r>
            <a:endParaRPr lang="en-US" sz="25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93806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1FE3B-E496-8223-315C-395CC327F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188675-C4F6-1F20-7145-8901AD21876D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E1C9662-0310-90BF-7C01-FC1C21D85C10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B33204D-6AFB-A937-9BA0-769A2AE43082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B108B68-A091-FDAD-32A1-12B9CDEE4763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9467D06-2CDF-682A-4F2D-9A07801F72D2}"/>
              </a:ext>
            </a:extLst>
          </p:cNvPr>
          <p:cNvSpPr txBox="1"/>
          <p:nvPr/>
        </p:nvSpPr>
        <p:spPr>
          <a:xfrm>
            <a:off x="4238937" y="677953"/>
            <a:ext cx="1018799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Shuttlebuggy</a:t>
            </a: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242"/>
              </a:lnSpc>
            </a:pPr>
            <a:endParaRPr lang="en-US" sz="533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0B99A-A76A-B93F-AFAC-8A383315DB7C}"/>
              </a:ext>
            </a:extLst>
          </p:cNvPr>
          <p:cNvSpPr txBox="1"/>
          <p:nvPr/>
        </p:nvSpPr>
        <p:spPr>
          <a:xfrm>
            <a:off x="470481" y="2268132"/>
            <a:ext cx="16687800" cy="9417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78633" algn="just"/>
            <a:r>
              <a:rPr lang="en-US" sz="40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Lab Activities</a:t>
            </a:r>
          </a:p>
          <a:p>
            <a:pPr marL="285750" marR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nva Sans 2" panose="020B0604020202020204" charset="0"/>
                <a:ea typeface="Times New Roman" panose="02020603050405020304" pitchFamily="18" charset="0"/>
              </a:rPr>
              <a:t>Perform/Practice Identifying Components </a:t>
            </a:r>
            <a:endParaRPr lang="en-US" sz="3200" dirty="0">
              <a:effectLst/>
              <a:latin typeface="Canva Sans 2" panose="020B0604020202020204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nva Sans 2" panose="020B0604020202020204" charset="0"/>
                <a:ea typeface="Times New Roman" panose="02020603050405020304" pitchFamily="18" charset="0"/>
              </a:rPr>
              <a:t>Perform/Practice PPE and Safety Procedures </a:t>
            </a:r>
            <a:endParaRPr lang="en-US" sz="3200" dirty="0">
              <a:effectLst/>
              <a:latin typeface="Canva Sans 2" panose="020B0604020202020204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nva Sans 2" panose="020B0604020202020204" charset="0"/>
                <a:ea typeface="Times New Roman" panose="02020603050405020304" pitchFamily="18" charset="0"/>
              </a:rPr>
              <a:t>Perform/Practice Main Operator Procedures </a:t>
            </a:r>
            <a:endParaRPr lang="en-US" sz="3200" dirty="0">
              <a:effectLst/>
              <a:latin typeface="Canva Sans 2" panose="020B0604020202020204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nva Sans 2" panose="020B0604020202020204" charset="0"/>
                <a:ea typeface="Times New Roman" panose="02020603050405020304" pitchFamily="18" charset="0"/>
              </a:rPr>
              <a:t>Perform/Practice Dump Operator Procedures and Loading the MTV for Transportation </a:t>
            </a:r>
            <a:endParaRPr lang="en-US" sz="3200" dirty="0">
              <a:effectLst/>
              <a:latin typeface="Canva Sans 2" panose="020B0604020202020204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nva Sans 2" panose="020B0604020202020204" charset="0"/>
                <a:ea typeface="Times New Roman" panose="02020603050405020304" pitchFamily="18" charset="0"/>
              </a:rPr>
              <a:t>Perform/Practice Post-Operation Procedures and Common Troubleshooting </a:t>
            </a:r>
            <a:endParaRPr lang="en-US" sz="3200" dirty="0">
              <a:effectLst/>
              <a:latin typeface="Canva Sans 2" panose="020B0604020202020204" charset="0"/>
              <a:ea typeface="Times New Roman" panose="02020603050405020304" pitchFamily="18" charset="0"/>
            </a:endParaRPr>
          </a:p>
          <a:p>
            <a:pPr algn="just"/>
            <a:endParaRPr lang="en-US" sz="4000" b="1" dirty="0">
              <a:solidFill>
                <a:srgbClr val="C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algn="just"/>
            <a:r>
              <a:rPr lang="en-US" sz="4000" b="1" dirty="0">
                <a:solidFill>
                  <a:srgbClr val="C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Status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Canva Sans 2" panose="020B0604020202020204" charset="0"/>
                <a:ea typeface="Gotham"/>
                <a:cs typeface="Gotham"/>
                <a:sym typeface="Gotham"/>
              </a:rPr>
              <a:t>20% complete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Canva Sans 2" panose="020B0604020202020204" charset="0"/>
                <a:ea typeface="Gotham"/>
                <a:cs typeface="Gotham"/>
                <a:sym typeface="Gotham"/>
              </a:rPr>
              <a:t>Task Force Reviewing Skills and Lab Plan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b="1" i="0" dirty="0">
              <a:solidFill>
                <a:srgbClr val="000000"/>
              </a:solidFill>
              <a:effectLst/>
              <a:latin typeface="Canva Sans 2" panose="020B0604020202020204" charset="0"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000000"/>
              </a:solidFill>
              <a:effectLst/>
              <a:latin typeface="Canva Sans 2" panose="020B0604020202020204" charset="0"/>
            </a:endParaRPr>
          </a:p>
          <a:p>
            <a:pPr marL="557134" lvl="1" indent="-278567" algn="just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978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215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324215" cy="10287000"/>
          </a:xfrm>
          <a:custGeom>
            <a:avLst/>
            <a:gdLst/>
            <a:ahLst/>
            <a:cxnLst/>
            <a:rect l="l" t="t" r="r" b="b"/>
            <a:pathLst>
              <a:path w="18324215" h="10287000">
                <a:moveTo>
                  <a:pt x="0" y="0"/>
                </a:moveTo>
                <a:lnTo>
                  <a:pt x="18324215" y="0"/>
                </a:lnTo>
                <a:lnTo>
                  <a:pt x="183242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</a:blip>
            <a:stretch>
              <a:fillRect l="-13521" t="-12956" r="-44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12617" y="8273544"/>
            <a:ext cx="1208119" cy="514961"/>
          </a:xfrm>
          <a:custGeom>
            <a:avLst/>
            <a:gdLst/>
            <a:ahLst/>
            <a:cxnLst/>
            <a:rect l="l" t="t" r="r" b="b"/>
            <a:pathLst>
              <a:path w="1208119" h="514961">
                <a:moveTo>
                  <a:pt x="0" y="0"/>
                </a:moveTo>
                <a:lnTo>
                  <a:pt x="1208119" y="0"/>
                </a:lnTo>
                <a:lnTo>
                  <a:pt x="1208119" y="514961"/>
                </a:lnTo>
                <a:lnTo>
                  <a:pt x="0" y="514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312617" y="8865092"/>
            <a:ext cx="1208119" cy="514961"/>
          </a:xfrm>
          <a:custGeom>
            <a:avLst/>
            <a:gdLst/>
            <a:ahLst/>
            <a:cxnLst/>
            <a:rect l="l" t="t" r="r" b="b"/>
            <a:pathLst>
              <a:path w="1208119" h="514961">
                <a:moveTo>
                  <a:pt x="0" y="0"/>
                </a:moveTo>
                <a:lnTo>
                  <a:pt x="1208119" y="0"/>
                </a:lnTo>
                <a:lnTo>
                  <a:pt x="1208119" y="514961"/>
                </a:lnTo>
                <a:lnTo>
                  <a:pt x="0" y="514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12617" y="9456253"/>
            <a:ext cx="1208119" cy="514961"/>
          </a:xfrm>
          <a:custGeom>
            <a:avLst/>
            <a:gdLst/>
            <a:ahLst/>
            <a:cxnLst/>
            <a:rect l="l" t="t" r="r" b="b"/>
            <a:pathLst>
              <a:path w="1208119" h="514961">
                <a:moveTo>
                  <a:pt x="0" y="0"/>
                </a:moveTo>
                <a:lnTo>
                  <a:pt x="1208119" y="0"/>
                </a:lnTo>
                <a:lnTo>
                  <a:pt x="1208119" y="514961"/>
                </a:lnTo>
                <a:lnTo>
                  <a:pt x="0" y="514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318889" y="7592857"/>
            <a:ext cx="815700" cy="815700"/>
          </a:xfrm>
          <a:custGeom>
            <a:avLst/>
            <a:gdLst/>
            <a:ahLst/>
            <a:cxnLst/>
            <a:rect l="l" t="t" r="r" b="b"/>
            <a:pathLst>
              <a:path w="815700" h="815700">
                <a:moveTo>
                  <a:pt x="0" y="0"/>
                </a:moveTo>
                <a:lnTo>
                  <a:pt x="815701" y="0"/>
                </a:lnTo>
                <a:lnTo>
                  <a:pt x="815701" y="815700"/>
                </a:lnTo>
                <a:lnTo>
                  <a:pt x="0" y="815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73162" y="0"/>
            <a:ext cx="18361162" cy="1226317"/>
            <a:chOff x="0" y="0"/>
            <a:chExt cx="4835862" cy="322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5861" cy="322981"/>
            </a:xfrm>
            <a:custGeom>
              <a:avLst/>
              <a:gdLst/>
              <a:ahLst/>
              <a:cxnLst/>
              <a:rect l="l" t="t" r="r" b="b"/>
              <a:pathLst>
                <a:path w="4835861" h="322981">
                  <a:moveTo>
                    <a:pt x="0" y="0"/>
                  </a:moveTo>
                  <a:lnTo>
                    <a:pt x="4835861" y="0"/>
                  </a:lnTo>
                  <a:lnTo>
                    <a:pt x="4835861" y="322981"/>
                  </a:lnTo>
                  <a:lnTo>
                    <a:pt x="0" y="322981"/>
                  </a:lnTo>
                  <a:close/>
                </a:path>
              </a:pathLst>
            </a:custGeom>
            <a:solidFill>
              <a:srgbClr val="7171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4835862" cy="284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50285" y="147931"/>
            <a:ext cx="15057480" cy="960554"/>
            <a:chOff x="0" y="0"/>
            <a:chExt cx="3841491" cy="2450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41491" cy="245058"/>
            </a:xfrm>
            <a:custGeom>
              <a:avLst/>
              <a:gdLst/>
              <a:ahLst/>
              <a:cxnLst/>
              <a:rect l="l" t="t" r="r" b="b"/>
              <a:pathLst>
                <a:path w="3841491" h="245058">
                  <a:moveTo>
                    <a:pt x="26222" y="0"/>
                  </a:moveTo>
                  <a:lnTo>
                    <a:pt x="3815269" y="0"/>
                  </a:lnTo>
                  <a:cubicBezTo>
                    <a:pt x="3822224" y="0"/>
                    <a:pt x="3828894" y="2763"/>
                    <a:pt x="3833811" y="7680"/>
                  </a:cubicBezTo>
                  <a:cubicBezTo>
                    <a:pt x="3838729" y="12598"/>
                    <a:pt x="3841491" y="19268"/>
                    <a:pt x="3841491" y="26222"/>
                  </a:cubicBezTo>
                  <a:lnTo>
                    <a:pt x="3841491" y="218836"/>
                  </a:lnTo>
                  <a:cubicBezTo>
                    <a:pt x="3841491" y="233318"/>
                    <a:pt x="3829752" y="245058"/>
                    <a:pt x="3815269" y="245058"/>
                  </a:cubicBezTo>
                  <a:lnTo>
                    <a:pt x="26222" y="245058"/>
                  </a:lnTo>
                  <a:cubicBezTo>
                    <a:pt x="19268" y="245058"/>
                    <a:pt x="12598" y="242296"/>
                    <a:pt x="7680" y="237378"/>
                  </a:cubicBezTo>
                  <a:cubicBezTo>
                    <a:pt x="2763" y="232460"/>
                    <a:pt x="0" y="225791"/>
                    <a:pt x="0" y="218836"/>
                  </a:cubicBezTo>
                  <a:lnTo>
                    <a:pt x="0" y="26222"/>
                  </a:lnTo>
                  <a:cubicBezTo>
                    <a:pt x="0" y="19268"/>
                    <a:pt x="2763" y="12598"/>
                    <a:pt x="7680" y="7680"/>
                  </a:cubicBezTo>
                  <a:cubicBezTo>
                    <a:pt x="12598" y="2763"/>
                    <a:pt x="19268" y="0"/>
                    <a:pt x="26222" y="0"/>
                  </a:cubicBezTo>
                  <a:close/>
                </a:path>
              </a:pathLst>
            </a:custGeom>
            <a:solidFill>
              <a:srgbClr val="3535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841491" cy="28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8893" y="538798"/>
            <a:ext cx="393289" cy="266406"/>
            <a:chOff x="0" y="0"/>
            <a:chExt cx="733283" cy="4967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3283" cy="496711"/>
            </a:xfrm>
            <a:custGeom>
              <a:avLst/>
              <a:gdLst/>
              <a:ahLst/>
              <a:cxnLst/>
              <a:rect l="l" t="t" r="r" b="b"/>
              <a:pathLst>
                <a:path w="733283" h="496711">
                  <a:moveTo>
                    <a:pt x="0" y="24835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733283" y="203200"/>
                  </a:lnTo>
                  <a:lnTo>
                    <a:pt x="733283" y="293511"/>
                  </a:lnTo>
                  <a:lnTo>
                    <a:pt x="406400" y="293511"/>
                  </a:lnTo>
                  <a:lnTo>
                    <a:pt x="406400" y="496711"/>
                  </a:lnTo>
                  <a:lnTo>
                    <a:pt x="0" y="248356"/>
                  </a:lnTo>
                  <a:close/>
                </a:path>
              </a:pathLst>
            </a:custGeom>
            <a:solidFill>
              <a:srgbClr val="F3F5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165100"/>
              <a:ext cx="631683" cy="128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769357" y="538798"/>
            <a:ext cx="393289" cy="266406"/>
            <a:chOff x="0" y="0"/>
            <a:chExt cx="733283" cy="49671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33283" cy="496711"/>
            </a:xfrm>
            <a:custGeom>
              <a:avLst/>
              <a:gdLst/>
              <a:ahLst/>
              <a:cxnLst/>
              <a:rect l="l" t="t" r="r" b="b"/>
              <a:pathLst>
                <a:path w="733283" h="496711">
                  <a:moveTo>
                    <a:pt x="0" y="24835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733283" y="203200"/>
                  </a:lnTo>
                  <a:lnTo>
                    <a:pt x="733283" y="293511"/>
                  </a:lnTo>
                  <a:lnTo>
                    <a:pt x="406400" y="293511"/>
                  </a:lnTo>
                  <a:lnTo>
                    <a:pt x="406400" y="496711"/>
                  </a:lnTo>
                  <a:lnTo>
                    <a:pt x="0" y="248356"/>
                  </a:lnTo>
                  <a:close/>
                </a:path>
              </a:pathLst>
            </a:custGeom>
            <a:solidFill>
              <a:srgbClr val="FFFFFF">
                <a:alpha val="6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165100"/>
              <a:ext cx="631683" cy="128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1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834684" y="454773"/>
            <a:ext cx="361177" cy="361177"/>
          </a:xfrm>
          <a:custGeom>
            <a:avLst/>
            <a:gdLst/>
            <a:ahLst/>
            <a:cxnLst/>
            <a:rect l="l" t="t" r="r" b="b"/>
            <a:pathLst>
              <a:path w="361177" h="361177">
                <a:moveTo>
                  <a:pt x="0" y="0"/>
                </a:moveTo>
                <a:lnTo>
                  <a:pt x="361177" y="0"/>
                </a:lnTo>
                <a:lnTo>
                  <a:pt x="361177" y="361177"/>
                </a:lnTo>
                <a:lnTo>
                  <a:pt x="0" y="3611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6279128" y="400533"/>
            <a:ext cx="446457" cy="425250"/>
          </a:xfrm>
          <a:custGeom>
            <a:avLst/>
            <a:gdLst/>
            <a:ahLst/>
            <a:cxnLst/>
            <a:rect l="l" t="t" r="r" b="b"/>
            <a:pathLst>
              <a:path w="446457" h="425250">
                <a:moveTo>
                  <a:pt x="0" y="0"/>
                </a:moveTo>
                <a:lnTo>
                  <a:pt x="446457" y="0"/>
                </a:lnTo>
                <a:lnTo>
                  <a:pt x="446457" y="425250"/>
                </a:lnTo>
                <a:lnTo>
                  <a:pt x="0" y="425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415531" y="488567"/>
            <a:ext cx="381868" cy="381868"/>
          </a:xfrm>
          <a:custGeom>
            <a:avLst/>
            <a:gdLst/>
            <a:ahLst/>
            <a:cxnLst/>
            <a:rect l="l" t="t" r="r" b="b"/>
            <a:pathLst>
              <a:path w="381868" h="381868">
                <a:moveTo>
                  <a:pt x="0" y="0"/>
                </a:moveTo>
                <a:lnTo>
                  <a:pt x="381869" y="0"/>
                </a:lnTo>
                <a:lnTo>
                  <a:pt x="381869" y="381868"/>
                </a:lnTo>
                <a:lnTo>
                  <a:pt x="0" y="3818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9107785" y="5038408"/>
            <a:ext cx="72430" cy="24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45722" y="158069"/>
            <a:ext cx="8562830" cy="814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400" spc="299" dirty="0">
                <a:solidFill>
                  <a:srgbClr val="FFFFFF"/>
                </a:solidFill>
                <a:latin typeface="Canva Sans 2"/>
                <a:ea typeface="Canva Sans 2"/>
                <a:cs typeface="Canva Sans 2"/>
                <a:sym typeface="Canva Sans 2"/>
              </a:rPr>
              <a:t>www.trainforalabama.com</a:t>
            </a:r>
          </a:p>
        </p:txBody>
      </p:sp>
      <p:sp>
        <p:nvSpPr>
          <p:cNvPr id="25" name="Freeform 25"/>
          <p:cNvSpPr/>
          <p:nvPr/>
        </p:nvSpPr>
        <p:spPr>
          <a:xfrm>
            <a:off x="4251878" y="359381"/>
            <a:ext cx="1208119" cy="514961"/>
          </a:xfrm>
          <a:custGeom>
            <a:avLst/>
            <a:gdLst/>
            <a:ahLst/>
            <a:cxnLst/>
            <a:rect l="l" t="t" r="r" b="b"/>
            <a:pathLst>
              <a:path w="1208119" h="514961">
                <a:moveTo>
                  <a:pt x="0" y="0"/>
                </a:moveTo>
                <a:lnTo>
                  <a:pt x="1208119" y="0"/>
                </a:lnTo>
                <a:lnTo>
                  <a:pt x="1208119" y="514961"/>
                </a:lnTo>
                <a:lnTo>
                  <a:pt x="0" y="514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24444" y="4935082"/>
            <a:ext cx="4323218" cy="4323218"/>
          </a:xfrm>
          <a:custGeom>
            <a:avLst/>
            <a:gdLst/>
            <a:ahLst/>
            <a:cxnLst/>
            <a:rect l="l" t="t" r="r" b="b"/>
            <a:pathLst>
              <a:path w="4323218" h="4323218">
                <a:moveTo>
                  <a:pt x="0" y="0"/>
                </a:moveTo>
                <a:lnTo>
                  <a:pt x="4323218" y="0"/>
                </a:lnTo>
                <a:lnTo>
                  <a:pt x="4323218" y="4323218"/>
                </a:lnTo>
                <a:lnTo>
                  <a:pt x="0" y="432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05524" y="4935082"/>
            <a:ext cx="4323218" cy="4323218"/>
            <a:chOff x="0" y="0"/>
            <a:chExt cx="5764291" cy="57642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4291" cy="5764291"/>
            </a:xfrm>
            <a:custGeom>
              <a:avLst/>
              <a:gdLst/>
              <a:ahLst/>
              <a:cxnLst/>
              <a:rect l="l" t="t" r="r" b="b"/>
              <a:pathLst>
                <a:path w="5764291" h="5764291">
                  <a:moveTo>
                    <a:pt x="0" y="0"/>
                  </a:moveTo>
                  <a:lnTo>
                    <a:pt x="5764291" y="0"/>
                  </a:lnTo>
                  <a:lnTo>
                    <a:pt x="5764291" y="5764291"/>
                  </a:lnTo>
                  <a:lnTo>
                    <a:pt x="0" y="5764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340530"/>
            <a:ext cx="18451658" cy="1335710"/>
            <a:chOff x="0" y="0"/>
            <a:chExt cx="4859696" cy="3517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59696" cy="351792"/>
            </a:xfrm>
            <a:custGeom>
              <a:avLst/>
              <a:gdLst/>
              <a:ahLst/>
              <a:cxnLst/>
              <a:rect l="l" t="t" r="r" b="b"/>
              <a:pathLst>
                <a:path w="4859696" h="351792">
                  <a:moveTo>
                    <a:pt x="0" y="0"/>
                  </a:moveTo>
                  <a:lnTo>
                    <a:pt x="4859696" y="0"/>
                  </a:lnTo>
                  <a:lnTo>
                    <a:pt x="4859696" y="351792"/>
                  </a:lnTo>
                  <a:lnTo>
                    <a:pt x="0" y="351792"/>
                  </a:lnTo>
                  <a:close/>
                </a:path>
              </a:pathLst>
            </a:custGeom>
            <a:solidFill>
              <a:srgbClr val="D2DF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4859696" cy="342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05524" y="1495723"/>
            <a:ext cx="13236099" cy="118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7"/>
              </a:lnSpc>
            </a:pPr>
            <a:r>
              <a:rPr lang="en-US" sz="8800" b="1" spc="443" dirty="0">
                <a:solidFill>
                  <a:srgbClr val="264863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TrainForAlabama.com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21252" y="3254533"/>
            <a:ext cx="5729601" cy="110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D2DFE9"/>
                </a:solidFill>
                <a:latin typeface="Gotham Bold"/>
                <a:ea typeface="Gotham Bold"/>
                <a:cs typeface="Gotham Bold"/>
                <a:sym typeface="Gotham Bold"/>
              </a:rPr>
              <a:t>Scan Here to Find Your Local Workforce Contact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3048" y="3254533"/>
            <a:ext cx="6688169" cy="110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D2DFE9"/>
                </a:solidFill>
                <a:latin typeface="Gotham Bold"/>
                <a:ea typeface="Gotham Bold"/>
                <a:cs typeface="Gotham Bold"/>
                <a:sym typeface="Gotham Bold"/>
              </a:rPr>
              <a:t>Scan Here To Submit A Request for New Training Development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8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30775-E435-A4F4-754E-EAFB163A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39D0C5E8-C9D0-A3A6-B174-29E1F0A43EF4}"/>
              </a:ext>
            </a:extLst>
          </p:cNvPr>
          <p:cNvGrpSpPr/>
          <p:nvPr/>
        </p:nvGrpSpPr>
        <p:grpSpPr>
          <a:xfrm>
            <a:off x="0" y="1340530"/>
            <a:ext cx="18451658" cy="1335710"/>
            <a:chOff x="0" y="0"/>
            <a:chExt cx="4859696" cy="35179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66BC70B-C2DC-81D1-8A37-72BC5ADAF748}"/>
                </a:ext>
              </a:extLst>
            </p:cNvPr>
            <p:cNvSpPr/>
            <p:nvPr/>
          </p:nvSpPr>
          <p:spPr>
            <a:xfrm>
              <a:off x="0" y="0"/>
              <a:ext cx="4859696" cy="351792"/>
            </a:xfrm>
            <a:custGeom>
              <a:avLst/>
              <a:gdLst/>
              <a:ahLst/>
              <a:cxnLst/>
              <a:rect l="l" t="t" r="r" b="b"/>
              <a:pathLst>
                <a:path w="4859696" h="351792">
                  <a:moveTo>
                    <a:pt x="0" y="0"/>
                  </a:moveTo>
                  <a:lnTo>
                    <a:pt x="4859696" y="0"/>
                  </a:lnTo>
                  <a:lnTo>
                    <a:pt x="4859696" y="351792"/>
                  </a:lnTo>
                  <a:lnTo>
                    <a:pt x="0" y="351792"/>
                  </a:lnTo>
                  <a:close/>
                </a:path>
              </a:pathLst>
            </a:custGeom>
            <a:solidFill>
              <a:srgbClr val="D2DF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341755A-6F82-AC80-9EEF-AD984CA694CF}"/>
                </a:ext>
              </a:extLst>
            </p:cNvPr>
            <p:cNvSpPr txBox="1"/>
            <p:nvPr/>
          </p:nvSpPr>
          <p:spPr>
            <a:xfrm>
              <a:off x="0" y="9525"/>
              <a:ext cx="4859696" cy="342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867258C-4DFB-955B-6AA2-C8C3A3AF4C86}"/>
              </a:ext>
            </a:extLst>
          </p:cNvPr>
          <p:cNvSpPr txBox="1"/>
          <p:nvPr/>
        </p:nvSpPr>
        <p:spPr>
          <a:xfrm>
            <a:off x="2605524" y="1495723"/>
            <a:ext cx="13236099" cy="118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7"/>
              </a:lnSpc>
            </a:pPr>
            <a:r>
              <a:rPr lang="en-US" sz="8800" b="1" spc="443" dirty="0">
                <a:solidFill>
                  <a:srgbClr val="264863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TrainForAlabama.com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32A8940-742C-AEDA-0EF5-A69EBBA44D5B}"/>
              </a:ext>
            </a:extLst>
          </p:cNvPr>
          <p:cNvSpPr txBox="1"/>
          <p:nvPr/>
        </p:nvSpPr>
        <p:spPr>
          <a:xfrm>
            <a:off x="5879488" y="3160000"/>
            <a:ext cx="668816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000" b="1" dirty="0">
                <a:solidFill>
                  <a:srgbClr val="D2DFE9"/>
                </a:solidFill>
                <a:latin typeface="Gotham Bold"/>
                <a:ea typeface="Gotham Bold"/>
                <a:cs typeface="Gotham Bold"/>
                <a:sym typeface="Gotham Bold"/>
              </a:rPr>
              <a:t>Scan Here To Get This Presentation</a:t>
            </a:r>
          </a:p>
        </p:txBody>
      </p:sp>
      <p:pic>
        <p:nvPicPr>
          <p:cNvPr id="12" name="Picture 11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B3178701-CE56-0212-5472-7726383A1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4762500"/>
            <a:ext cx="52197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514272" y="4000500"/>
            <a:ext cx="11787175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496" lvl="1" indent="-539748" algn="l">
              <a:lnSpc>
                <a:spcPts val="554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4999" dirty="0">
                <a:solidFill>
                  <a:srgbClr val="717175"/>
                </a:solidFill>
                <a:latin typeface="Canva Sans 1"/>
                <a:ea typeface="Canva Sans 1"/>
                <a:cs typeface="Canva Sans 1"/>
                <a:sym typeface="Canva Sans 1"/>
              </a:rPr>
              <a:t>Division of the Alabama Community College System </a:t>
            </a:r>
          </a:p>
          <a:p>
            <a:pPr marL="1079496" lvl="1" indent="-539748" algn="l">
              <a:lnSpc>
                <a:spcPts val="554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4999" dirty="0">
                <a:solidFill>
                  <a:srgbClr val="717175"/>
                </a:solidFill>
                <a:latin typeface="Canva Sans 1"/>
                <a:ea typeface="Canva Sans 1"/>
                <a:cs typeface="Canva Sans 1"/>
                <a:sym typeface="Canva Sans 1"/>
              </a:rPr>
              <a:t>Create Skills for Success courses </a:t>
            </a:r>
          </a:p>
          <a:p>
            <a:pPr marL="1079496" lvl="1" indent="-539748" algn="l">
              <a:lnSpc>
                <a:spcPts val="554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4999" dirty="0">
                <a:solidFill>
                  <a:srgbClr val="717175"/>
                </a:solidFill>
                <a:latin typeface="Canva Sans 1"/>
                <a:ea typeface="Canva Sans 1"/>
                <a:cs typeface="Canva Sans 1"/>
                <a:sym typeface="Canva Sans 1"/>
              </a:rPr>
              <a:t>Rapid, industry-recognized non-credit training in high-demand fields</a:t>
            </a:r>
          </a:p>
          <a:p>
            <a:pPr marL="1079496" lvl="1" indent="-539748" algn="l">
              <a:lnSpc>
                <a:spcPts val="554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4999" dirty="0">
                <a:solidFill>
                  <a:srgbClr val="717175"/>
                </a:solidFill>
                <a:latin typeface="Canva Sans 1"/>
                <a:ea typeface="Canva Sans 1"/>
                <a:cs typeface="Canva Sans 1"/>
                <a:sym typeface="Canva Sans 1"/>
              </a:rPr>
              <a:t>Building a skilled workforce for Alabamians by Alabamians</a:t>
            </a:r>
          </a:p>
        </p:txBody>
      </p:sp>
      <p:sp>
        <p:nvSpPr>
          <p:cNvPr id="4" name="Freeform 4"/>
          <p:cNvSpPr/>
          <p:nvPr/>
        </p:nvSpPr>
        <p:spPr>
          <a:xfrm>
            <a:off x="581192" y="3086100"/>
            <a:ext cx="4756994" cy="4114800"/>
          </a:xfrm>
          <a:custGeom>
            <a:avLst/>
            <a:gdLst/>
            <a:ahLst/>
            <a:cxnLst/>
            <a:rect l="l" t="t" r="r" b="b"/>
            <a:pathLst>
              <a:path w="4756994" h="4114800">
                <a:moveTo>
                  <a:pt x="0" y="0"/>
                </a:moveTo>
                <a:lnTo>
                  <a:pt x="4756994" y="0"/>
                </a:lnTo>
                <a:lnTo>
                  <a:pt x="4756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926215" y="380221"/>
            <a:ext cx="4677974" cy="2379004"/>
          </a:xfrm>
          <a:custGeom>
            <a:avLst/>
            <a:gdLst/>
            <a:ahLst/>
            <a:cxnLst/>
            <a:rect l="l" t="t" r="r" b="b"/>
            <a:pathLst>
              <a:path w="4677974" h="2379004">
                <a:moveTo>
                  <a:pt x="0" y="0"/>
                </a:moveTo>
                <a:lnTo>
                  <a:pt x="4677975" y="0"/>
                </a:lnTo>
                <a:lnTo>
                  <a:pt x="4677975" y="2379004"/>
                </a:lnTo>
                <a:lnTo>
                  <a:pt x="0" y="23790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761978" y="1328218"/>
            <a:ext cx="1707351" cy="1570763"/>
          </a:xfrm>
          <a:custGeom>
            <a:avLst/>
            <a:gdLst/>
            <a:ahLst/>
            <a:cxnLst/>
            <a:rect l="l" t="t" r="r" b="b"/>
            <a:pathLst>
              <a:path w="1707351" h="1570763">
                <a:moveTo>
                  <a:pt x="0" y="0"/>
                </a:moveTo>
                <a:lnTo>
                  <a:pt x="1707351" y="0"/>
                </a:lnTo>
                <a:lnTo>
                  <a:pt x="1707351" y="1570763"/>
                </a:lnTo>
                <a:lnTo>
                  <a:pt x="0" y="1570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89433" y="7789817"/>
            <a:ext cx="1452442" cy="1263625"/>
          </a:xfrm>
          <a:custGeom>
            <a:avLst/>
            <a:gdLst/>
            <a:ahLst/>
            <a:cxnLst/>
            <a:rect l="l" t="t" r="r" b="b"/>
            <a:pathLst>
              <a:path w="1452442" h="1263625">
                <a:moveTo>
                  <a:pt x="0" y="0"/>
                </a:moveTo>
                <a:lnTo>
                  <a:pt x="1452442" y="0"/>
                </a:lnTo>
                <a:lnTo>
                  <a:pt x="1452442" y="1263625"/>
                </a:lnTo>
                <a:lnTo>
                  <a:pt x="0" y="1263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439984" y="3083963"/>
            <a:ext cx="4351340" cy="4520872"/>
          </a:xfrm>
          <a:custGeom>
            <a:avLst/>
            <a:gdLst/>
            <a:ahLst/>
            <a:cxnLst/>
            <a:rect l="l" t="t" r="r" b="b"/>
            <a:pathLst>
              <a:path w="4351340" h="4520872">
                <a:moveTo>
                  <a:pt x="0" y="0"/>
                </a:moveTo>
                <a:lnTo>
                  <a:pt x="4351340" y="0"/>
                </a:lnTo>
                <a:lnTo>
                  <a:pt x="4351340" y="4520872"/>
                </a:lnTo>
                <a:lnTo>
                  <a:pt x="0" y="45208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018562" y="4504078"/>
            <a:ext cx="1766773" cy="1680643"/>
          </a:xfrm>
          <a:custGeom>
            <a:avLst/>
            <a:gdLst/>
            <a:ahLst/>
            <a:cxnLst/>
            <a:rect l="l" t="t" r="r" b="b"/>
            <a:pathLst>
              <a:path w="1766773" h="1680643">
                <a:moveTo>
                  <a:pt x="0" y="0"/>
                </a:moveTo>
                <a:lnTo>
                  <a:pt x="1766773" y="0"/>
                </a:lnTo>
                <a:lnTo>
                  <a:pt x="1766773" y="1680642"/>
                </a:lnTo>
                <a:lnTo>
                  <a:pt x="0" y="1680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010957" y="4620555"/>
            <a:ext cx="3209395" cy="1447687"/>
          </a:xfrm>
          <a:custGeom>
            <a:avLst/>
            <a:gdLst/>
            <a:ahLst/>
            <a:cxnLst/>
            <a:rect l="l" t="t" r="r" b="b"/>
            <a:pathLst>
              <a:path w="3209395" h="1447687">
                <a:moveTo>
                  <a:pt x="0" y="0"/>
                </a:moveTo>
                <a:lnTo>
                  <a:pt x="3209394" y="0"/>
                </a:lnTo>
                <a:lnTo>
                  <a:pt x="3209394" y="1447688"/>
                </a:lnTo>
                <a:lnTo>
                  <a:pt x="0" y="14476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3485" y="8611877"/>
            <a:ext cx="3664835" cy="697813"/>
          </a:xfrm>
          <a:custGeom>
            <a:avLst/>
            <a:gdLst/>
            <a:ahLst/>
            <a:cxnLst/>
            <a:rect l="l" t="t" r="r" b="b"/>
            <a:pathLst>
              <a:path w="3664835" h="697813">
                <a:moveTo>
                  <a:pt x="0" y="0"/>
                </a:moveTo>
                <a:lnTo>
                  <a:pt x="3664835" y="0"/>
                </a:lnTo>
                <a:lnTo>
                  <a:pt x="3664835" y="697813"/>
                </a:lnTo>
                <a:lnTo>
                  <a:pt x="0" y="6978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930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3485" y="3086100"/>
            <a:ext cx="4709356" cy="4114800"/>
          </a:xfrm>
          <a:custGeom>
            <a:avLst/>
            <a:gdLst/>
            <a:ahLst/>
            <a:cxnLst/>
            <a:rect l="l" t="t" r="r" b="b"/>
            <a:pathLst>
              <a:path w="4709356" h="4114800">
                <a:moveTo>
                  <a:pt x="0" y="0"/>
                </a:moveTo>
                <a:lnTo>
                  <a:pt x="4709357" y="0"/>
                </a:lnTo>
                <a:lnTo>
                  <a:pt x="4709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395273" y="4543816"/>
            <a:ext cx="1729543" cy="1640904"/>
          </a:xfrm>
          <a:custGeom>
            <a:avLst/>
            <a:gdLst/>
            <a:ahLst/>
            <a:cxnLst/>
            <a:rect l="l" t="t" r="r" b="b"/>
            <a:pathLst>
              <a:path w="1729543" h="1640904">
                <a:moveTo>
                  <a:pt x="0" y="0"/>
                </a:moveTo>
                <a:lnTo>
                  <a:pt x="1729543" y="0"/>
                </a:lnTo>
                <a:lnTo>
                  <a:pt x="1729543" y="1640904"/>
                </a:lnTo>
                <a:lnTo>
                  <a:pt x="0" y="16409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9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93485" y="9322405"/>
            <a:ext cx="3664835" cy="59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</a:pPr>
            <a:r>
              <a:rPr lang="en-US" sz="405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PROCESS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79692" y="4996457"/>
            <a:ext cx="2602888" cy="6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31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INDUSTRY</a:t>
            </a:r>
          </a:p>
          <a:p>
            <a:pPr algn="ctr">
              <a:lnSpc>
                <a:spcPts val="2705"/>
              </a:lnSpc>
            </a:pPr>
            <a:r>
              <a:rPr lang="en-US" sz="231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ASKS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14210" y="790889"/>
            <a:ext cx="2602888" cy="35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31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TASK FORCE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88970" y="5019462"/>
            <a:ext cx="2602888" cy="6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31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HANDS-ON</a:t>
            </a:r>
          </a:p>
          <a:p>
            <a:pPr algn="ctr">
              <a:lnSpc>
                <a:spcPts val="2705"/>
              </a:lnSpc>
            </a:pPr>
            <a:r>
              <a:rPr lang="en-US" sz="231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LAB 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4210" y="9143764"/>
            <a:ext cx="2602888" cy="35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31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ONLINE THEORY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3485" y="8014082"/>
            <a:ext cx="3664835" cy="59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</a:pPr>
            <a:r>
              <a:rPr lang="en-US" sz="4051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932690" y="1256454"/>
            <a:ext cx="1581297" cy="1375728"/>
          </a:xfrm>
          <a:custGeom>
            <a:avLst/>
            <a:gdLst/>
            <a:ahLst/>
            <a:cxnLst/>
            <a:rect l="l" t="t" r="r" b="b"/>
            <a:pathLst>
              <a:path w="1581297" h="1375728">
                <a:moveTo>
                  <a:pt x="0" y="0"/>
                </a:moveTo>
                <a:lnTo>
                  <a:pt x="1581298" y="0"/>
                </a:lnTo>
                <a:lnTo>
                  <a:pt x="1581298" y="1375728"/>
                </a:lnTo>
                <a:lnTo>
                  <a:pt x="0" y="1375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892361" y="2092939"/>
            <a:ext cx="4737374" cy="4921947"/>
          </a:xfrm>
          <a:custGeom>
            <a:avLst/>
            <a:gdLst/>
            <a:ahLst/>
            <a:cxnLst/>
            <a:rect l="l" t="t" r="r" b="b"/>
            <a:pathLst>
              <a:path w="4737374" h="4921947">
                <a:moveTo>
                  <a:pt x="0" y="0"/>
                </a:moveTo>
                <a:lnTo>
                  <a:pt x="4737373" y="0"/>
                </a:lnTo>
                <a:lnTo>
                  <a:pt x="4737373" y="4921947"/>
                </a:lnTo>
                <a:lnTo>
                  <a:pt x="0" y="4921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677951" y="1198715"/>
            <a:ext cx="1658417" cy="1577569"/>
          </a:xfrm>
          <a:custGeom>
            <a:avLst/>
            <a:gdLst/>
            <a:ahLst/>
            <a:cxnLst/>
            <a:rect l="l" t="t" r="r" b="b"/>
            <a:pathLst>
              <a:path w="1658417" h="1577569">
                <a:moveTo>
                  <a:pt x="0" y="0"/>
                </a:moveTo>
                <a:lnTo>
                  <a:pt x="1658416" y="0"/>
                </a:lnTo>
                <a:lnTo>
                  <a:pt x="1658416" y="1577569"/>
                </a:lnTo>
                <a:lnTo>
                  <a:pt x="0" y="1577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513988" y="3624209"/>
            <a:ext cx="3494120" cy="1576120"/>
          </a:xfrm>
          <a:custGeom>
            <a:avLst/>
            <a:gdLst/>
            <a:ahLst/>
            <a:cxnLst/>
            <a:rect l="l" t="t" r="r" b="b"/>
            <a:pathLst>
              <a:path w="3494120" h="1576120">
                <a:moveTo>
                  <a:pt x="0" y="0"/>
                </a:moveTo>
                <a:lnTo>
                  <a:pt x="3494120" y="0"/>
                </a:lnTo>
                <a:lnTo>
                  <a:pt x="3494120" y="1576120"/>
                </a:lnTo>
                <a:lnTo>
                  <a:pt x="0" y="15761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620074" y="5060186"/>
            <a:ext cx="2356708" cy="1375728"/>
          </a:xfrm>
          <a:custGeom>
            <a:avLst/>
            <a:gdLst/>
            <a:ahLst/>
            <a:cxnLst/>
            <a:rect l="l" t="t" r="r" b="b"/>
            <a:pathLst>
              <a:path w="2356708" h="1375728">
                <a:moveTo>
                  <a:pt x="0" y="0"/>
                </a:moveTo>
                <a:lnTo>
                  <a:pt x="2356709" y="0"/>
                </a:lnTo>
                <a:lnTo>
                  <a:pt x="2356709" y="1375729"/>
                </a:lnTo>
                <a:lnTo>
                  <a:pt x="0" y="13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9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801799" y="5060186"/>
            <a:ext cx="1375728" cy="1375728"/>
          </a:xfrm>
          <a:custGeom>
            <a:avLst/>
            <a:gdLst/>
            <a:ahLst/>
            <a:cxnLst/>
            <a:rect l="l" t="t" r="r" b="b"/>
            <a:pathLst>
              <a:path w="1375728" h="1375728">
                <a:moveTo>
                  <a:pt x="0" y="0"/>
                </a:moveTo>
                <a:lnTo>
                  <a:pt x="1375729" y="0"/>
                </a:lnTo>
                <a:lnTo>
                  <a:pt x="1375729" y="1375729"/>
                </a:lnTo>
                <a:lnTo>
                  <a:pt x="0" y="13757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9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619556" y="7087836"/>
            <a:ext cx="1282984" cy="1161100"/>
          </a:xfrm>
          <a:custGeom>
            <a:avLst/>
            <a:gdLst/>
            <a:ahLst/>
            <a:cxnLst/>
            <a:rect l="l" t="t" r="r" b="b"/>
            <a:pathLst>
              <a:path w="1282984" h="1161100">
                <a:moveTo>
                  <a:pt x="0" y="0"/>
                </a:moveTo>
                <a:lnTo>
                  <a:pt x="1282983" y="0"/>
                </a:lnTo>
                <a:lnTo>
                  <a:pt x="1282983" y="1161100"/>
                </a:lnTo>
                <a:lnTo>
                  <a:pt x="0" y="11611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9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93371" y="9387564"/>
            <a:ext cx="4597073" cy="522917"/>
          </a:xfrm>
          <a:custGeom>
            <a:avLst/>
            <a:gdLst/>
            <a:ahLst/>
            <a:cxnLst/>
            <a:rect l="l" t="t" r="r" b="b"/>
            <a:pathLst>
              <a:path w="4597073" h="522917">
                <a:moveTo>
                  <a:pt x="0" y="0"/>
                </a:moveTo>
                <a:lnTo>
                  <a:pt x="4597073" y="0"/>
                </a:lnTo>
                <a:lnTo>
                  <a:pt x="4597073" y="522917"/>
                </a:lnTo>
                <a:lnTo>
                  <a:pt x="0" y="5229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93371" y="8590572"/>
            <a:ext cx="4597073" cy="758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en-US" sz="5210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57535" y="5666519"/>
            <a:ext cx="2833807" cy="374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5"/>
              </a:lnSpc>
            </a:pPr>
            <a:r>
              <a:rPr lang="en-US" sz="2517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REGISTRATION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44144" y="8340189"/>
            <a:ext cx="2833807" cy="74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5"/>
              </a:lnSpc>
            </a:pPr>
            <a:r>
              <a:rPr lang="en-US" sz="2517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CONNECTION TO EMPLOYERS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68034" y="1762040"/>
            <a:ext cx="3850754" cy="36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5"/>
              </a:lnSpc>
            </a:pPr>
            <a:r>
              <a:rPr lang="en-US" sz="2517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HANDS-ON LAB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64622" y="1805222"/>
            <a:ext cx="2833807" cy="374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5"/>
              </a:lnSpc>
            </a:pPr>
            <a:r>
              <a:rPr lang="en-US" sz="2517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ONLINE THEORY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21862" y="5666519"/>
            <a:ext cx="3408603" cy="374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5"/>
              </a:lnSpc>
            </a:pPr>
            <a:r>
              <a:rPr lang="en-US" sz="2517" b="1">
                <a:solidFill>
                  <a:srgbClr val="BE04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COLLEGE CREDIT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72800"/>
          </a:xfrm>
          <a:custGeom>
            <a:avLst/>
            <a:gdLst/>
            <a:ahLst/>
            <a:cxnLst/>
            <a:rect l="l" t="t" r="r" b="b"/>
            <a:pathLst>
              <a:path w="18288000" h="10972800">
                <a:moveTo>
                  <a:pt x="0" y="0"/>
                </a:moveTo>
                <a:lnTo>
                  <a:pt x="18288000" y="0"/>
                </a:lnTo>
                <a:lnTo>
                  <a:pt x="182880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51903" y="595798"/>
            <a:ext cx="5498110" cy="2441508"/>
            <a:chOff x="0" y="0"/>
            <a:chExt cx="7330813" cy="32553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216811" cy="3255344"/>
            </a:xfrm>
            <a:custGeom>
              <a:avLst/>
              <a:gdLst/>
              <a:ahLst/>
              <a:cxnLst/>
              <a:rect l="l" t="t" r="r" b="b"/>
              <a:pathLst>
                <a:path w="7216811" h="3255344">
                  <a:moveTo>
                    <a:pt x="0" y="0"/>
                  </a:moveTo>
                  <a:lnTo>
                    <a:pt x="7216811" y="0"/>
                  </a:lnTo>
                  <a:lnTo>
                    <a:pt x="7216811" y="3255344"/>
                  </a:lnTo>
                  <a:lnTo>
                    <a:pt x="0" y="3255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6683" y="2826821"/>
              <a:ext cx="6594130" cy="343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99"/>
                </a:lnSpc>
              </a:pPr>
              <a:r>
                <a:rPr lang="en-US" sz="1899">
                  <a:solidFill>
                    <a:srgbClr val="000000"/>
                  </a:solidFill>
                  <a:latin typeface="Gotham"/>
                  <a:ea typeface="Gotham"/>
                  <a:cs typeface="Gotham"/>
                  <a:sym typeface="Gotham"/>
                </a:rPr>
                <a:t>Brought to you by the Innovation Center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47189" y="5055670"/>
            <a:ext cx="2411016" cy="3064143"/>
            <a:chOff x="0" y="0"/>
            <a:chExt cx="635000" cy="8070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" cy="807017"/>
            </a:xfrm>
            <a:custGeom>
              <a:avLst/>
              <a:gdLst/>
              <a:ahLst/>
              <a:cxnLst/>
              <a:rect l="l" t="t" r="r" b="b"/>
              <a:pathLst>
                <a:path w="635000" h="807017">
                  <a:moveTo>
                    <a:pt x="635000" y="0"/>
                  </a:moveTo>
                  <a:lnTo>
                    <a:pt x="635000" y="692717"/>
                  </a:lnTo>
                  <a:lnTo>
                    <a:pt x="317500" y="807017"/>
                  </a:lnTo>
                  <a:lnTo>
                    <a:pt x="0" y="6927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20344B">
                <a:alpha val="4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635000" cy="65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949583" y="5324475"/>
            <a:ext cx="1595339" cy="1395922"/>
          </a:xfrm>
          <a:custGeom>
            <a:avLst/>
            <a:gdLst/>
            <a:ahLst/>
            <a:cxnLst/>
            <a:rect l="l" t="t" r="r" b="b"/>
            <a:pathLst>
              <a:path w="1595339" h="1395922">
                <a:moveTo>
                  <a:pt x="0" y="0"/>
                </a:moveTo>
                <a:lnTo>
                  <a:pt x="1595339" y="0"/>
                </a:lnTo>
                <a:lnTo>
                  <a:pt x="1595339" y="1395922"/>
                </a:lnTo>
                <a:lnTo>
                  <a:pt x="0" y="1395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721099" y="5055670"/>
            <a:ext cx="2411016" cy="3064143"/>
            <a:chOff x="0" y="0"/>
            <a:chExt cx="635000" cy="8070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" cy="807017"/>
            </a:xfrm>
            <a:custGeom>
              <a:avLst/>
              <a:gdLst/>
              <a:ahLst/>
              <a:cxnLst/>
              <a:rect l="l" t="t" r="r" b="b"/>
              <a:pathLst>
                <a:path w="635000" h="807017">
                  <a:moveTo>
                    <a:pt x="635000" y="0"/>
                  </a:moveTo>
                  <a:lnTo>
                    <a:pt x="635000" y="692717"/>
                  </a:lnTo>
                  <a:lnTo>
                    <a:pt x="317500" y="807017"/>
                  </a:lnTo>
                  <a:lnTo>
                    <a:pt x="0" y="6927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20344B">
                <a:alpha val="4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635000" cy="65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254819" y="5324475"/>
            <a:ext cx="1343575" cy="1395922"/>
          </a:xfrm>
          <a:custGeom>
            <a:avLst/>
            <a:gdLst/>
            <a:ahLst/>
            <a:cxnLst/>
            <a:rect l="l" t="t" r="r" b="b"/>
            <a:pathLst>
              <a:path w="1343575" h="1395922">
                <a:moveTo>
                  <a:pt x="0" y="0"/>
                </a:moveTo>
                <a:lnTo>
                  <a:pt x="1343575" y="0"/>
                </a:lnTo>
                <a:lnTo>
                  <a:pt x="1343575" y="1395922"/>
                </a:lnTo>
                <a:lnTo>
                  <a:pt x="0" y="1395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329795" y="5055670"/>
            <a:ext cx="2411016" cy="3064143"/>
            <a:chOff x="0" y="0"/>
            <a:chExt cx="635000" cy="8070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" cy="807017"/>
            </a:xfrm>
            <a:custGeom>
              <a:avLst/>
              <a:gdLst/>
              <a:ahLst/>
              <a:cxnLst/>
              <a:rect l="l" t="t" r="r" b="b"/>
              <a:pathLst>
                <a:path w="635000" h="807017">
                  <a:moveTo>
                    <a:pt x="635000" y="0"/>
                  </a:moveTo>
                  <a:lnTo>
                    <a:pt x="635000" y="692717"/>
                  </a:lnTo>
                  <a:lnTo>
                    <a:pt x="317500" y="807017"/>
                  </a:lnTo>
                  <a:lnTo>
                    <a:pt x="0" y="6927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20344B">
                <a:alpha val="4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635000" cy="65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813727" y="5324475"/>
            <a:ext cx="1443152" cy="1395922"/>
          </a:xfrm>
          <a:custGeom>
            <a:avLst/>
            <a:gdLst/>
            <a:ahLst/>
            <a:cxnLst/>
            <a:rect l="l" t="t" r="r" b="b"/>
            <a:pathLst>
              <a:path w="1443152" h="1395922">
                <a:moveTo>
                  <a:pt x="0" y="0"/>
                </a:moveTo>
                <a:lnTo>
                  <a:pt x="1443152" y="0"/>
                </a:lnTo>
                <a:lnTo>
                  <a:pt x="1443152" y="1395922"/>
                </a:lnTo>
                <a:lnTo>
                  <a:pt x="0" y="13959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7938492" y="5055670"/>
            <a:ext cx="2411016" cy="3064143"/>
            <a:chOff x="0" y="0"/>
            <a:chExt cx="635000" cy="8070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" cy="807017"/>
            </a:xfrm>
            <a:custGeom>
              <a:avLst/>
              <a:gdLst/>
              <a:ahLst/>
              <a:cxnLst/>
              <a:rect l="l" t="t" r="r" b="b"/>
              <a:pathLst>
                <a:path w="635000" h="807017">
                  <a:moveTo>
                    <a:pt x="635000" y="0"/>
                  </a:moveTo>
                  <a:lnTo>
                    <a:pt x="635000" y="692717"/>
                  </a:lnTo>
                  <a:lnTo>
                    <a:pt x="317500" y="807017"/>
                  </a:lnTo>
                  <a:lnTo>
                    <a:pt x="0" y="6927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20344B">
                <a:alpha val="4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635000" cy="65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337109" y="5324475"/>
            <a:ext cx="1613783" cy="1395922"/>
          </a:xfrm>
          <a:custGeom>
            <a:avLst/>
            <a:gdLst/>
            <a:ahLst/>
            <a:cxnLst/>
            <a:rect l="l" t="t" r="r" b="b"/>
            <a:pathLst>
              <a:path w="1613783" h="1395922">
                <a:moveTo>
                  <a:pt x="0" y="0"/>
                </a:moveTo>
                <a:lnTo>
                  <a:pt x="1613782" y="0"/>
                </a:lnTo>
                <a:lnTo>
                  <a:pt x="1613782" y="1395922"/>
                </a:lnTo>
                <a:lnTo>
                  <a:pt x="0" y="13959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3155886" y="5055670"/>
            <a:ext cx="2411016" cy="3064143"/>
            <a:chOff x="0" y="0"/>
            <a:chExt cx="635000" cy="80701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" cy="807017"/>
            </a:xfrm>
            <a:custGeom>
              <a:avLst/>
              <a:gdLst/>
              <a:ahLst/>
              <a:cxnLst/>
              <a:rect l="l" t="t" r="r" b="b"/>
              <a:pathLst>
                <a:path w="635000" h="807017">
                  <a:moveTo>
                    <a:pt x="635000" y="0"/>
                  </a:moveTo>
                  <a:lnTo>
                    <a:pt x="635000" y="692717"/>
                  </a:lnTo>
                  <a:lnTo>
                    <a:pt x="317500" y="807017"/>
                  </a:lnTo>
                  <a:lnTo>
                    <a:pt x="0" y="6927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20344B">
                <a:alpha val="4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635000" cy="65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663432" y="5324475"/>
            <a:ext cx="1395922" cy="1395922"/>
          </a:xfrm>
          <a:custGeom>
            <a:avLst/>
            <a:gdLst/>
            <a:ahLst/>
            <a:cxnLst/>
            <a:rect l="l" t="t" r="r" b="b"/>
            <a:pathLst>
              <a:path w="1395922" h="1395922">
                <a:moveTo>
                  <a:pt x="0" y="0"/>
                </a:moveTo>
                <a:lnTo>
                  <a:pt x="1395922" y="0"/>
                </a:lnTo>
                <a:lnTo>
                  <a:pt x="1395922" y="1395922"/>
                </a:lnTo>
                <a:lnTo>
                  <a:pt x="0" y="13959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12402" y="5055670"/>
            <a:ext cx="2411016" cy="3064143"/>
            <a:chOff x="0" y="0"/>
            <a:chExt cx="635000" cy="80701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" cy="807017"/>
            </a:xfrm>
            <a:custGeom>
              <a:avLst/>
              <a:gdLst/>
              <a:ahLst/>
              <a:cxnLst/>
              <a:rect l="l" t="t" r="r" b="b"/>
              <a:pathLst>
                <a:path w="635000" h="807017">
                  <a:moveTo>
                    <a:pt x="635000" y="0"/>
                  </a:moveTo>
                  <a:lnTo>
                    <a:pt x="635000" y="692717"/>
                  </a:lnTo>
                  <a:lnTo>
                    <a:pt x="317500" y="807017"/>
                  </a:lnTo>
                  <a:lnTo>
                    <a:pt x="0" y="6927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20344B">
                <a:alpha val="4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635000" cy="65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81975" y="5324475"/>
            <a:ext cx="2071869" cy="1395922"/>
          </a:xfrm>
          <a:custGeom>
            <a:avLst/>
            <a:gdLst/>
            <a:ahLst/>
            <a:cxnLst/>
            <a:rect l="l" t="t" r="r" b="b"/>
            <a:pathLst>
              <a:path w="2071869" h="1395922">
                <a:moveTo>
                  <a:pt x="0" y="0"/>
                </a:moveTo>
                <a:lnTo>
                  <a:pt x="2071870" y="0"/>
                </a:lnTo>
                <a:lnTo>
                  <a:pt x="2071870" y="1395922"/>
                </a:lnTo>
                <a:lnTo>
                  <a:pt x="0" y="13959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>
            <a:off x="15764582" y="5055670"/>
            <a:ext cx="2411016" cy="3064143"/>
            <a:chOff x="0" y="0"/>
            <a:chExt cx="635000" cy="80701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" cy="807017"/>
            </a:xfrm>
            <a:custGeom>
              <a:avLst/>
              <a:gdLst/>
              <a:ahLst/>
              <a:cxnLst/>
              <a:rect l="l" t="t" r="r" b="b"/>
              <a:pathLst>
                <a:path w="635000" h="807017">
                  <a:moveTo>
                    <a:pt x="635000" y="0"/>
                  </a:moveTo>
                  <a:lnTo>
                    <a:pt x="635000" y="692717"/>
                  </a:lnTo>
                  <a:lnTo>
                    <a:pt x="317500" y="807017"/>
                  </a:lnTo>
                  <a:lnTo>
                    <a:pt x="0" y="6927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20344B">
                <a:alpha val="4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635000" cy="65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6225598" y="5324475"/>
            <a:ext cx="1488983" cy="1395922"/>
          </a:xfrm>
          <a:custGeom>
            <a:avLst/>
            <a:gdLst/>
            <a:ahLst/>
            <a:cxnLst/>
            <a:rect l="l" t="t" r="r" b="b"/>
            <a:pathLst>
              <a:path w="1488983" h="1395922">
                <a:moveTo>
                  <a:pt x="0" y="0"/>
                </a:moveTo>
                <a:lnTo>
                  <a:pt x="1488984" y="0"/>
                </a:lnTo>
                <a:lnTo>
                  <a:pt x="1488984" y="1395922"/>
                </a:lnTo>
                <a:lnTo>
                  <a:pt x="0" y="13959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5290251" y="8472656"/>
            <a:ext cx="2604405" cy="1168727"/>
          </a:xfrm>
          <a:custGeom>
            <a:avLst/>
            <a:gdLst/>
            <a:ahLst/>
            <a:cxnLst/>
            <a:rect l="l" t="t" r="r" b="b"/>
            <a:pathLst>
              <a:path w="2604405" h="1168727">
                <a:moveTo>
                  <a:pt x="0" y="0"/>
                </a:moveTo>
                <a:lnTo>
                  <a:pt x="2604405" y="0"/>
                </a:lnTo>
                <a:lnTo>
                  <a:pt x="2604405" y="1168727"/>
                </a:lnTo>
                <a:lnTo>
                  <a:pt x="0" y="116872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0" y="3876583"/>
            <a:ext cx="18288000" cy="91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0"/>
              </a:lnSpc>
            </a:pPr>
            <a:r>
              <a:rPr lang="en-US" sz="5329" b="1">
                <a:solidFill>
                  <a:srgbClr val="717175"/>
                </a:solidFill>
                <a:latin typeface="Gotham Bold"/>
                <a:ea typeface="Gotham Bold"/>
                <a:cs typeface="Gotham Bold"/>
                <a:sym typeface="Gotham Bold"/>
              </a:rPr>
              <a:t>Industry Sectors Served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3163" y="6958883"/>
            <a:ext cx="23494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Transportation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751860" y="6958883"/>
            <a:ext cx="23494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Construction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60557" y="6958883"/>
            <a:ext cx="23494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Hospitality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969411" y="6958883"/>
            <a:ext cx="23494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Retail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572506" y="6958883"/>
            <a:ext cx="23494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Healthcare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177280" y="6958883"/>
            <a:ext cx="2389622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Telecommunications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766926" y="6930308"/>
            <a:ext cx="23494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Manufacturing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312093" y="8548438"/>
            <a:ext cx="11747261" cy="91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0"/>
              </a:lnSpc>
            </a:pPr>
            <a:r>
              <a:rPr lang="en-US" sz="5329" b="1">
                <a:solidFill>
                  <a:srgbClr val="717175"/>
                </a:solidFill>
                <a:latin typeface="Gotham Bold"/>
                <a:ea typeface="Gotham Bold"/>
                <a:cs typeface="Gotham Bold"/>
                <a:sym typeface="Gotham Bold"/>
              </a:rPr>
              <a:t>Over               Businesses Involved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93" y="752233"/>
            <a:ext cx="15662006" cy="1052762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3243403" y="-1618525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-762721"/>
            <a:ext cx="18288000" cy="2681451"/>
            <a:chOff x="0" y="0"/>
            <a:chExt cx="24384000" cy="35752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3575268"/>
            </a:xfrm>
            <a:custGeom>
              <a:avLst/>
              <a:gdLst/>
              <a:ahLst/>
              <a:cxnLst/>
              <a:rect l="l" t="t" r="r" b="b"/>
              <a:pathLst>
                <a:path w="24384000" h="3575268">
                  <a:moveTo>
                    <a:pt x="0" y="0"/>
                  </a:moveTo>
                  <a:lnTo>
                    <a:pt x="24384000" y="0"/>
                  </a:lnTo>
                  <a:lnTo>
                    <a:pt x="24384000" y="3575268"/>
                  </a:lnTo>
                  <a:lnTo>
                    <a:pt x="0" y="3575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7000"/>
              </a:blip>
              <a:stretch>
                <a:fillRect t="-22707" b="-4921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316120" y="1559706"/>
              <a:ext cx="3263749" cy="1657711"/>
            </a:xfrm>
            <a:custGeom>
              <a:avLst/>
              <a:gdLst/>
              <a:ahLst/>
              <a:cxnLst/>
              <a:rect l="l" t="t" r="r" b="b"/>
              <a:pathLst>
                <a:path w="3263749" h="1657711">
                  <a:moveTo>
                    <a:pt x="0" y="0"/>
                  </a:moveTo>
                  <a:lnTo>
                    <a:pt x="3263749" y="0"/>
                  </a:lnTo>
                  <a:lnTo>
                    <a:pt x="3263749" y="1657710"/>
                  </a:lnTo>
                  <a:lnTo>
                    <a:pt x="0" y="165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10041" y="-350971"/>
            <a:ext cx="4633510" cy="4633510"/>
          </a:xfrm>
          <a:custGeom>
            <a:avLst/>
            <a:gdLst/>
            <a:ahLst/>
            <a:cxnLst/>
            <a:rect l="l" t="t" r="r" b="b"/>
            <a:pathLst>
              <a:path w="4633510" h="4633510">
                <a:moveTo>
                  <a:pt x="0" y="0"/>
                </a:moveTo>
                <a:lnTo>
                  <a:pt x="4633510" y="0"/>
                </a:lnTo>
                <a:lnTo>
                  <a:pt x="4633510" y="4633510"/>
                </a:lnTo>
                <a:lnTo>
                  <a:pt x="0" y="4633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824039" y="3727656"/>
            <a:ext cx="1903769" cy="2641200"/>
          </a:xfrm>
          <a:custGeom>
            <a:avLst/>
            <a:gdLst/>
            <a:ahLst/>
            <a:cxnLst/>
            <a:rect l="l" t="t" r="r" b="b"/>
            <a:pathLst>
              <a:path w="1903769" h="2641200">
                <a:moveTo>
                  <a:pt x="0" y="0"/>
                </a:moveTo>
                <a:lnTo>
                  <a:pt x="1903769" y="0"/>
                </a:lnTo>
                <a:lnTo>
                  <a:pt x="1903769" y="2641200"/>
                </a:lnTo>
                <a:lnTo>
                  <a:pt x="0" y="26412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0403" t="-80712" r="-88348" b="-792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8854" y="491720"/>
            <a:ext cx="2386577" cy="1073960"/>
          </a:xfrm>
          <a:custGeom>
            <a:avLst/>
            <a:gdLst/>
            <a:ahLst/>
            <a:cxnLst/>
            <a:rect l="l" t="t" r="r" b="b"/>
            <a:pathLst>
              <a:path w="2386577" h="1073960">
                <a:moveTo>
                  <a:pt x="0" y="0"/>
                </a:moveTo>
                <a:lnTo>
                  <a:pt x="2386578" y="0"/>
                </a:lnTo>
                <a:lnTo>
                  <a:pt x="2386578" y="1073960"/>
                </a:lnTo>
                <a:lnTo>
                  <a:pt x="0" y="10739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628068" y="3227916"/>
            <a:ext cx="5722422" cy="2889823"/>
          </a:xfrm>
          <a:custGeom>
            <a:avLst/>
            <a:gdLst/>
            <a:ahLst/>
            <a:cxnLst/>
            <a:rect l="l" t="t" r="r" b="b"/>
            <a:pathLst>
              <a:path w="5722422" h="2889823">
                <a:moveTo>
                  <a:pt x="0" y="0"/>
                </a:moveTo>
                <a:lnTo>
                  <a:pt x="5722422" y="0"/>
                </a:lnTo>
                <a:lnTo>
                  <a:pt x="5722422" y="2889823"/>
                </a:lnTo>
                <a:lnTo>
                  <a:pt x="0" y="28898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354276" y="305045"/>
            <a:ext cx="10187992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4935" b="1" dirty="0">
                <a:solidFill>
                  <a:srgbClr val="BF031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COMMUNITY-JOB READY!</a:t>
            </a:r>
          </a:p>
          <a:p>
            <a:pPr algn="ctr">
              <a:lnSpc>
                <a:spcPts val="5774"/>
              </a:lnSpc>
            </a:pPr>
            <a:r>
              <a:rPr lang="en-US" sz="49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2022-NOW - TOTAL ENROLLED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16328" y="6311706"/>
            <a:ext cx="1410010" cy="554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  <a:spcBef>
                <a:spcPct val="0"/>
              </a:spcBef>
            </a:pPr>
            <a:r>
              <a:rPr lang="en-US" sz="3285" b="1">
                <a:solidFill>
                  <a:srgbClr val="A71D29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14,020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714858" y="6818510"/>
            <a:ext cx="2012950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Credentials earned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62721"/>
            <a:ext cx="18288000" cy="3381887"/>
          </a:xfrm>
          <a:custGeom>
            <a:avLst/>
            <a:gdLst/>
            <a:ahLst/>
            <a:cxnLst/>
            <a:rect l="l" t="t" r="r" b="b"/>
            <a:pathLst>
              <a:path w="18288000" h="3381887">
                <a:moveTo>
                  <a:pt x="0" y="0"/>
                </a:moveTo>
                <a:lnTo>
                  <a:pt x="18288000" y="0"/>
                </a:lnTo>
                <a:lnTo>
                  <a:pt x="18288000" y="3381887"/>
                </a:lnTo>
                <a:lnTo>
                  <a:pt x="0" y="3381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8" b="-286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372363" y="-1728560"/>
            <a:ext cx="5364077" cy="5918247"/>
          </a:xfrm>
          <a:custGeom>
            <a:avLst/>
            <a:gdLst/>
            <a:ahLst/>
            <a:cxnLst/>
            <a:rect l="l" t="t" r="r" b="b"/>
            <a:pathLst>
              <a:path w="5364077" h="5918247">
                <a:moveTo>
                  <a:pt x="0" y="0"/>
                </a:moveTo>
                <a:lnTo>
                  <a:pt x="5364077" y="0"/>
                </a:lnTo>
                <a:lnTo>
                  <a:pt x="5364077" y="5918246"/>
                </a:lnTo>
                <a:lnTo>
                  <a:pt x="0" y="591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37913" r="-379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415032" y="348438"/>
            <a:ext cx="3278739" cy="1665324"/>
          </a:xfrm>
          <a:custGeom>
            <a:avLst/>
            <a:gdLst/>
            <a:ahLst/>
            <a:cxnLst/>
            <a:rect l="l" t="t" r="r" b="b"/>
            <a:pathLst>
              <a:path w="3278739" h="1665324">
                <a:moveTo>
                  <a:pt x="0" y="0"/>
                </a:moveTo>
                <a:lnTo>
                  <a:pt x="3278739" y="0"/>
                </a:lnTo>
                <a:lnTo>
                  <a:pt x="3278739" y="1665324"/>
                </a:lnTo>
                <a:lnTo>
                  <a:pt x="0" y="1665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52590" y="595235"/>
            <a:ext cx="3234987" cy="1455744"/>
          </a:xfrm>
          <a:custGeom>
            <a:avLst/>
            <a:gdLst/>
            <a:ahLst/>
            <a:cxnLst/>
            <a:rect l="l" t="t" r="r" b="b"/>
            <a:pathLst>
              <a:path w="3234987" h="1455744">
                <a:moveTo>
                  <a:pt x="0" y="0"/>
                </a:moveTo>
                <a:lnTo>
                  <a:pt x="3234986" y="0"/>
                </a:lnTo>
                <a:lnTo>
                  <a:pt x="3234986" y="1455744"/>
                </a:lnTo>
                <a:lnTo>
                  <a:pt x="0" y="14557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843839" y="2891530"/>
            <a:ext cx="5638056" cy="735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18.  Bulldozer</a:t>
            </a:r>
          </a:p>
          <a:p>
            <a:pPr algn="l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19. Asphalt Roller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20. Fiber Optics Tech and Installer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21. Manufactured Home Installer Helper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22. Food and Beverage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23. Hotel Operations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24. Retail Meat Cutter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25. Mental Health Worker</a:t>
            </a:r>
          </a:p>
          <a:p>
            <a:pPr algn="l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26. Carpentry Helper</a:t>
            </a:r>
          </a:p>
          <a:p>
            <a:pPr algn="l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27. Electrical Helper</a:t>
            </a:r>
          </a:p>
          <a:p>
            <a:pPr algn="l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28. Land Survey Technician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29. Community Health Worker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30. Customer Service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31. Barista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32. Veterinary Assistant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33. Ambulance Operator/EVOC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34. Flooring Installation Technician</a:t>
            </a:r>
          </a:p>
          <a:p>
            <a:pPr algn="l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35. Motor Grader Operator</a:t>
            </a:r>
          </a:p>
        </p:txBody>
      </p:sp>
      <p:sp>
        <p:nvSpPr>
          <p:cNvPr id="7" name="Freeform 7"/>
          <p:cNvSpPr/>
          <p:nvPr/>
        </p:nvSpPr>
        <p:spPr>
          <a:xfrm>
            <a:off x="15535647" y="8500255"/>
            <a:ext cx="2158124" cy="1572733"/>
          </a:xfrm>
          <a:custGeom>
            <a:avLst/>
            <a:gdLst/>
            <a:ahLst/>
            <a:cxnLst/>
            <a:rect l="l" t="t" r="r" b="b"/>
            <a:pathLst>
              <a:path w="2158124" h="1572733">
                <a:moveTo>
                  <a:pt x="0" y="0"/>
                </a:moveTo>
                <a:lnTo>
                  <a:pt x="2158124" y="0"/>
                </a:lnTo>
                <a:lnTo>
                  <a:pt x="2158124" y="1572733"/>
                </a:lnTo>
                <a:lnTo>
                  <a:pt x="0" y="1572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92850" y="2891530"/>
            <a:ext cx="6278382" cy="735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 </a:t>
            </a: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CDL A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CDL A Theory Only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 </a:t>
            </a: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CDL B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 </a:t>
            </a: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CDL B Theory Only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CDL B Passenger School Bus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CDL B Passenger School Bus Theory Only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CDL B + Passenger Theory Only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CDL B + Passenger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Passenger + School Bus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Passenger 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Passenger Theory Only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School Bus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School Bus Theory Only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 CDL Behind the Wheel Only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 Hazmat </a:t>
            </a:r>
          </a:p>
          <a:p>
            <a:pPr marL="489109" lvl="1" indent="-244555" algn="just">
              <a:lnSpc>
                <a:spcPts val="3171"/>
              </a:lnSpc>
              <a:buAutoNum type="arabicPeriod"/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 Excavator</a:t>
            </a:r>
          </a:p>
          <a:p>
            <a:pPr algn="just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    17.  Skid Steer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4276" y="936719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 CATALOG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16619" y="2853966"/>
            <a:ext cx="5638056" cy="489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36. </a:t>
            </a:r>
            <a:r>
              <a:rPr lang="en-US" sz="2265" b="1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Forklift Operator</a:t>
            </a:r>
          </a:p>
          <a:p>
            <a:pPr algn="l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37.</a:t>
            </a:r>
            <a:r>
              <a:rPr lang="en-US" sz="2265" b="1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 </a:t>
            </a: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Concrete Mixer Truck Driver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38. Plumbing Assistant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39. Nursery Landscape Worker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40. Machine Operator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41. Nursing Support Technician (NST)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42. Biotechnician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43. Dual Enrollment Orientation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44. Water Treatment Operator Grade 2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45. FAME Mentorship</a:t>
            </a:r>
          </a:p>
          <a:p>
            <a:pPr algn="l">
              <a:lnSpc>
                <a:spcPts val="3171"/>
              </a:lnSpc>
            </a:pPr>
            <a:r>
              <a:rPr lang="en-US" sz="2265" dirty="0">
                <a:solidFill>
                  <a:schemeClr val="bg1">
                    <a:lumMod val="75000"/>
                  </a:schemeClr>
                </a:solidFill>
                <a:latin typeface="Canva Sans 2"/>
                <a:ea typeface="Canva Sans 2"/>
                <a:cs typeface="Canva Sans 2"/>
                <a:sym typeface="Canva Sans 2"/>
              </a:rPr>
              <a:t>46. Propane Technician</a:t>
            </a:r>
          </a:p>
          <a:p>
            <a:pPr algn="l">
              <a:lnSpc>
                <a:spcPts val="3171"/>
              </a:lnSpc>
            </a:pPr>
            <a:r>
              <a:rPr lang="en-US" sz="2265" b="1" dirty="0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47. Asphalt Lab Technician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3604-3009-8B59-96B0-2E65416A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4EB4CB-94BE-10D0-EBCF-3EC012164208}"/>
              </a:ext>
            </a:extLst>
          </p:cNvPr>
          <p:cNvSpPr/>
          <p:nvPr/>
        </p:nvSpPr>
        <p:spPr>
          <a:xfrm>
            <a:off x="0" y="-762721"/>
            <a:ext cx="18288000" cy="2911445"/>
          </a:xfrm>
          <a:custGeom>
            <a:avLst/>
            <a:gdLst/>
            <a:ahLst/>
            <a:cxnLst/>
            <a:rect l="l" t="t" r="r" b="b"/>
            <a:pathLst>
              <a:path w="18288000" h="2911445">
                <a:moveTo>
                  <a:pt x="0" y="0"/>
                </a:moveTo>
                <a:lnTo>
                  <a:pt x="18288000" y="0"/>
                </a:lnTo>
                <a:lnTo>
                  <a:pt x="18288000" y="2911445"/>
                </a:lnTo>
                <a:lnTo>
                  <a:pt x="0" y="2911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4" b="-49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0ABC5C4-F260-B19D-4DD4-BB645AEBCD4B}"/>
              </a:ext>
            </a:extLst>
          </p:cNvPr>
          <p:cNvSpPr/>
          <p:nvPr/>
        </p:nvSpPr>
        <p:spPr>
          <a:xfrm>
            <a:off x="13362114" y="-1522173"/>
            <a:ext cx="12542919" cy="4430349"/>
          </a:xfrm>
          <a:custGeom>
            <a:avLst/>
            <a:gdLst/>
            <a:ahLst/>
            <a:cxnLst/>
            <a:rect l="l" t="t" r="r" b="b"/>
            <a:pathLst>
              <a:path w="12542919" h="4430349">
                <a:moveTo>
                  <a:pt x="0" y="0"/>
                </a:moveTo>
                <a:lnTo>
                  <a:pt x="12542919" y="0"/>
                </a:lnTo>
                <a:lnTo>
                  <a:pt x="12542919" y="4430349"/>
                </a:lnTo>
                <a:lnTo>
                  <a:pt x="0" y="4430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3642" r="-13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F4E5D88-2599-7533-45B9-8CE770D2BF2D}"/>
              </a:ext>
            </a:extLst>
          </p:cNvPr>
          <p:cNvSpPr/>
          <p:nvPr/>
        </p:nvSpPr>
        <p:spPr>
          <a:xfrm>
            <a:off x="14721165" y="210252"/>
            <a:ext cx="3363111" cy="1708178"/>
          </a:xfrm>
          <a:custGeom>
            <a:avLst/>
            <a:gdLst/>
            <a:ahLst/>
            <a:cxnLst/>
            <a:rect l="l" t="t" r="r" b="b"/>
            <a:pathLst>
              <a:path w="3363111" h="1708178">
                <a:moveTo>
                  <a:pt x="0" y="0"/>
                </a:moveTo>
                <a:lnTo>
                  <a:pt x="3363111" y="0"/>
                </a:lnTo>
                <a:lnTo>
                  <a:pt x="3363111" y="1708178"/>
                </a:lnTo>
                <a:lnTo>
                  <a:pt x="0" y="170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359F13-1F67-558D-BD62-8FE8A68BED3B}"/>
              </a:ext>
            </a:extLst>
          </p:cNvPr>
          <p:cNvSpPr/>
          <p:nvPr/>
        </p:nvSpPr>
        <p:spPr>
          <a:xfrm>
            <a:off x="394806" y="211075"/>
            <a:ext cx="3549895" cy="1597453"/>
          </a:xfrm>
          <a:custGeom>
            <a:avLst/>
            <a:gdLst/>
            <a:ahLst/>
            <a:cxnLst/>
            <a:rect l="l" t="t" r="r" b="b"/>
            <a:pathLst>
              <a:path w="3549895" h="1597453">
                <a:moveTo>
                  <a:pt x="0" y="0"/>
                </a:moveTo>
                <a:lnTo>
                  <a:pt x="3549895" y="0"/>
                </a:lnTo>
                <a:lnTo>
                  <a:pt x="3549895" y="1597453"/>
                </a:lnTo>
                <a:lnTo>
                  <a:pt x="0" y="1597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675B4E3-E836-8751-5E96-B8EA84ECBDC1}"/>
              </a:ext>
            </a:extLst>
          </p:cNvPr>
          <p:cNvSpPr txBox="1"/>
          <p:nvPr/>
        </p:nvSpPr>
        <p:spPr>
          <a:xfrm>
            <a:off x="4238937" y="677953"/>
            <a:ext cx="10187992" cy="79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33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HEO Completers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16CF050-A9FC-1164-4955-42D4CF2919C6}"/>
              </a:ext>
            </a:extLst>
          </p:cNvPr>
          <p:cNvSpPr txBox="1"/>
          <p:nvPr/>
        </p:nvSpPr>
        <p:spPr>
          <a:xfrm>
            <a:off x="3657600" y="3667628"/>
            <a:ext cx="9704514" cy="473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567" lvl="1" algn="ctr">
              <a:lnSpc>
                <a:spcPts val="3612"/>
              </a:lnSpc>
            </a:pPr>
            <a:r>
              <a:rPr lang="en-US" sz="8000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Bulldozer – 1350</a:t>
            </a:r>
          </a:p>
          <a:p>
            <a:pPr marL="278567" lvl="1" algn="ctr">
              <a:lnSpc>
                <a:spcPts val="3612"/>
              </a:lnSpc>
            </a:pPr>
            <a:endParaRPr lang="en-US" sz="80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278567" lvl="1" algn="ctr">
              <a:lnSpc>
                <a:spcPts val="3612"/>
              </a:lnSpc>
            </a:pPr>
            <a:endParaRPr lang="en-US" sz="80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278567" lvl="1" algn="ctr">
              <a:lnSpc>
                <a:spcPts val="3612"/>
              </a:lnSpc>
            </a:pPr>
            <a:r>
              <a:rPr lang="en-US" sz="8000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Excavator – 3364</a:t>
            </a:r>
          </a:p>
          <a:p>
            <a:pPr marL="278567" lvl="1" algn="ctr">
              <a:lnSpc>
                <a:spcPts val="3612"/>
              </a:lnSpc>
            </a:pPr>
            <a:endParaRPr lang="en-US" sz="80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278567" lvl="1" algn="ctr">
              <a:lnSpc>
                <a:spcPts val="3612"/>
              </a:lnSpc>
            </a:pPr>
            <a:endParaRPr lang="en-US" sz="80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278567" lvl="1" algn="ctr">
              <a:lnSpc>
                <a:spcPts val="3612"/>
              </a:lnSpc>
            </a:pPr>
            <a:r>
              <a:rPr lang="en-US" sz="8000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Roller – 4587</a:t>
            </a:r>
          </a:p>
          <a:p>
            <a:pPr marL="278567" lvl="1" algn="ctr">
              <a:lnSpc>
                <a:spcPts val="3612"/>
              </a:lnSpc>
            </a:pPr>
            <a:endParaRPr lang="en-US" sz="80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278567" lvl="1" algn="ctr">
              <a:lnSpc>
                <a:spcPts val="3612"/>
              </a:lnSpc>
            </a:pPr>
            <a:endParaRPr lang="en-US" sz="8000" dirty="0">
              <a:solidFill>
                <a:srgbClr val="000000"/>
              </a:solidFill>
              <a:latin typeface="Canva Sans 2" panose="020B0604020202020204" charset="0"/>
              <a:ea typeface="Gotham"/>
              <a:cs typeface="Gotham"/>
              <a:sym typeface="Gotham"/>
            </a:endParaRPr>
          </a:p>
          <a:p>
            <a:pPr marL="278567" lvl="1" algn="ctr">
              <a:lnSpc>
                <a:spcPts val="3612"/>
              </a:lnSpc>
            </a:pPr>
            <a:r>
              <a:rPr lang="en-US" sz="8000" dirty="0">
                <a:solidFill>
                  <a:srgbClr val="000000"/>
                </a:solidFill>
                <a:latin typeface="Canva Sans 2" panose="020B0604020202020204" charset="0"/>
                <a:ea typeface="Gotham"/>
                <a:cs typeface="Gotham"/>
                <a:sym typeface="Gotham"/>
              </a:rPr>
              <a:t>Skid Steer - 11421</a:t>
            </a:r>
          </a:p>
        </p:txBody>
      </p:sp>
    </p:spTree>
    <p:extLst>
      <p:ext uri="{BB962C8B-B14F-4D97-AF65-F5344CB8AC3E}">
        <p14:creationId xmlns:p14="http://schemas.microsoft.com/office/powerpoint/2010/main" val="31564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1536</Words>
  <Application>Microsoft Office PowerPoint</Application>
  <PresentationFormat>Custom</PresentationFormat>
  <Paragraphs>245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Gotham Bold</vt:lpstr>
      <vt:lpstr>Canva Sans 2</vt:lpstr>
      <vt:lpstr>Montserrat Bold</vt:lpstr>
      <vt:lpstr>Canva Sans 1 Bold</vt:lpstr>
      <vt:lpstr>Arial</vt:lpstr>
      <vt:lpstr>Canva Sans 2 Bold</vt:lpstr>
      <vt:lpstr>Calibri</vt:lpstr>
      <vt:lpstr>Canva Sans 1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2025 Presentation</dc:title>
  <dc:creator>Houston Blackwood</dc:creator>
  <cp:lastModifiedBy>Houston Blackwood</cp:lastModifiedBy>
  <cp:revision>4</cp:revision>
  <dcterms:created xsi:type="dcterms:W3CDTF">2006-08-16T00:00:00Z</dcterms:created>
  <dcterms:modified xsi:type="dcterms:W3CDTF">2025-03-05T18:40:34Z</dcterms:modified>
  <dc:identifier>DAGgtjuJOFU</dc:identifier>
</cp:coreProperties>
</file>