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7" r:id="rId5"/>
    <p:sldId id="525" r:id="rId6"/>
    <p:sldId id="689" r:id="rId7"/>
    <p:sldId id="504" r:id="rId8"/>
    <p:sldId id="691" r:id="rId9"/>
    <p:sldId id="692" r:id="rId10"/>
    <p:sldId id="690" r:id="rId11"/>
    <p:sldId id="693" r:id="rId12"/>
    <p:sldId id="536" r:id="rId13"/>
    <p:sldId id="529" r:id="rId14"/>
    <p:sldId id="531" r:id="rId15"/>
    <p:sldId id="688" r:id="rId16"/>
    <p:sldId id="695" r:id="rId17"/>
    <p:sldId id="532" r:id="rId18"/>
    <p:sldId id="696" r:id="rId19"/>
    <p:sldId id="697" r:id="rId20"/>
    <p:sldId id="698" r:id="rId21"/>
    <p:sldId id="699" r:id="rId22"/>
    <p:sldId id="66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selman, Jim" initials="MJ" lastIdx="28" clrIdx="0">
    <p:extLst>
      <p:ext uri="{19B8F6BF-5375-455C-9EA6-DF929625EA0E}">
        <p15:presenceInfo xmlns:p15="http://schemas.microsoft.com/office/powerpoint/2012/main" userId="S-1-5-21-776561741-1715567821-839522115-32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29" autoAdjust="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9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851B8-4B17-4C25-8C7B-A052EAC5683A}" type="doc">
      <dgm:prSet loTypeId="urn:microsoft.com/office/officeart/2005/8/layout/cycle2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F6D8258-BFC7-4FA8-9433-2BBEF9990694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83E42974-68B9-491A-83E1-06A1D31373AA}" type="parTrans" cxnId="{73858D2E-DBD2-456F-A756-3A105EF5A462}">
      <dgm:prSet/>
      <dgm:spPr/>
      <dgm:t>
        <a:bodyPr/>
        <a:lstStyle/>
        <a:p>
          <a:endParaRPr lang="en-US"/>
        </a:p>
      </dgm:t>
    </dgm:pt>
    <dgm:pt modelId="{DD8750A1-2F94-4E19-925C-6695B762B273}" type="sibTrans" cxnId="{73858D2E-DBD2-456F-A756-3A105EF5A462}">
      <dgm:prSet/>
      <dgm:spPr/>
      <dgm:t>
        <a:bodyPr/>
        <a:lstStyle/>
        <a:p>
          <a:endParaRPr lang="en-US" dirty="0"/>
        </a:p>
      </dgm:t>
    </dgm:pt>
    <dgm:pt modelId="{DD639E09-F829-41EB-B762-344ADEBECA4F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7C9F6F84-66FC-478E-85D7-7FCCE55C208C}" type="parTrans" cxnId="{7992C5CA-0C4F-4915-8FEE-09285B5DA385}">
      <dgm:prSet/>
      <dgm:spPr/>
      <dgm:t>
        <a:bodyPr/>
        <a:lstStyle/>
        <a:p>
          <a:endParaRPr lang="en-US"/>
        </a:p>
      </dgm:t>
    </dgm:pt>
    <dgm:pt modelId="{468ADE91-3E21-43FD-8CA3-9A485D16BC1B}" type="sibTrans" cxnId="{7992C5CA-0C4F-4915-8FEE-09285B5DA385}">
      <dgm:prSet/>
      <dgm:spPr/>
      <dgm:t>
        <a:bodyPr/>
        <a:lstStyle/>
        <a:p>
          <a:endParaRPr lang="en-US" dirty="0"/>
        </a:p>
      </dgm:t>
    </dgm:pt>
    <dgm:pt modelId="{3FE5C77F-AB17-4996-A625-CD07E382270C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D3AAA9C2-5E4A-4A7A-9EBE-68478A07F304}" type="parTrans" cxnId="{C26FF99C-6672-46A1-9E13-44F0D4445B29}">
      <dgm:prSet/>
      <dgm:spPr/>
      <dgm:t>
        <a:bodyPr/>
        <a:lstStyle/>
        <a:p>
          <a:endParaRPr lang="en-US"/>
        </a:p>
      </dgm:t>
    </dgm:pt>
    <dgm:pt modelId="{E027D906-4984-4024-AC4D-C97C832A0911}" type="sibTrans" cxnId="{C26FF99C-6672-46A1-9E13-44F0D4445B29}">
      <dgm:prSet/>
      <dgm:spPr/>
      <dgm:t>
        <a:bodyPr/>
        <a:lstStyle/>
        <a:p>
          <a:endParaRPr lang="en-US" dirty="0"/>
        </a:p>
      </dgm:t>
    </dgm:pt>
    <dgm:pt modelId="{6A902DC5-780B-4CFC-A366-51E4880C201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Produce</a:t>
          </a:r>
          <a:r>
            <a:rPr lang="en-US" dirty="0">
              <a:solidFill>
                <a:schemeClr val="tx1"/>
              </a:solidFill>
            </a:rPr>
            <a:t> / Place</a:t>
          </a:r>
        </a:p>
      </dgm:t>
    </dgm:pt>
    <dgm:pt modelId="{A9E4A109-9202-46D8-B95F-A3AFE5F488A5}" type="parTrans" cxnId="{14DAE46B-80EA-4221-BB06-0A46D1E79F26}">
      <dgm:prSet/>
      <dgm:spPr/>
      <dgm:t>
        <a:bodyPr/>
        <a:lstStyle/>
        <a:p>
          <a:endParaRPr lang="en-US"/>
        </a:p>
      </dgm:t>
    </dgm:pt>
    <dgm:pt modelId="{738CD974-77F8-4337-AC13-A5EA52210360}" type="sibTrans" cxnId="{14DAE46B-80EA-4221-BB06-0A46D1E79F26}">
      <dgm:prSet/>
      <dgm:spPr/>
      <dgm:t>
        <a:bodyPr/>
        <a:lstStyle/>
        <a:p>
          <a:endParaRPr lang="en-US" dirty="0"/>
        </a:p>
      </dgm:t>
    </dgm:pt>
    <dgm:pt modelId="{30719125-20FA-4548-9846-782C293EA8F1}">
      <dgm:prSet phldrT="[Text]"/>
      <dgm:spPr/>
      <dgm:t>
        <a:bodyPr/>
        <a:lstStyle/>
        <a:p>
          <a:r>
            <a:rPr lang="en-US" dirty="0"/>
            <a:t>Sample</a:t>
          </a:r>
        </a:p>
      </dgm:t>
    </dgm:pt>
    <dgm:pt modelId="{B1E2F315-8AF4-41FA-8F2A-1B8A6CEF1CE5}" type="parTrans" cxnId="{06848AD4-F78F-4427-A39D-9F48481551D6}">
      <dgm:prSet/>
      <dgm:spPr/>
      <dgm:t>
        <a:bodyPr/>
        <a:lstStyle/>
        <a:p>
          <a:endParaRPr lang="en-US"/>
        </a:p>
      </dgm:t>
    </dgm:pt>
    <dgm:pt modelId="{CE9CAE8C-4EBE-490A-BA4B-B554B7AA171C}" type="sibTrans" cxnId="{06848AD4-F78F-4427-A39D-9F48481551D6}">
      <dgm:prSet/>
      <dgm:spPr/>
      <dgm:t>
        <a:bodyPr/>
        <a:lstStyle/>
        <a:p>
          <a:endParaRPr lang="en-US" dirty="0"/>
        </a:p>
      </dgm:t>
    </dgm:pt>
    <dgm:pt modelId="{53539A6F-738C-4712-BFD2-79CA23262253}" type="pres">
      <dgm:prSet presAssocID="{32C851B8-4B17-4C25-8C7B-A052EAC5683A}" presName="cycle" presStyleCnt="0">
        <dgm:presLayoutVars>
          <dgm:dir/>
          <dgm:resizeHandles val="exact"/>
        </dgm:presLayoutVars>
      </dgm:prSet>
      <dgm:spPr/>
    </dgm:pt>
    <dgm:pt modelId="{5C99E638-D031-4C56-BE7E-018D0469FAB6}" type="pres">
      <dgm:prSet presAssocID="{30719125-20FA-4548-9846-782C293EA8F1}" presName="node" presStyleLbl="node1" presStyleIdx="0" presStyleCnt="5">
        <dgm:presLayoutVars>
          <dgm:bulletEnabled val="1"/>
        </dgm:presLayoutVars>
      </dgm:prSet>
      <dgm:spPr/>
    </dgm:pt>
    <dgm:pt modelId="{3F5B88E1-ACF3-4F6F-AF49-D6DC627B9C67}" type="pres">
      <dgm:prSet presAssocID="{CE9CAE8C-4EBE-490A-BA4B-B554B7AA171C}" presName="sibTrans" presStyleLbl="sibTrans2D1" presStyleIdx="0" presStyleCnt="5"/>
      <dgm:spPr/>
    </dgm:pt>
    <dgm:pt modelId="{7193D6C6-782F-4F8B-A8AC-D85AA7DF2FFC}" type="pres">
      <dgm:prSet presAssocID="{CE9CAE8C-4EBE-490A-BA4B-B554B7AA171C}" presName="connectorText" presStyleLbl="sibTrans2D1" presStyleIdx="0" presStyleCnt="5"/>
      <dgm:spPr/>
    </dgm:pt>
    <dgm:pt modelId="{51F79F4D-9B4F-4E37-B6DD-07766D60486E}" type="pres">
      <dgm:prSet presAssocID="{9F6D8258-BFC7-4FA8-9433-2BBEF9990694}" presName="node" presStyleLbl="node1" presStyleIdx="1" presStyleCnt="5">
        <dgm:presLayoutVars>
          <dgm:bulletEnabled val="1"/>
        </dgm:presLayoutVars>
      </dgm:prSet>
      <dgm:spPr/>
    </dgm:pt>
    <dgm:pt modelId="{79FD01BD-732D-4746-A2CB-EEDD6A014D31}" type="pres">
      <dgm:prSet presAssocID="{DD8750A1-2F94-4E19-925C-6695B762B273}" presName="sibTrans" presStyleLbl="sibTrans2D1" presStyleIdx="1" presStyleCnt="5"/>
      <dgm:spPr/>
    </dgm:pt>
    <dgm:pt modelId="{D372B246-D47B-4ADA-8FC1-75D9EA74B71B}" type="pres">
      <dgm:prSet presAssocID="{DD8750A1-2F94-4E19-925C-6695B762B273}" presName="connectorText" presStyleLbl="sibTrans2D1" presStyleIdx="1" presStyleCnt="5"/>
      <dgm:spPr/>
    </dgm:pt>
    <dgm:pt modelId="{C0C5BC06-94C3-4AFE-A419-F32AAF27505B}" type="pres">
      <dgm:prSet presAssocID="{DD639E09-F829-41EB-B762-344ADEBECA4F}" presName="node" presStyleLbl="node1" presStyleIdx="2" presStyleCnt="5">
        <dgm:presLayoutVars>
          <dgm:bulletEnabled val="1"/>
        </dgm:presLayoutVars>
      </dgm:prSet>
      <dgm:spPr/>
    </dgm:pt>
    <dgm:pt modelId="{A02CBD64-4938-49EC-A82A-4CE1AB6F75F4}" type="pres">
      <dgm:prSet presAssocID="{468ADE91-3E21-43FD-8CA3-9A485D16BC1B}" presName="sibTrans" presStyleLbl="sibTrans2D1" presStyleIdx="2" presStyleCnt="5"/>
      <dgm:spPr/>
    </dgm:pt>
    <dgm:pt modelId="{8C6913CC-B8A1-40A9-94F8-F0BDED41F2AC}" type="pres">
      <dgm:prSet presAssocID="{468ADE91-3E21-43FD-8CA3-9A485D16BC1B}" presName="connectorText" presStyleLbl="sibTrans2D1" presStyleIdx="2" presStyleCnt="5"/>
      <dgm:spPr/>
    </dgm:pt>
    <dgm:pt modelId="{4AAC7155-641A-47CD-B36F-416CAF5B4CE6}" type="pres">
      <dgm:prSet presAssocID="{3FE5C77F-AB17-4996-A625-CD07E382270C}" presName="node" presStyleLbl="node1" presStyleIdx="3" presStyleCnt="5">
        <dgm:presLayoutVars>
          <dgm:bulletEnabled val="1"/>
        </dgm:presLayoutVars>
      </dgm:prSet>
      <dgm:spPr/>
    </dgm:pt>
    <dgm:pt modelId="{932F2586-10C5-4F39-BE14-179FBC82EDE5}" type="pres">
      <dgm:prSet presAssocID="{E027D906-4984-4024-AC4D-C97C832A0911}" presName="sibTrans" presStyleLbl="sibTrans2D1" presStyleIdx="3" presStyleCnt="5"/>
      <dgm:spPr/>
    </dgm:pt>
    <dgm:pt modelId="{4501C021-695C-4C7A-ACDF-8C9E0443022A}" type="pres">
      <dgm:prSet presAssocID="{E027D906-4984-4024-AC4D-C97C832A0911}" presName="connectorText" presStyleLbl="sibTrans2D1" presStyleIdx="3" presStyleCnt="5"/>
      <dgm:spPr/>
    </dgm:pt>
    <dgm:pt modelId="{DD80B2D6-EAE7-4AF0-81A7-385E70B3A285}" type="pres">
      <dgm:prSet presAssocID="{6A902DC5-780B-4CFC-A366-51E4880C2014}" presName="node" presStyleLbl="node1" presStyleIdx="4" presStyleCnt="5">
        <dgm:presLayoutVars>
          <dgm:bulletEnabled val="1"/>
        </dgm:presLayoutVars>
      </dgm:prSet>
      <dgm:spPr/>
    </dgm:pt>
    <dgm:pt modelId="{3A6A73A7-9DDF-44F4-ABF9-A1F7F4D51347}" type="pres">
      <dgm:prSet presAssocID="{738CD974-77F8-4337-AC13-A5EA52210360}" presName="sibTrans" presStyleLbl="sibTrans2D1" presStyleIdx="4" presStyleCnt="5"/>
      <dgm:spPr/>
    </dgm:pt>
    <dgm:pt modelId="{77EA9F85-3A8A-46AA-8DE2-A435B2269183}" type="pres">
      <dgm:prSet presAssocID="{738CD974-77F8-4337-AC13-A5EA52210360}" presName="connectorText" presStyleLbl="sibTrans2D1" presStyleIdx="4" presStyleCnt="5"/>
      <dgm:spPr/>
    </dgm:pt>
  </dgm:ptLst>
  <dgm:cxnLst>
    <dgm:cxn modelId="{AEE0A220-3E71-4685-8221-6F9A08D9AE6F}" type="presOf" srcId="{30719125-20FA-4548-9846-782C293EA8F1}" destId="{5C99E638-D031-4C56-BE7E-018D0469FAB6}" srcOrd="0" destOrd="0" presId="urn:microsoft.com/office/officeart/2005/8/layout/cycle2"/>
    <dgm:cxn modelId="{F8630529-A34C-48CB-AC08-546968B8C6E8}" type="presOf" srcId="{468ADE91-3E21-43FD-8CA3-9A485D16BC1B}" destId="{A02CBD64-4938-49EC-A82A-4CE1AB6F75F4}" srcOrd="0" destOrd="0" presId="urn:microsoft.com/office/officeart/2005/8/layout/cycle2"/>
    <dgm:cxn modelId="{73858D2E-DBD2-456F-A756-3A105EF5A462}" srcId="{32C851B8-4B17-4C25-8C7B-A052EAC5683A}" destId="{9F6D8258-BFC7-4FA8-9433-2BBEF9990694}" srcOrd="1" destOrd="0" parTransId="{83E42974-68B9-491A-83E1-06A1D31373AA}" sibTransId="{DD8750A1-2F94-4E19-925C-6695B762B273}"/>
    <dgm:cxn modelId="{89053F41-34DE-45B4-B754-EB4C19FD8DD3}" type="presOf" srcId="{E027D906-4984-4024-AC4D-C97C832A0911}" destId="{932F2586-10C5-4F39-BE14-179FBC82EDE5}" srcOrd="0" destOrd="0" presId="urn:microsoft.com/office/officeart/2005/8/layout/cycle2"/>
    <dgm:cxn modelId="{890D6244-EEC1-4DFC-B4C4-05125BD9E928}" type="presOf" srcId="{DD639E09-F829-41EB-B762-344ADEBECA4F}" destId="{C0C5BC06-94C3-4AFE-A419-F32AAF27505B}" srcOrd="0" destOrd="0" presId="urn:microsoft.com/office/officeart/2005/8/layout/cycle2"/>
    <dgm:cxn modelId="{62181746-D540-40A5-8308-67D6F86E2403}" type="presOf" srcId="{E027D906-4984-4024-AC4D-C97C832A0911}" destId="{4501C021-695C-4C7A-ACDF-8C9E0443022A}" srcOrd="1" destOrd="0" presId="urn:microsoft.com/office/officeart/2005/8/layout/cycle2"/>
    <dgm:cxn modelId="{14DAE46B-80EA-4221-BB06-0A46D1E79F26}" srcId="{32C851B8-4B17-4C25-8C7B-A052EAC5683A}" destId="{6A902DC5-780B-4CFC-A366-51E4880C2014}" srcOrd="4" destOrd="0" parTransId="{A9E4A109-9202-46D8-B95F-A3AFE5F488A5}" sibTransId="{738CD974-77F8-4337-AC13-A5EA52210360}"/>
    <dgm:cxn modelId="{11E8546F-500A-4220-BE54-83A8126D921D}" type="presOf" srcId="{468ADE91-3E21-43FD-8CA3-9A485D16BC1B}" destId="{8C6913CC-B8A1-40A9-94F8-F0BDED41F2AC}" srcOrd="1" destOrd="0" presId="urn:microsoft.com/office/officeart/2005/8/layout/cycle2"/>
    <dgm:cxn modelId="{27B02275-A867-4C88-BF27-499A4FFE3488}" type="presOf" srcId="{3FE5C77F-AB17-4996-A625-CD07E382270C}" destId="{4AAC7155-641A-47CD-B36F-416CAF5B4CE6}" srcOrd="0" destOrd="0" presId="urn:microsoft.com/office/officeart/2005/8/layout/cycle2"/>
    <dgm:cxn modelId="{A030E379-4AB4-4BE7-BE5B-2EBFADC0CB42}" type="presOf" srcId="{6A902DC5-780B-4CFC-A366-51E4880C2014}" destId="{DD80B2D6-EAE7-4AF0-81A7-385E70B3A285}" srcOrd="0" destOrd="0" presId="urn:microsoft.com/office/officeart/2005/8/layout/cycle2"/>
    <dgm:cxn modelId="{EFD58C7E-B63E-43B3-867A-78E283645A74}" type="presOf" srcId="{738CD974-77F8-4337-AC13-A5EA52210360}" destId="{3A6A73A7-9DDF-44F4-ABF9-A1F7F4D51347}" srcOrd="0" destOrd="0" presId="urn:microsoft.com/office/officeart/2005/8/layout/cycle2"/>
    <dgm:cxn modelId="{C26FF99C-6672-46A1-9E13-44F0D4445B29}" srcId="{32C851B8-4B17-4C25-8C7B-A052EAC5683A}" destId="{3FE5C77F-AB17-4996-A625-CD07E382270C}" srcOrd="3" destOrd="0" parTransId="{D3AAA9C2-5E4A-4A7A-9EBE-68478A07F304}" sibTransId="{E027D906-4984-4024-AC4D-C97C832A0911}"/>
    <dgm:cxn modelId="{CF703CA2-64C2-4741-888D-729FDC8FD80F}" type="presOf" srcId="{CE9CAE8C-4EBE-490A-BA4B-B554B7AA171C}" destId="{7193D6C6-782F-4F8B-A8AC-D85AA7DF2FFC}" srcOrd="1" destOrd="0" presId="urn:microsoft.com/office/officeart/2005/8/layout/cycle2"/>
    <dgm:cxn modelId="{85E6ADB0-BE7D-4B66-8A7C-33333ACC31B2}" type="presOf" srcId="{738CD974-77F8-4337-AC13-A5EA52210360}" destId="{77EA9F85-3A8A-46AA-8DE2-A435B2269183}" srcOrd="1" destOrd="0" presId="urn:microsoft.com/office/officeart/2005/8/layout/cycle2"/>
    <dgm:cxn modelId="{4480C0C5-393C-4108-A316-BC0CCDBDD128}" type="presOf" srcId="{32C851B8-4B17-4C25-8C7B-A052EAC5683A}" destId="{53539A6F-738C-4712-BFD2-79CA23262253}" srcOrd="0" destOrd="0" presId="urn:microsoft.com/office/officeart/2005/8/layout/cycle2"/>
    <dgm:cxn modelId="{7992C5CA-0C4F-4915-8FEE-09285B5DA385}" srcId="{32C851B8-4B17-4C25-8C7B-A052EAC5683A}" destId="{DD639E09-F829-41EB-B762-344ADEBECA4F}" srcOrd="2" destOrd="0" parTransId="{7C9F6F84-66FC-478E-85D7-7FCCE55C208C}" sibTransId="{468ADE91-3E21-43FD-8CA3-9A485D16BC1B}"/>
    <dgm:cxn modelId="{86F9E6CB-542D-4681-9B4D-3E2058740A0B}" type="presOf" srcId="{DD8750A1-2F94-4E19-925C-6695B762B273}" destId="{D372B246-D47B-4ADA-8FC1-75D9EA74B71B}" srcOrd="1" destOrd="0" presId="urn:microsoft.com/office/officeart/2005/8/layout/cycle2"/>
    <dgm:cxn modelId="{F05EF4CD-C8E7-46C4-9E70-EE4E7C16D39E}" type="presOf" srcId="{9F6D8258-BFC7-4FA8-9433-2BBEF9990694}" destId="{51F79F4D-9B4F-4E37-B6DD-07766D60486E}" srcOrd="0" destOrd="0" presId="urn:microsoft.com/office/officeart/2005/8/layout/cycle2"/>
    <dgm:cxn modelId="{9868A3CE-40ED-41CA-9054-1564E837F922}" type="presOf" srcId="{DD8750A1-2F94-4E19-925C-6695B762B273}" destId="{79FD01BD-732D-4746-A2CB-EEDD6A014D31}" srcOrd="0" destOrd="0" presId="urn:microsoft.com/office/officeart/2005/8/layout/cycle2"/>
    <dgm:cxn modelId="{06848AD4-F78F-4427-A39D-9F48481551D6}" srcId="{32C851B8-4B17-4C25-8C7B-A052EAC5683A}" destId="{30719125-20FA-4548-9846-782C293EA8F1}" srcOrd="0" destOrd="0" parTransId="{B1E2F315-8AF4-41FA-8F2A-1B8A6CEF1CE5}" sibTransId="{CE9CAE8C-4EBE-490A-BA4B-B554B7AA171C}"/>
    <dgm:cxn modelId="{A67FC9F1-48AE-420B-828A-4DCAABAFF1BE}" type="presOf" srcId="{CE9CAE8C-4EBE-490A-BA4B-B554B7AA171C}" destId="{3F5B88E1-ACF3-4F6F-AF49-D6DC627B9C67}" srcOrd="0" destOrd="0" presId="urn:microsoft.com/office/officeart/2005/8/layout/cycle2"/>
    <dgm:cxn modelId="{7B4DEF87-FC52-4336-BA5D-DDD5146AC662}" type="presParOf" srcId="{53539A6F-738C-4712-BFD2-79CA23262253}" destId="{5C99E638-D031-4C56-BE7E-018D0469FAB6}" srcOrd="0" destOrd="0" presId="urn:microsoft.com/office/officeart/2005/8/layout/cycle2"/>
    <dgm:cxn modelId="{0968414F-FD6D-4D04-9FA6-B812B2F09B37}" type="presParOf" srcId="{53539A6F-738C-4712-BFD2-79CA23262253}" destId="{3F5B88E1-ACF3-4F6F-AF49-D6DC627B9C67}" srcOrd="1" destOrd="0" presId="urn:microsoft.com/office/officeart/2005/8/layout/cycle2"/>
    <dgm:cxn modelId="{085C74A5-D867-4734-94C2-29664D175C10}" type="presParOf" srcId="{3F5B88E1-ACF3-4F6F-AF49-D6DC627B9C67}" destId="{7193D6C6-782F-4F8B-A8AC-D85AA7DF2FFC}" srcOrd="0" destOrd="0" presId="urn:microsoft.com/office/officeart/2005/8/layout/cycle2"/>
    <dgm:cxn modelId="{3F87A363-135D-494E-9B4D-FCD849532F8B}" type="presParOf" srcId="{53539A6F-738C-4712-BFD2-79CA23262253}" destId="{51F79F4D-9B4F-4E37-B6DD-07766D60486E}" srcOrd="2" destOrd="0" presId="urn:microsoft.com/office/officeart/2005/8/layout/cycle2"/>
    <dgm:cxn modelId="{90ACB73A-8E5A-439B-AB30-A1DD53399070}" type="presParOf" srcId="{53539A6F-738C-4712-BFD2-79CA23262253}" destId="{79FD01BD-732D-4746-A2CB-EEDD6A014D31}" srcOrd="3" destOrd="0" presId="urn:microsoft.com/office/officeart/2005/8/layout/cycle2"/>
    <dgm:cxn modelId="{F1737262-0515-4981-A967-B46A53B684A0}" type="presParOf" srcId="{79FD01BD-732D-4746-A2CB-EEDD6A014D31}" destId="{D372B246-D47B-4ADA-8FC1-75D9EA74B71B}" srcOrd="0" destOrd="0" presId="urn:microsoft.com/office/officeart/2005/8/layout/cycle2"/>
    <dgm:cxn modelId="{E4B92DE2-241B-487F-A7E0-F5485BD1377E}" type="presParOf" srcId="{53539A6F-738C-4712-BFD2-79CA23262253}" destId="{C0C5BC06-94C3-4AFE-A419-F32AAF27505B}" srcOrd="4" destOrd="0" presId="urn:microsoft.com/office/officeart/2005/8/layout/cycle2"/>
    <dgm:cxn modelId="{E3E9CC72-5B80-40B1-ABDA-61AF7DAD1553}" type="presParOf" srcId="{53539A6F-738C-4712-BFD2-79CA23262253}" destId="{A02CBD64-4938-49EC-A82A-4CE1AB6F75F4}" srcOrd="5" destOrd="0" presId="urn:microsoft.com/office/officeart/2005/8/layout/cycle2"/>
    <dgm:cxn modelId="{FEA5A916-CA3B-4FD7-8945-E05A3C8B210A}" type="presParOf" srcId="{A02CBD64-4938-49EC-A82A-4CE1AB6F75F4}" destId="{8C6913CC-B8A1-40A9-94F8-F0BDED41F2AC}" srcOrd="0" destOrd="0" presId="urn:microsoft.com/office/officeart/2005/8/layout/cycle2"/>
    <dgm:cxn modelId="{F51BAFBA-4146-4E8B-BEBB-3D4E86923C6E}" type="presParOf" srcId="{53539A6F-738C-4712-BFD2-79CA23262253}" destId="{4AAC7155-641A-47CD-B36F-416CAF5B4CE6}" srcOrd="6" destOrd="0" presId="urn:microsoft.com/office/officeart/2005/8/layout/cycle2"/>
    <dgm:cxn modelId="{5197018B-BF7E-4F8D-8E72-7580844DF71A}" type="presParOf" srcId="{53539A6F-738C-4712-BFD2-79CA23262253}" destId="{932F2586-10C5-4F39-BE14-179FBC82EDE5}" srcOrd="7" destOrd="0" presId="urn:microsoft.com/office/officeart/2005/8/layout/cycle2"/>
    <dgm:cxn modelId="{11F07F5E-7074-490C-9E1F-3EBD4483E9CA}" type="presParOf" srcId="{932F2586-10C5-4F39-BE14-179FBC82EDE5}" destId="{4501C021-695C-4C7A-ACDF-8C9E0443022A}" srcOrd="0" destOrd="0" presId="urn:microsoft.com/office/officeart/2005/8/layout/cycle2"/>
    <dgm:cxn modelId="{89CC0199-1223-4566-82F5-751EF8B457A2}" type="presParOf" srcId="{53539A6F-738C-4712-BFD2-79CA23262253}" destId="{DD80B2D6-EAE7-4AF0-81A7-385E70B3A285}" srcOrd="8" destOrd="0" presId="urn:microsoft.com/office/officeart/2005/8/layout/cycle2"/>
    <dgm:cxn modelId="{FE9D7E09-4CA5-441E-A1CC-22B1C90D083C}" type="presParOf" srcId="{53539A6F-738C-4712-BFD2-79CA23262253}" destId="{3A6A73A7-9DDF-44F4-ABF9-A1F7F4D51347}" srcOrd="9" destOrd="0" presId="urn:microsoft.com/office/officeart/2005/8/layout/cycle2"/>
    <dgm:cxn modelId="{26D82BFB-E1E4-495D-9D18-1962E3ACC37C}" type="presParOf" srcId="{3A6A73A7-9DDF-44F4-ABF9-A1F7F4D51347}" destId="{77EA9F85-3A8A-46AA-8DE2-A435B22691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E638-D031-4C56-BE7E-018D0469FAB6}">
      <dsp:nvSpPr>
        <dsp:cNvPr id="0" name=""/>
        <dsp:cNvSpPr/>
      </dsp:nvSpPr>
      <dsp:spPr>
        <a:xfrm>
          <a:off x="2593091" y="427"/>
          <a:ext cx="1306056" cy="130605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Sample</a:t>
          </a:r>
        </a:p>
      </dsp:txBody>
      <dsp:txXfrm>
        <a:off x="2784358" y="191694"/>
        <a:ext cx="923522" cy="923522"/>
      </dsp:txXfrm>
    </dsp:sp>
    <dsp:sp modelId="{3F5B88E1-ACF3-4F6F-AF49-D6DC627B9C67}">
      <dsp:nvSpPr>
        <dsp:cNvPr id="0" name=""/>
        <dsp:cNvSpPr/>
      </dsp:nvSpPr>
      <dsp:spPr>
        <a:xfrm rot="2160000">
          <a:off x="3858149" y="1004270"/>
          <a:ext cx="348353" cy="44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868128" y="1061715"/>
        <a:ext cx="243847" cy="264475"/>
      </dsp:txXfrm>
    </dsp:sp>
    <dsp:sp modelId="{51F79F4D-9B4F-4E37-B6DD-07766D60486E}">
      <dsp:nvSpPr>
        <dsp:cNvPr id="0" name=""/>
        <dsp:cNvSpPr/>
      </dsp:nvSpPr>
      <dsp:spPr>
        <a:xfrm>
          <a:off x="4181456" y="1154441"/>
          <a:ext cx="1306056" cy="1306056"/>
        </a:xfrm>
        <a:prstGeom prst="ellipse">
          <a:avLst/>
        </a:prstGeom>
        <a:solidFill>
          <a:schemeClr val="accent1">
            <a:shade val="80000"/>
            <a:hueOff val="207682"/>
            <a:satOff val="-15189"/>
            <a:lumOff val="93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Test</a:t>
          </a:r>
        </a:p>
      </dsp:txBody>
      <dsp:txXfrm>
        <a:off x="4372723" y="1345708"/>
        <a:ext cx="923522" cy="923522"/>
      </dsp:txXfrm>
    </dsp:sp>
    <dsp:sp modelId="{79FD01BD-732D-4746-A2CB-EEDD6A014D31}">
      <dsp:nvSpPr>
        <dsp:cNvPr id="0" name=""/>
        <dsp:cNvSpPr/>
      </dsp:nvSpPr>
      <dsp:spPr>
        <a:xfrm rot="6480000">
          <a:off x="4360004" y="2511313"/>
          <a:ext cx="348353" cy="44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9482"/>
            <a:satOff val="-15189"/>
            <a:lumOff val="89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4428404" y="2549776"/>
        <a:ext cx="243847" cy="264475"/>
      </dsp:txXfrm>
    </dsp:sp>
    <dsp:sp modelId="{C0C5BC06-94C3-4AFE-A419-F32AAF27505B}">
      <dsp:nvSpPr>
        <dsp:cNvPr id="0" name=""/>
        <dsp:cNvSpPr/>
      </dsp:nvSpPr>
      <dsp:spPr>
        <a:xfrm>
          <a:off x="3574755" y="3021676"/>
          <a:ext cx="1306056" cy="1306056"/>
        </a:xfrm>
        <a:prstGeom prst="ellipse">
          <a:avLst/>
        </a:prstGeom>
        <a:solidFill>
          <a:schemeClr val="accent1">
            <a:shade val="80000"/>
            <a:hueOff val="415364"/>
            <a:satOff val="-30378"/>
            <a:lumOff val="18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Analyze</a:t>
          </a:r>
        </a:p>
      </dsp:txBody>
      <dsp:txXfrm>
        <a:off x="3766022" y="3212943"/>
        <a:ext cx="923522" cy="923522"/>
      </dsp:txXfrm>
    </dsp:sp>
    <dsp:sp modelId="{A02CBD64-4938-49EC-A82A-4CE1AB6F75F4}">
      <dsp:nvSpPr>
        <dsp:cNvPr id="0" name=""/>
        <dsp:cNvSpPr/>
      </dsp:nvSpPr>
      <dsp:spPr>
        <a:xfrm rot="10800000">
          <a:off x="3081802" y="3454307"/>
          <a:ext cx="348353" cy="44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8965"/>
            <a:satOff val="-30378"/>
            <a:lumOff val="178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186308" y="3542466"/>
        <a:ext cx="243847" cy="264475"/>
      </dsp:txXfrm>
    </dsp:sp>
    <dsp:sp modelId="{4AAC7155-641A-47CD-B36F-416CAF5B4CE6}">
      <dsp:nvSpPr>
        <dsp:cNvPr id="0" name=""/>
        <dsp:cNvSpPr/>
      </dsp:nvSpPr>
      <dsp:spPr>
        <a:xfrm>
          <a:off x="1611428" y="3021676"/>
          <a:ext cx="1306056" cy="1306056"/>
        </a:xfrm>
        <a:prstGeom prst="ellipse">
          <a:avLst/>
        </a:prstGeom>
        <a:solidFill>
          <a:schemeClr val="accent1">
            <a:shade val="80000"/>
            <a:hueOff val="623046"/>
            <a:satOff val="-45566"/>
            <a:lumOff val="281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Action</a:t>
          </a:r>
        </a:p>
      </dsp:txBody>
      <dsp:txXfrm>
        <a:off x="1802695" y="3212943"/>
        <a:ext cx="923522" cy="923522"/>
      </dsp:txXfrm>
    </dsp:sp>
    <dsp:sp modelId="{932F2586-10C5-4F39-BE14-179FBC82EDE5}">
      <dsp:nvSpPr>
        <dsp:cNvPr id="0" name=""/>
        <dsp:cNvSpPr/>
      </dsp:nvSpPr>
      <dsp:spPr>
        <a:xfrm rot="15120000">
          <a:off x="1789975" y="2530066"/>
          <a:ext cx="348353" cy="44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28447"/>
            <a:satOff val="-45566"/>
            <a:lumOff val="267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1858375" y="2667921"/>
        <a:ext cx="243847" cy="264475"/>
      </dsp:txXfrm>
    </dsp:sp>
    <dsp:sp modelId="{DD80B2D6-EAE7-4AF0-81A7-385E70B3A285}">
      <dsp:nvSpPr>
        <dsp:cNvPr id="0" name=""/>
        <dsp:cNvSpPr/>
      </dsp:nvSpPr>
      <dsp:spPr>
        <a:xfrm>
          <a:off x="1004726" y="1154441"/>
          <a:ext cx="1306056" cy="130605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Produce</a:t>
          </a:r>
          <a:r>
            <a:rPr lang="en-US" sz="1700" kern="1200" dirty="0">
              <a:solidFill>
                <a:schemeClr val="tx1"/>
              </a:solidFill>
            </a:rPr>
            <a:t> / Place</a:t>
          </a:r>
        </a:p>
      </dsp:txBody>
      <dsp:txXfrm>
        <a:off x="1195993" y="1345708"/>
        <a:ext cx="923522" cy="923522"/>
      </dsp:txXfrm>
    </dsp:sp>
    <dsp:sp modelId="{3A6A73A7-9DDF-44F4-ABF9-A1F7F4D51347}">
      <dsp:nvSpPr>
        <dsp:cNvPr id="0" name=""/>
        <dsp:cNvSpPr/>
      </dsp:nvSpPr>
      <dsp:spPr>
        <a:xfrm rot="19440000">
          <a:off x="2269784" y="1015860"/>
          <a:ext cx="348353" cy="44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37930"/>
            <a:satOff val="-60755"/>
            <a:lumOff val="357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279763" y="1134733"/>
        <a:ext cx="243847" cy="26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D86385F-9CF3-4B63-A59B-A224E57284B9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6144C11-46DF-4A6F-9031-6BFC3C33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0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5EDB6BF-0F5F-418B-A748-543669EB22EA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B18D00B-4DCA-44E2-86C6-B76BD872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D00B-4DCA-44E2-86C6-B76BD872DE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7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A3F5-E3D6-C0B4-2B99-4B439204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ACCF7-E9C9-2539-405B-7A7AC704F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7DD94-1742-B385-F975-1B67CD64D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D3DD7-116D-1877-1065-877A1A8AE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3117-3168-45A9-815C-0752FB37E8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3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3117-3168-45A9-815C-0752FB37E8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7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0411-C524-3072-0C7D-9DB4117C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D556C-7337-54C8-B4C6-7FA413D17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8A1C4-FAF5-F8B6-5FEF-58D95BADF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113D3-2A6B-D10E-8A54-918601231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3117-3168-45A9-815C-0752FB37E8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3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14C-0C6B-44B4-B8E4-CE55E86F620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CCD5B-E2CF-1DCB-1DA4-B8BCD5F5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33133-A03C-BB13-CEEB-0AB169620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755C7-A471-1D84-CF48-275E7BD91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92BD2-4097-3136-4226-B1FA7FD3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3117-3168-45A9-815C-0752FB37E8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9B39-14C5-846A-BADE-799142A0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6C2E0-265D-0DDB-9C14-D8549E6E2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AE203-F732-45D7-31BF-97DBDA35C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8F43F-B956-C149-89A3-67A937F41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3117-3168-45A9-815C-0752FB37E8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9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3117-3168-45A9-815C-0752FB37E8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9"/>
          <p:cNvSpPr>
            <a:spLocks noGrp="1"/>
          </p:cNvSpPr>
          <p:nvPr>
            <p:ph sz="quarter" idx="1"/>
          </p:nvPr>
        </p:nvSpPr>
        <p:spPr>
          <a:xfrm>
            <a:off x="198861" y="1491918"/>
            <a:ext cx="11779200" cy="4794604"/>
          </a:xfrm>
          <a:prstGeom prst="rect">
            <a:avLst/>
          </a:prstGeom>
        </p:spPr>
        <p:txBody>
          <a:bodyPr/>
          <a:lstStyle>
            <a:lvl1pPr marL="274313" marR="0" indent="-274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 sz="2000" b="0">
                <a:solidFill>
                  <a:schemeClr val="tx1"/>
                </a:solidFill>
              </a:defRPr>
            </a:lvl1pPr>
            <a:lvl2pPr marL="548626" marR="0" indent="-274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 sz="2000">
                <a:solidFill>
                  <a:schemeClr val="tx1"/>
                </a:solidFill>
              </a:defRPr>
            </a:lvl2pPr>
            <a:lvl3pPr marL="822939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 sz="2000">
                <a:solidFill>
                  <a:schemeClr val="tx1"/>
                </a:solidFill>
              </a:defRPr>
            </a:lvl3pPr>
            <a:lvl4pPr marL="1097253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70000"/>
              <a:buFont typeface="Wingdings"/>
              <a:buChar char=""/>
              <a:tabLst/>
              <a:defRPr>
                <a:solidFill>
                  <a:schemeClr val="tx1"/>
                </a:solidFill>
              </a:defRPr>
            </a:lvl4pPr>
            <a:lvl5pPr marL="1371566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Tx/>
              <a:buChar char="•"/>
              <a:tabLst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8861" y="347595"/>
            <a:ext cx="11779200" cy="91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644653" y="6286522"/>
            <a:ext cx="5302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>
                <a:solidFill>
                  <a:prstClr val="white"/>
                </a:solidFill>
              </a:rPr>
              <a:t>Quality Through Consistency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5500" y="6311902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E8759-4967-4D16-96E1-145748F4B01B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6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81123"/>
            <a:ext cx="9336000" cy="1296000"/>
          </a:xfrm>
        </p:spPr>
        <p:txBody>
          <a:bodyPr anchor="b" anchorCtr="0">
            <a:noAutofit/>
          </a:bodyPr>
          <a:lstStyle>
            <a:lvl1pPr>
              <a:lnSpc>
                <a:spcPct val="104000"/>
              </a:lnSpc>
              <a:defRPr sz="4000" b="0" cap="none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03531"/>
            <a:ext cx="9336000" cy="432000"/>
          </a:xfrm>
        </p:spPr>
        <p:txBody>
          <a:bodyPr>
            <a:noAutofit/>
          </a:bodyPr>
          <a:lstStyle>
            <a:lvl1pPr marL="0" indent="0" algn="l">
              <a:lnSpc>
                <a:spcPct val="104000"/>
              </a:lnSpc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84000" y="360168"/>
            <a:ext cx="854400" cy="856456"/>
            <a:chOff x="0" y="0"/>
            <a:chExt cx="1056005" cy="1058545"/>
          </a:xfrm>
        </p:grpSpPr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0" y="0"/>
              <a:ext cx="1056005" cy="105854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auto">
            <a:xfrm>
              <a:off x="27557" y="25052"/>
              <a:ext cx="1005205" cy="1007745"/>
            </a:xfrm>
            <a:prstGeom prst="rect">
              <a:avLst/>
            </a:prstGeom>
            <a:solidFill>
              <a:srgbClr val="041E4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72859" y="270562"/>
              <a:ext cx="219710" cy="417195"/>
            </a:xfrm>
            <a:custGeom>
              <a:avLst/>
              <a:gdLst>
                <a:gd name="T0" fmla="*/ 694 w 694"/>
                <a:gd name="T1" fmla="*/ 813 h 1316"/>
                <a:gd name="T2" fmla="*/ 694 w 694"/>
                <a:gd name="T3" fmla="*/ 969 h 1316"/>
                <a:gd name="T4" fmla="*/ 694 w 694"/>
                <a:gd name="T5" fmla="*/ 1149 h 1316"/>
                <a:gd name="T6" fmla="*/ 692 w 694"/>
                <a:gd name="T7" fmla="*/ 1198 h 1316"/>
                <a:gd name="T8" fmla="*/ 662 w 694"/>
                <a:gd name="T9" fmla="*/ 1260 h 1316"/>
                <a:gd name="T10" fmla="*/ 604 w 694"/>
                <a:gd name="T11" fmla="*/ 1305 h 1316"/>
                <a:gd name="T12" fmla="*/ 142 w 694"/>
                <a:gd name="T13" fmla="*/ 1316 h 1316"/>
                <a:gd name="T14" fmla="*/ 69 w 694"/>
                <a:gd name="T15" fmla="*/ 1293 h 1316"/>
                <a:gd name="T16" fmla="*/ 19 w 694"/>
                <a:gd name="T17" fmla="*/ 1241 h 1316"/>
                <a:gd name="T18" fmla="*/ 0 w 694"/>
                <a:gd name="T19" fmla="*/ 1178 h 1316"/>
                <a:gd name="T20" fmla="*/ 0 w 694"/>
                <a:gd name="T21" fmla="*/ 1125 h 1316"/>
                <a:gd name="T22" fmla="*/ 0 w 694"/>
                <a:gd name="T23" fmla="*/ 1020 h 1316"/>
                <a:gd name="T24" fmla="*/ 0 w 694"/>
                <a:gd name="T25" fmla="*/ 877 h 1316"/>
                <a:gd name="T26" fmla="*/ 0 w 694"/>
                <a:gd name="T27" fmla="*/ 218 h 1316"/>
                <a:gd name="T28" fmla="*/ 0 w 694"/>
                <a:gd name="T29" fmla="*/ 146 h 1316"/>
                <a:gd name="T30" fmla="*/ 10 w 694"/>
                <a:gd name="T31" fmla="*/ 94 h 1316"/>
                <a:gd name="T32" fmla="*/ 51 w 694"/>
                <a:gd name="T33" fmla="*/ 36 h 1316"/>
                <a:gd name="T34" fmla="*/ 116 w 694"/>
                <a:gd name="T35" fmla="*/ 2 h 1316"/>
                <a:gd name="T36" fmla="*/ 578 w 694"/>
                <a:gd name="T37" fmla="*/ 2 h 1316"/>
                <a:gd name="T38" fmla="*/ 644 w 694"/>
                <a:gd name="T39" fmla="*/ 36 h 1316"/>
                <a:gd name="T40" fmla="*/ 685 w 694"/>
                <a:gd name="T41" fmla="*/ 94 h 1316"/>
                <a:gd name="T42" fmla="*/ 694 w 694"/>
                <a:gd name="T43" fmla="*/ 146 h 1316"/>
                <a:gd name="T44" fmla="*/ 694 w 694"/>
                <a:gd name="T45" fmla="*/ 221 h 1316"/>
                <a:gd name="T46" fmla="*/ 694 w 694"/>
                <a:gd name="T47" fmla="*/ 444 h 1316"/>
                <a:gd name="T48" fmla="*/ 694 w 694"/>
                <a:gd name="T49" fmla="*/ 611 h 1316"/>
                <a:gd name="T50" fmla="*/ 385 w 694"/>
                <a:gd name="T51" fmla="*/ 597 h 1316"/>
                <a:gd name="T52" fmla="*/ 385 w 694"/>
                <a:gd name="T53" fmla="*/ 430 h 1316"/>
                <a:gd name="T54" fmla="*/ 385 w 694"/>
                <a:gd name="T55" fmla="*/ 210 h 1316"/>
                <a:gd name="T56" fmla="*/ 385 w 694"/>
                <a:gd name="T57" fmla="*/ 110 h 1316"/>
                <a:gd name="T58" fmla="*/ 368 w 694"/>
                <a:gd name="T59" fmla="*/ 83 h 1316"/>
                <a:gd name="T60" fmla="*/ 339 w 694"/>
                <a:gd name="T61" fmla="*/ 79 h 1316"/>
                <a:gd name="T62" fmla="*/ 313 w 694"/>
                <a:gd name="T63" fmla="*/ 99 h 1316"/>
                <a:gd name="T64" fmla="*/ 310 w 694"/>
                <a:gd name="T65" fmla="*/ 128 h 1316"/>
                <a:gd name="T66" fmla="*/ 310 w 694"/>
                <a:gd name="T67" fmla="*/ 286 h 1316"/>
                <a:gd name="T68" fmla="*/ 310 w 694"/>
                <a:gd name="T69" fmla="*/ 435 h 1316"/>
                <a:gd name="T70" fmla="*/ 310 w 694"/>
                <a:gd name="T71" fmla="*/ 662 h 1316"/>
                <a:gd name="T72" fmla="*/ 310 w 694"/>
                <a:gd name="T73" fmla="*/ 834 h 1316"/>
                <a:gd name="T74" fmla="*/ 310 w 694"/>
                <a:gd name="T75" fmla="*/ 1038 h 1316"/>
                <a:gd name="T76" fmla="*/ 310 w 694"/>
                <a:gd name="T77" fmla="*/ 1219 h 1316"/>
                <a:gd name="T78" fmla="*/ 327 w 694"/>
                <a:gd name="T79" fmla="*/ 1252 h 1316"/>
                <a:gd name="T80" fmla="*/ 361 w 694"/>
                <a:gd name="T81" fmla="*/ 1257 h 1316"/>
                <a:gd name="T82" fmla="*/ 383 w 694"/>
                <a:gd name="T83" fmla="*/ 1234 h 1316"/>
                <a:gd name="T84" fmla="*/ 694 w 694"/>
                <a:gd name="T85" fmla="*/ 70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4" h="1316">
                  <a:moveTo>
                    <a:pt x="694" y="700"/>
                  </a:moveTo>
                  <a:lnTo>
                    <a:pt x="694" y="756"/>
                  </a:lnTo>
                  <a:lnTo>
                    <a:pt x="694" y="813"/>
                  </a:lnTo>
                  <a:lnTo>
                    <a:pt x="694" y="868"/>
                  </a:lnTo>
                  <a:lnTo>
                    <a:pt x="694" y="919"/>
                  </a:lnTo>
                  <a:lnTo>
                    <a:pt x="694" y="969"/>
                  </a:lnTo>
                  <a:lnTo>
                    <a:pt x="694" y="1015"/>
                  </a:lnTo>
                  <a:lnTo>
                    <a:pt x="694" y="1123"/>
                  </a:lnTo>
                  <a:lnTo>
                    <a:pt x="694" y="1149"/>
                  </a:lnTo>
                  <a:lnTo>
                    <a:pt x="694" y="1166"/>
                  </a:lnTo>
                  <a:lnTo>
                    <a:pt x="694" y="1178"/>
                  </a:lnTo>
                  <a:lnTo>
                    <a:pt x="692" y="1198"/>
                  </a:lnTo>
                  <a:lnTo>
                    <a:pt x="686" y="1219"/>
                  </a:lnTo>
                  <a:lnTo>
                    <a:pt x="675" y="1241"/>
                  </a:lnTo>
                  <a:lnTo>
                    <a:pt x="662" y="1260"/>
                  </a:lnTo>
                  <a:lnTo>
                    <a:pt x="645" y="1278"/>
                  </a:lnTo>
                  <a:lnTo>
                    <a:pt x="625" y="1293"/>
                  </a:lnTo>
                  <a:lnTo>
                    <a:pt x="604" y="1305"/>
                  </a:lnTo>
                  <a:lnTo>
                    <a:pt x="579" y="1314"/>
                  </a:lnTo>
                  <a:lnTo>
                    <a:pt x="552" y="1316"/>
                  </a:lnTo>
                  <a:lnTo>
                    <a:pt x="142" y="1316"/>
                  </a:lnTo>
                  <a:lnTo>
                    <a:pt x="115" y="1314"/>
                  </a:lnTo>
                  <a:lnTo>
                    <a:pt x="91" y="1305"/>
                  </a:lnTo>
                  <a:lnTo>
                    <a:pt x="69" y="1293"/>
                  </a:lnTo>
                  <a:lnTo>
                    <a:pt x="50" y="1278"/>
                  </a:lnTo>
                  <a:lnTo>
                    <a:pt x="32" y="1260"/>
                  </a:lnTo>
                  <a:lnTo>
                    <a:pt x="19" y="1241"/>
                  </a:lnTo>
                  <a:lnTo>
                    <a:pt x="9" y="1219"/>
                  </a:lnTo>
                  <a:lnTo>
                    <a:pt x="2" y="1198"/>
                  </a:lnTo>
                  <a:lnTo>
                    <a:pt x="0" y="1178"/>
                  </a:lnTo>
                  <a:lnTo>
                    <a:pt x="0" y="1167"/>
                  </a:lnTo>
                  <a:lnTo>
                    <a:pt x="0" y="1150"/>
                  </a:lnTo>
                  <a:lnTo>
                    <a:pt x="0" y="1125"/>
                  </a:lnTo>
                  <a:lnTo>
                    <a:pt x="0" y="1095"/>
                  </a:lnTo>
                  <a:lnTo>
                    <a:pt x="0" y="1060"/>
                  </a:lnTo>
                  <a:lnTo>
                    <a:pt x="0" y="1020"/>
                  </a:lnTo>
                  <a:lnTo>
                    <a:pt x="0" y="976"/>
                  </a:lnTo>
                  <a:lnTo>
                    <a:pt x="0" y="928"/>
                  </a:lnTo>
                  <a:lnTo>
                    <a:pt x="0" y="877"/>
                  </a:lnTo>
                  <a:lnTo>
                    <a:pt x="0" y="294"/>
                  </a:lnTo>
                  <a:lnTo>
                    <a:pt x="0" y="253"/>
                  </a:lnTo>
                  <a:lnTo>
                    <a:pt x="0" y="218"/>
                  </a:lnTo>
                  <a:lnTo>
                    <a:pt x="0" y="18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35"/>
                  </a:lnTo>
                  <a:lnTo>
                    <a:pt x="2" y="114"/>
                  </a:lnTo>
                  <a:lnTo>
                    <a:pt x="10" y="94"/>
                  </a:lnTo>
                  <a:lnTo>
                    <a:pt x="20" y="73"/>
                  </a:lnTo>
                  <a:lnTo>
                    <a:pt x="33" y="54"/>
                  </a:lnTo>
                  <a:lnTo>
                    <a:pt x="51" y="36"/>
                  </a:lnTo>
                  <a:lnTo>
                    <a:pt x="70" y="21"/>
                  </a:lnTo>
                  <a:lnTo>
                    <a:pt x="93" y="9"/>
                  </a:lnTo>
                  <a:lnTo>
                    <a:pt x="116" y="2"/>
                  </a:lnTo>
                  <a:lnTo>
                    <a:pt x="142" y="0"/>
                  </a:lnTo>
                  <a:lnTo>
                    <a:pt x="552" y="0"/>
                  </a:lnTo>
                  <a:lnTo>
                    <a:pt x="578" y="2"/>
                  </a:lnTo>
                  <a:lnTo>
                    <a:pt x="601" y="9"/>
                  </a:lnTo>
                  <a:lnTo>
                    <a:pt x="624" y="21"/>
                  </a:lnTo>
                  <a:lnTo>
                    <a:pt x="644" y="36"/>
                  </a:lnTo>
                  <a:lnTo>
                    <a:pt x="661" y="54"/>
                  </a:lnTo>
                  <a:lnTo>
                    <a:pt x="674" y="73"/>
                  </a:lnTo>
                  <a:lnTo>
                    <a:pt x="685" y="94"/>
                  </a:lnTo>
                  <a:lnTo>
                    <a:pt x="692" y="114"/>
                  </a:lnTo>
                  <a:lnTo>
                    <a:pt x="694" y="135"/>
                  </a:lnTo>
                  <a:lnTo>
                    <a:pt x="694" y="146"/>
                  </a:lnTo>
                  <a:lnTo>
                    <a:pt x="694" y="164"/>
                  </a:lnTo>
                  <a:lnTo>
                    <a:pt x="694" y="190"/>
                  </a:lnTo>
                  <a:lnTo>
                    <a:pt x="694" y="221"/>
                  </a:lnTo>
                  <a:lnTo>
                    <a:pt x="694" y="257"/>
                  </a:lnTo>
                  <a:lnTo>
                    <a:pt x="694" y="298"/>
                  </a:lnTo>
                  <a:lnTo>
                    <a:pt x="694" y="444"/>
                  </a:lnTo>
                  <a:lnTo>
                    <a:pt x="694" y="498"/>
                  </a:lnTo>
                  <a:lnTo>
                    <a:pt x="694" y="554"/>
                  </a:lnTo>
                  <a:lnTo>
                    <a:pt x="694" y="611"/>
                  </a:lnTo>
                  <a:lnTo>
                    <a:pt x="385" y="611"/>
                  </a:lnTo>
                  <a:lnTo>
                    <a:pt x="385" y="607"/>
                  </a:lnTo>
                  <a:lnTo>
                    <a:pt x="385" y="597"/>
                  </a:lnTo>
                  <a:lnTo>
                    <a:pt x="385" y="499"/>
                  </a:lnTo>
                  <a:lnTo>
                    <a:pt x="385" y="466"/>
                  </a:lnTo>
                  <a:lnTo>
                    <a:pt x="385" y="430"/>
                  </a:lnTo>
                  <a:lnTo>
                    <a:pt x="385" y="392"/>
                  </a:lnTo>
                  <a:lnTo>
                    <a:pt x="385" y="353"/>
                  </a:lnTo>
                  <a:lnTo>
                    <a:pt x="385" y="210"/>
                  </a:lnTo>
                  <a:lnTo>
                    <a:pt x="385" y="180"/>
                  </a:lnTo>
                  <a:lnTo>
                    <a:pt x="385" y="155"/>
                  </a:lnTo>
                  <a:lnTo>
                    <a:pt x="385" y="110"/>
                  </a:lnTo>
                  <a:lnTo>
                    <a:pt x="383" y="100"/>
                  </a:lnTo>
                  <a:lnTo>
                    <a:pt x="376" y="91"/>
                  </a:lnTo>
                  <a:lnTo>
                    <a:pt x="368" y="83"/>
                  </a:lnTo>
                  <a:lnTo>
                    <a:pt x="359" y="79"/>
                  </a:lnTo>
                  <a:lnTo>
                    <a:pt x="351" y="77"/>
                  </a:lnTo>
                  <a:lnTo>
                    <a:pt x="339" y="79"/>
                  </a:lnTo>
                  <a:lnTo>
                    <a:pt x="329" y="83"/>
                  </a:lnTo>
                  <a:lnTo>
                    <a:pt x="320" y="90"/>
                  </a:lnTo>
                  <a:lnTo>
                    <a:pt x="313" y="99"/>
                  </a:lnTo>
                  <a:lnTo>
                    <a:pt x="310" y="109"/>
                  </a:lnTo>
                  <a:lnTo>
                    <a:pt x="310" y="114"/>
                  </a:lnTo>
                  <a:lnTo>
                    <a:pt x="310" y="128"/>
                  </a:lnTo>
                  <a:lnTo>
                    <a:pt x="310" y="207"/>
                  </a:lnTo>
                  <a:lnTo>
                    <a:pt x="310" y="244"/>
                  </a:lnTo>
                  <a:lnTo>
                    <a:pt x="310" y="286"/>
                  </a:lnTo>
                  <a:lnTo>
                    <a:pt x="310" y="333"/>
                  </a:lnTo>
                  <a:lnTo>
                    <a:pt x="310" y="382"/>
                  </a:lnTo>
                  <a:lnTo>
                    <a:pt x="310" y="435"/>
                  </a:lnTo>
                  <a:lnTo>
                    <a:pt x="310" y="545"/>
                  </a:lnTo>
                  <a:lnTo>
                    <a:pt x="310" y="603"/>
                  </a:lnTo>
                  <a:lnTo>
                    <a:pt x="310" y="662"/>
                  </a:lnTo>
                  <a:lnTo>
                    <a:pt x="310" y="719"/>
                  </a:lnTo>
                  <a:lnTo>
                    <a:pt x="310" y="777"/>
                  </a:lnTo>
                  <a:lnTo>
                    <a:pt x="310" y="834"/>
                  </a:lnTo>
                  <a:lnTo>
                    <a:pt x="310" y="941"/>
                  </a:lnTo>
                  <a:lnTo>
                    <a:pt x="310" y="991"/>
                  </a:lnTo>
                  <a:lnTo>
                    <a:pt x="310" y="1038"/>
                  </a:lnTo>
                  <a:lnTo>
                    <a:pt x="310" y="1198"/>
                  </a:lnTo>
                  <a:lnTo>
                    <a:pt x="310" y="1213"/>
                  </a:lnTo>
                  <a:lnTo>
                    <a:pt x="310" y="1219"/>
                  </a:lnTo>
                  <a:lnTo>
                    <a:pt x="313" y="1233"/>
                  </a:lnTo>
                  <a:lnTo>
                    <a:pt x="318" y="1245"/>
                  </a:lnTo>
                  <a:lnTo>
                    <a:pt x="327" y="1252"/>
                  </a:lnTo>
                  <a:lnTo>
                    <a:pt x="337" y="1257"/>
                  </a:lnTo>
                  <a:lnTo>
                    <a:pt x="350" y="1259"/>
                  </a:lnTo>
                  <a:lnTo>
                    <a:pt x="361" y="1257"/>
                  </a:lnTo>
                  <a:lnTo>
                    <a:pt x="370" y="1253"/>
                  </a:lnTo>
                  <a:lnTo>
                    <a:pt x="377" y="1246"/>
                  </a:lnTo>
                  <a:lnTo>
                    <a:pt x="383" y="1234"/>
                  </a:lnTo>
                  <a:lnTo>
                    <a:pt x="385" y="1219"/>
                  </a:lnTo>
                  <a:lnTo>
                    <a:pt x="385" y="699"/>
                  </a:lnTo>
                  <a:lnTo>
                    <a:pt x="694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418369" y="270562"/>
              <a:ext cx="220345" cy="417195"/>
            </a:xfrm>
            <a:custGeom>
              <a:avLst/>
              <a:gdLst>
                <a:gd name="T0" fmla="*/ 308 w 696"/>
                <a:gd name="T1" fmla="*/ 560 h 1316"/>
                <a:gd name="T2" fmla="*/ 308 w 696"/>
                <a:gd name="T3" fmla="*/ 457 h 1316"/>
                <a:gd name="T4" fmla="*/ 309 w 696"/>
                <a:gd name="T5" fmla="*/ 360 h 1316"/>
                <a:gd name="T6" fmla="*/ 309 w 696"/>
                <a:gd name="T7" fmla="*/ 270 h 1316"/>
                <a:gd name="T8" fmla="*/ 309 w 696"/>
                <a:gd name="T9" fmla="*/ 192 h 1316"/>
                <a:gd name="T10" fmla="*/ 309 w 696"/>
                <a:gd name="T11" fmla="*/ 131 h 1316"/>
                <a:gd name="T12" fmla="*/ 309 w 696"/>
                <a:gd name="T13" fmla="*/ 92 h 1316"/>
                <a:gd name="T14" fmla="*/ 309 w 696"/>
                <a:gd name="T15" fmla="*/ 77 h 1316"/>
                <a:gd name="T16" fmla="*/ 320 w 696"/>
                <a:gd name="T17" fmla="*/ 77 h 1316"/>
                <a:gd name="T18" fmla="*/ 341 w 696"/>
                <a:gd name="T19" fmla="*/ 77 h 1316"/>
                <a:gd name="T20" fmla="*/ 361 w 696"/>
                <a:gd name="T21" fmla="*/ 79 h 1316"/>
                <a:gd name="T22" fmla="*/ 378 w 696"/>
                <a:gd name="T23" fmla="*/ 91 h 1316"/>
                <a:gd name="T24" fmla="*/ 386 w 696"/>
                <a:gd name="T25" fmla="*/ 110 h 1316"/>
                <a:gd name="T26" fmla="*/ 386 w 696"/>
                <a:gd name="T27" fmla="*/ 157 h 1316"/>
                <a:gd name="T28" fmla="*/ 386 w 696"/>
                <a:gd name="T29" fmla="*/ 441 h 1316"/>
                <a:gd name="T30" fmla="*/ 386 w 696"/>
                <a:gd name="T31" fmla="*/ 511 h 1316"/>
                <a:gd name="T32" fmla="*/ 384 w 696"/>
                <a:gd name="T33" fmla="*/ 579 h 1316"/>
                <a:gd name="T34" fmla="*/ 371 w 696"/>
                <a:gd name="T35" fmla="*/ 602 h 1316"/>
                <a:gd name="T36" fmla="*/ 345 w 696"/>
                <a:gd name="T37" fmla="*/ 611 h 1316"/>
                <a:gd name="T38" fmla="*/ 318 w 696"/>
                <a:gd name="T39" fmla="*/ 611 h 1316"/>
                <a:gd name="T40" fmla="*/ 308 w 696"/>
                <a:gd name="T41" fmla="*/ 611 h 1316"/>
                <a:gd name="T42" fmla="*/ 312 w 696"/>
                <a:gd name="T43" fmla="*/ 699 h 1316"/>
                <a:gd name="T44" fmla="*/ 332 w 696"/>
                <a:gd name="T45" fmla="*/ 699 h 1316"/>
                <a:gd name="T46" fmla="*/ 360 w 696"/>
                <a:gd name="T47" fmla="*/ 701 h 1316"/>
                <a:gd name="T48" fmla="*/ 379 w 696"/>
                <a:gd name="T49" fmla="*/ 714 h 1316"/>
                <a:gd name="T50" fmla="*/ 386 w 696"/>
                <a:gd name="T51" fmla="*/ 739 h 1316"/>
                <a:gd name="T52" fmla="*/ 696 w 696"/>
                <a:gd name="T53" fmla="*/ 1315 h 1316"/>
                <a:gd name="T54" fmla="*/ 696 w 696"/>
                <a:gd name="T55" fmla="*/ 798 h 1316"/>
                <a:gd name="T56" fmla="*/ 694 w 696"/>
                <a:gd name="T57" fmla="*/ 777 h 1316"/>
                <a:gd name="T58" fmla="*/ 686 w 696"/>
                <a:gd name="T59" fmla="*/ 751 h 1316"/>
                <a:gd name="T60" fmla="*/ 673 w 696"/>
                <a:gd name="T61" fmla="*/ 722 h 1316"/>
                <a:gd name="T62" fmla="*/ 649 w 696"/>
                <a:gd name="T63" fmla="*/ 694 h 1316"/>
                <a:gd name="T64" fmla="*/ 615 w 696"/>
                <a:gd name="T65" fmla="*/ 672 h 1316"/>
                <a:gd name="T66" fmla="*/ 564 w 696"/>
                <a:gd name="T67" fmla="*/ 656 h 1316"/>
                <a:gd name="T68" fmla="*/ 610 w 696"/>
                <a:gd name="T69" fmla="*/ 647 h 1316"/>
                <a:gd name="T70" fmla="*/ 645 w 696"/>
                <a:gd name="T71" fmla="*/ 621 h 1316"/>
                <a:gd name="T72" fmla="*/ 671 w 696"/>
                <a:gd name="T73" fmla="*/ 587 h 1316"/>
                <a:gd name="T74" fmla="*/ 688 w 696"/>
                <a:gd name="T75" fmla="*/ 549 h 1316"/>
                <a:gd name="T76" fmla="*/ 695 w 696"/>
                <a:gd name="T77" fmla="*/ 514 h 1316"/>
                <a:gd name="T78" fmla="*/ 696 w 696"/>
                <a:gd name="T79" fmla="*/ 445 h 1316"/>
                <a:gd name="T80" fmla="*/ 696 w 696"/>
                <a:gd name="T81" fmla="*/ 344 h 1316"/>
                <a:gd name="T82" fmla="*/ 696 w 696"/>
                <a:gd name="T83" fmla="*/ 165 h 1316"/>
                <a:gd name="T84" fmla="*/ 696 w 696"/>
                <a:gd name="T85" fmla="*/ 135 h 1316"/>
                <a:gd name="T86" fmla="*/ 686 w 696"/>
                <a:gd name="T87" fmla="*/ 94 h 1316"/>
                <a:gd name="T88" fmla="*/ 663 w 696"/>
                <a:gd name="T89" fmla="*/ 54 h 1316"/>
                <a:gd name="T90" fmla="*/ 626 w 696"/>
                <a:gd name="T91" fmla="*/ 21 h 1316"/>
                <a:gd name="T92" fmla="*/ 580 w 696"/>
                <a:gd name="T93" fmla="*/ 2 h 1316"/>
                <a:gd name="T94" fmla="*/ 0 w 696"/>
                <a:gd name="T95" fmla="*/ 0 h 1316"/>
                <a:gd name="T96" fmla="*/ 309 w 696"/>
                <a:gd name="T97" fmla="*/ 1316 h 1316"/>
                <a:gd name="T98" fmla="*/ 309 w 696"/>
                <a:gd name="T99" fmla="*/ 1302 h 1316"/>
                <a:gd name="T100" fmla="*/ 309 w 696"/>
                <a:gd name="T101" fmla="*/ 1262 h 1316"/>
                <a:gd name="T102" fmla="*/ 309 w 696"/>
                <a:gd name="T103" fmla="*/ 1202 h 1316"/>
                <a:gd name="T104" fmla="*/ 309 w 696"/>
                <a:gd name="T105" fmla="*/ 1126 h 1316"/>
                <a:gd name="T106" fmla="*/ 309 w 696"/>
                <a:gd name="T107" fmla="*/ 1038 h 1316"/>
                <a:gd name="T108" fmla="*/ 309 w 696"/>
                <a:gd name="T109" fmla="*/ 942 h 1316"/>
                <a:gd name="T110" fmla="*/ 309 w 696"/>
                <a:gd name="T111" fmla="*/ 843 h 1316"/>
                <a:gd name="T112" fmla="*/ 309 w 696"/>
                <a:gd name="T113" fmla="*/ 74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6" h="1316">
                  <a:moveTo>
                    <a:pt x="308" y="611"/>
                  </a:moveTo>
                  <a:lnTo>
                    <a:pt x="308" y="560"/>
                  </a:lnTo>
                  <a:lnTo>
                    <a:pt x="308" y="509"/>
                  </a:lnTo>
                  <a:lnTo>
                    <a:pt x="308" y="457"/>
                  </a:lnTo>
                  <a:lnTo>
                    <a:pt x="309" y="408"/>
                  </a:lnTo>
                  <a:lnTo>
                    <a:pt x="309" y="360"/>
                  </a:lnTo>
                  <a:lnTo>
                    <a:pt x="309" y="313"/>
                  </a:lnTo>
                  <a:lnTo>
                    <a:pt x="309" y="270"/>
                  </a:lnTo>
                  <a:lnTo>
                    <a:pt x="309" y="229"/>
                  </a:lnTo>
                  <a:lnTo>
                    <a:pt x="309" y="192"/>
                  </a:lnTo>
                  <a:lnTo>
                    <a:pt x="309" y="160"/>
                  </a:lnTo>
                  <a:lnTo>
                    <a:pt x="309" y="131"/>
                  </a:lnTo>
                  <a:lnTo>
                    <a:pt x="309" y="108"/>
                  </a:lnTo>
                  <a:lnTo>
                    <a:pt x="309" y="92"/>
                  </a:lnTo>
                  <a:lnTo>
                    <a:pt x="309" y="81"/>
                  </a:lnTo>
                  <a:lnTo>
                    <a:pt x="309" y="77"/>
                  </a:lnTo>
                  <a:lnTo>
                    <a:pt x="312" y="77"/>
                  </a:lnTo>
                  <a:lnTo>
                    <a:pt x="320" y="77"/>
                  </a:lnTo>
                  <a:lnTo>
                    <a:pt x="330" y="77"/>
                  </a:lnTo>
                  <a:lnTo>
                    <a:pt x="341" y="77"/>
                  </a:lnTo>
                  <a:lnTo>
                    <a:pt x="353" y="77"/>
                  </a:lnTo>
                  <a:lnTo>
                    <a:pt x="361" y="79"/>
                  </a:lnTo>
                  <a:lnTo>
                    <a:pt x="370" y="83"/>
                  </a:lnTo>
                  <a:lnTo>
                    <a:pt x="378" y="91"/>
                  </a:lnTo>
                  <a:lnTo>
                    <a:pt x="384" y="100"/>
                  </a:lnTo>
                  <a:lnTo>
                    <a:pt x="386" y="110"/>
                  </a:lnTo>
                  <a:lnTo>
                    <a:pt x="386" y="135"/>
                  </a:lnTo>
                  <a:lnTo>
                    <a:pt x="386" y="157"/>
                  </a:lnTo>
                  <a:lnTo>
                    <a:pt x="386" y="183"/>
                  </a:lnTo>
                  <a:lnTo>
                    <a:pt x="386" y="441"/>
                  </a:lnTo>
                  <a:lnTo>
                    <a:pt x="386" y="477"/>
                  </a:lnTo>
                  <a:lnTo>
                    <a:pt x="386" y="511"/>
                  </a:lnTo>
                  <a:lnTo>
                    <a:pt x="386" y="567"/>
                  </a:lnTo>
                  <a:lnTo>
                    <a:pt x="384" y="579"/>
                  </a:lnTo>
                  <a:lnTo>
                    <a:pt x="379" y="591"/>
                  </a:lnTo>
                  <a:lnTo>
                    <a:pt x="371" y="602"/>
                  </a:lnTo>
                  <a:lnTo>
                    <a:pt x="360" y="609"/>
                  </a:lnTo>
                  <a:lnTo>
                    <a:pt x="345" y="611"/>
                  </a:lnTo>
                  <a:lnTo>
                    <a:pt x="329" y="611"/>
                  </a:lnTo>
                  <a:lnTo>
                    <a:pt x="318" y="611"/>
                  </a:lnTo>
                  <a:lnTo>
                    <a:pt x="311" y="611"/>
                  </a:lnTo>
                  <a:lnTo>
                    <a:pt x="308" y="611"/>
                  </a:lnTo>
                  <a:close/>
                  <a:moveTo>
                    <a:pt x="309" y="700"/>
                  </a:moveTo>
                  <a:lnTo>
                    <a:pt x="312" y="699"/>
                  </a:lnTo>
                  <a:lnTo>
                    <a:pt x="320" y="699"/>
                  </a:lnTo>
                  <a:lnTo>
                    <a:pt x="332" y="699"/>
                  </a:lnTo>
                  <a:lnTo>
                    <a:pt x="347" y="699"/>
                  </a:lnTo>
                  <a:lnTo>
                    <a:pt x="360" y="701"/>
                  </a:lnTo>
                  <a:lnTo>
                    <a:pt x="370" y="706"/>
                  </a:lnTo>
                  <a:lnTo>
                    <a:pt x="379" y="714"/>
                  </a:lnTo>
                  <a:lnTo>
                    <a:pt x="384" y="725"/>
                  </a:lnTo>
                  <a:lnTo>
                    <a:pt x="386" y="739"/>
                  </a:lnTo>
                  <a:lnTo>
                    <a:pt x="386" y="1316"/>
                  </a:lnTo>
                  <a:lnTo>
                    <a:pt x="696" y="1315"/>
                  </a:lnTo>
                  <a:lnTo>
                    <a:pt x="696" y="805"/>
                  </a:lnTo>
                  <a:lnTo>
                    <a:pt x="696" y="798"/>
                  </a:lnTo>
                  <a:lnTo>
                    <a:pt x="695" y="788"/>
                  </a:lnTo>
                  <a:lnTo>
                    <a:pt x="694" y="777"/>
                  </a:lnTo>
                  <a:lnTo>
                    <a:pt x="691" y="765"/>
                  </a:lnTo>
                  <a:lnTo>
                    <a:pt x="686" y="751"/>
                  </a:lnTo>
                  <a:lnTo>
                    <a:pt x="681" y="737"/>
                  </a:lnTo>
                  <a:lnTo>
                    <a:pt x="673" y="722"/>
                  </a:lnTo>
                  <a:lnTo>
                    <a:pt x="663" y="708"/>
                  </a:lnTo>
                  <a:lnTo>
                    <a:pt x="649" y="694"/>
                  </a:lnTo>
                  <a:lnTo>
                    <a:pt x="634" y="682"/>
                  </a:lnTo>
                  <a:lnTo>
                    <a:pt x="615" y="672"/>
                  </a:lnTo>
                  <a:lnTo>
                    <a:pt x="592" y="663"/>
                  </a:lnTo>
                  <a:lnTo>
                    <a:pt x="564" y="656"/>
                  </a:lnTo>
                  <a:lnTo>
                    <a:pt x="589" y="654"/>
                  </a:lnTo>
                  <a:lnTo>
                    <a:pt x="610" y="647"/>
                  </a:lnTo>
                  <a:lnTo>
                    <a:pt x="629" y="636"/>
                  </a:lnTo>
                  <a:lnTo>
                    <a:pt x="645" y="621"/>
                  </a:lnTo>
                  <a:lnTo>
                    <a:pt x="660" y="605"/>
                  </a:lnTo>
                  <a:lnTo>
                    <a:pt x="671" y="587"/>
                  </a:lnTo>
                  <a:lnTo>
                    <a:pt x="680" y="569"/>
                  </a:lnTo>
                  <a:lnTo>
                    <a:pt x="688" y="549"/>
                  </a:lnTo>
                  <a:lnTo>
                    <a:pt x="692" y="531"/>
                  </a:lnTo>
                  <a:lnTo>
                    <a:pt x="695" y="514"/>
                  </a:lnTo>
                  <a:lnTo>
                    <a:pt x="696" y="500"/>
                  </a:lnTo>
                  <a:lnTo>
                    <a:pt x="696" y="445"/>
                  </a:lnTo>
                  <a:lnTo>
                    <a:pt x="696" y="393"/>
                  </a:lnTo>
                  <a:lnTo>
                    <a:pt x="696" y="344"/>
                  </a:lnTo>
                  <a:lnTo>
                    <a:pt x="696" y="190"/>
                  </a:lnTo>
                  <a:lnTo>
                    <a:pt x="696" y="165"/>
                  </a:lnTo>
                  <a:lnTo>
                    <a:pt x="696" y="146"/>
                  </a:lnTo>
                  <a:lnTo>
                    <a:pt x="696" y="135"/>
                  </a:lnTo>
                  <a:lnTo>
                    <a:pt x="694" y="114"/>
                  </a:lnTo>
                  <a:lnTo>
                    <a:pt x="686" y="94"/>
                  </a:lnTo>
                  <a:lnTo>
                    <a:pt x="676" y="73"/>
                  </a:lnTo>
                  <a:lnTo>
                    <a:pt x="663" y="54"/>
                  </a:lnTo>
                  <a:lnTo>
                    <a:pt x="645" y="36"/>
                  </a:lnTo>
                  <a:lnTo>
                    <a:pt x="626" y="21"/>
                  </a:lnTo>
                  <a:lnTo>
                    <a:pt x="604" y="9"/>
                  </a:lnTo>
                  <a:lnTo>
                    <a:pt x="580" y="2"/>
                  </a:lnTo>
                  <a:lnTo>
                    <a:pt x="554" y="0"/>
                  </a:lnTo>
                  <a:lnTo>
                    <a:pt x="0" y="0"/>
                  </a:lnTo>
                  <a:lnTo>
                    <a:pt x="0" y="1316"/>
                  </a:lnTo>
                  <a:lnTo>
                    <a:pt x="309" y="1316"/>
                  </a:lnTo>
                  <a:lnTo>
                    <a:pt x="309" y="1313"/>
                  </a:lnTo>
                  <a:lnTo>
                    <a:pt x="309" y="1302"/>
                  </a:lnTo>
                  <a:lnTo>
                    <a:pt x="309" y="1285"/>
                  </a:lnTo>
                  <a:lnTo>
                    <a:pt x="309" y="1262"/>
                  </a:lnTo>
                  <a:lnTo>
                    <a:pt x="309" y="1234"/>
                  </a:lnTo>
                  <a:lnTo>
                    <a:pt x="309" y="1202"/>
                  </a:lnTo>
                  <a:lnTo>
                    <a:pt x="309" y="1165"/>
                  </a:lnTo>
                  <a:lnTo>
                    <a:pt x="309" y="1126"/>
                  </a:lnTo>
                  <a:lnTo>
                    <a:pt x="309" y="1083"/>
                  </a:lnTo>
                  <a:lnTo>
                    <a:pt x="309" y="1038"/>
                  </a:lnTo>
                  <a:lnTo>
                    <a:pt x="309" y="990"/>
                  </a:lnTo>
                  <a:lnTo>
                    <a:pt x="309" y="942"/>
                  </a:lnTo>
                  <a:lnTo>
                    <a:pt x="309" y="892"/>
                  </a:lnTo>
                  <a:lnTo>
                    <a:pt x="309" y="843"/>
                  </a:lnTo>
                  <a:lnTo>
                    <a:pt x="309" y="793"/>
                  </a:lnTo>
                  <a:lnTo>
                    <a:pt x="309" y="746"/>
                  </a:lnTo>
                  <a:lnTo>
                    <a:pt x="309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3880" y="270562"/>
              <a:ext cx="221615" cy="417830"/>
            </a:xfrm>
            <a:custGeom>
              <a:avLst/>
              <a:gdLst>
                <a:gd name="T0" fmla="*/ 0 w 697"/>
                <a:gd name="T1" fmla="*/ 0 h 1318"/>
                <a:gd name="T2" fmla="*/ 0 w 697"/>
                <a:gd name="T3" fmla="*/ 1316 h 1318"/>
                <a:gd name="T4" fmla="*/ 309 w 697"/>
                <a:gd name="T5" fmla="*/ 1316 h 1318"/>
                <a:gd name="T6" fmla="*/ 309 w 697"/>
                <a:gd name="T7" fmla="*/ 700 h 1318"/>
                <a:gd name="T8" fmla="*/ 388 w 697"/>
                <a:gd name="T9" fmla="*/ 700 h 1318"/>
                <a:gd name="T10" fmla="*/ 388 w 697"/>
                <a:gd name="T11" fmla="*/ 1318 h 1318"/>
                <a:gd name="T12" fmla="*/ 697 w 697"/>
                <a:gd name="T13" fmla="*/ 1318 h 1318"/>
                <a:gd name="T14" fmla="*/ 697 w 697"/>
                <a:gd name="T15" fmla="*/ 0 h 1318"/>
                <a:gd name="T16" fmla="*/ 388 w 697"/>
                <a:gd name="T17" fmla="*/ 0 h 1318"/>
                <a:gd name="T18" fmla="*/ 388 w 697"/>
                <a:gd name="T19" fmla="*/ 612 h 1318"/>
                <a:gd name="T20" fmla="*/ 309 w 697"/>
                <a:gd name="T21" fmla="*/ 612 h 1318"/>
                <a:gd name="T22" fmla="*/ 309 w 697"/>
                <a:gd name="T23" fmla="*/ 0 h 1318"/>
                <a:gd name="T24" fmla="*/ 0 w 697"/>
                <a:gd name="T25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7" h="1318">
                  <a:moveTo>
                    <a:pt x="0" y="0"/>
                  </a:moveTo>
                  <a:lnTo>
                    <a:pt x="0" y="1316"/>
                  </a:lnTo>
                  <a:lnTo>
                    <a:pt x="309" y="1316"/>
                  </a:lnTo>
                  <a:lnTo>
                    <a:pt x="309" y="700"/>
                  </a:lnTo>
                  <a:lnTo>
                    <a:pt x="388" y="700"/>
                  </a:lnTo>
                  <a:lnTo>
                    <a:pt x="388" y="1318"/>
                  </a:lnTo>
                  <a:lnTo>
                    <a:pt x="697" y="1318"/>
                  </a:lnTo>
                  <a:lnTo>
                    <a:pt x="697" y="0"/>
                  </a:lnTo>
                  <a:lnTo>
                    <a:pt x="388" y="0"/>
                  </a:lnTo>
                  <a:lnTo>
                    <a:pt x="388" y="612"/>
                  </a:lnTo>
                  <a:lnTo>
                    <a:pt x="309" y="612"/>
                  </a:lnTo>
                  <a:lnTo>
                    <a:pt x="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27557" y="984546"/>
              <a:ext cx="1005205" cy="50165"/>
            </a:xfrm>
            <a:prstGeom prst="rect">
              <a:avLst/>
            </a:prstGeom>
            <a:solidFill>
              <a:srgbClr val="005E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19200" y="3432000"/>
            <a:ext cx="2832000" cy="267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73600" y="3432000"/>
            <a:ext cx="2832000" cy="267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7723200" y="3432001"/>
            <a:ext cx="2832000" cy="2673599"/>
          </a:xfrm>
          <a:solidFill>
            <a:schemeClr val="accent1"/>
          </a:solidFill>
        </p:spPr>
        <p:txBody>
          <a:bodyPr lIns="144000" tIns="144000" rIns="144000" bIns="1440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Quality Through Consistency</a:t>
            </a:r>
          </a:p>
        </p:txBody>
      </p:sp>
    </p:spTree>
    <p:extLst>
      <p:ext uri="{BB962C8B-B14F-4D97-AF65-F5344CB8AC3E}">
        <p14:creationId xmlns:p14="http://schemas.microsoft.com/office/powerpoint/2010/main" val="33907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– 1 Column 16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53565A"/>
                </a:solidFill>
              </a:rPr>
              <a:t>Quality Through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39528" y="6318159"/>
            <a:ext cx="371672" cy="240000"/>
          </a:xfrm>
        </p:spPr>
        <p:txBody>
          <a:bodyPr/>
          <a:lstStyle/>
          <a:p>
            <a:fld id="{6376DF22-3A4C-4C5B-91B8-0518BA826A16}" type="slidenum">
              <a:rPr lang="en-GB" smtClean="0">
                <a:solidFill>
                  <a:srgbClr val="53565A"/>
                </a:solidFill>
              </a:rPr>
              <a:pPr/>
              <a:t>‹#›</a:t>
            </a:fld>
            <a:endParaRPr lang="en-GB" dirty="0">
              <a:solidFill>
                <a:srgbClr val="53565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19201" y="1848000"/>
            <a:ext cx="9336617" cy="348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73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set in Arial Bold 24pt</a:t>
            </a:r>
            <a:br>
              <a:rPr lang="en-US" dirty="0"/>
            </a:br>
            <a:r>
              <a:rPr lang="en-US" dirty="0"/>
              <a:t>and can go over two lines if necessary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3330"/>
            <a:ext cx="5181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3330"/>
            <a:ext cx="5181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79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set in Arial Bold 24pt</a:t>
            </a:r>
            <a:br>
              <a:rPr lang="en-US" dirty="0"/>
            </a:br>
            <a:r>
              <a:rPr lang="en-US" dirty="0"/>
              <a:t>and can go over two lines if necessary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50168"/>
            <a:ext cx="6172200" cy="411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0168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set in Arial Bold 24pt</a:t>
            </a:r>
            <a:br>
              <a:rPr lang="en-US" dirty="0"/>
            </a:br>
            <a:r>
              <a:rPr lang="en-US" dirty="0"/>
              <a:t>and can go over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60357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91015"/>
            <a:ext cx="9336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46247"/>
            <a:ext cx="10560000" cy="34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162651" y="6061815"/>
            <a:ext cx="636856" cy="638400"/>
            <a:chOff x="0" y="0"/>
            <a:chExt cx="1056005" cy="1058545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1056005" cy="105854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7557" y="25052"/>
              <a:ext cx="1005205" cy="1007745"/>
            </a:xfrm>
            <a:prstGeom prst="rect">
              <a:avLst/>
            </a:prstGeom>
            <a:solidFill>
              <a:srgbClr val="041E4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72859" y="270562"/>
              <a:ext cx="219710" cy="417195"/>
            </a:xfrm>
            <a:custGeom>
              <a:avLst/>
              <a:gdLst>
                <a:gd name="T0" fmla="*/ 694 w 694"/>
                <a:gd name="T1" fmla="*/ 813 h 1316"/>
                <a:gd name="T2" fmla="*/ 694 w 694"/>
                <a:gd name="T3" fmla="*/ 969 h 1316"/>
                <a:gd name="T4" fmla="*/ 694 w 694"/>
                <a:gd name="T5" fmla="*/ 1149 h 1316"/>
                <a:gd name="T6" fmla="*/ 692 w 694"/>
                <a:gd name="T7" fmla="*/ 1198 h 1316"/>
                <a:gd name="T8" fmla="*/ 662 w 694"/>
                <a:gd name="T9" fmla="*/ 1260 h 1316"/>
                <a:gd name="T10" fmla="*/ 604 w 694"/>
                <a:gd name="T11" fmla="*/ 1305 h 1316"/>
                <a:gd name="T12" fmla="*/ 142 w 694"/>
                <a:gd name="T13" fmla="*/ 1316 h 1316"/>
                <a:gd name="T14" fmla="*/ 69 w 694"/>
                <a:gd name="T15" fmla="*/ 1293 h 1316"/>
                <a:gd name="T16" fmla="*/ 19 w 694"/>
                <a:gd name="T17" fmla="*/ 1241 h 1316"/>
                <a:gd name="T18" fmla="*/ 0 w 694"/>
                <a:gd name="T19" fmla="*/ 1178 h 1316"/>
                <a:gd name="T20" fmla="*/ 0 w 694"/>
                <a:gd name="T21" fmla="*/ 1125 h 1316"/>
                <a:gd name="T22" fmla="*/ 0 w 694"/>
                <a:gd name="T23" fmla="*/ 1020 h 1316"/>
                <a:gd name="T24" fmla="*/ 0 w 694"/>
                <a:gd name="T25" fmla="*/ 877 h 1316"/>
                <a:gd name="T26" fmla="*/ 0 w 694"/>
                <a:gd name="T27" fmla="*/ 218 h 1316"/>
                <a:gd name="T28" fmla="*/ 0 w 694"/>
                <a:gd name="T29" fmla="*/ 146 h 1316"/>
                <a:gd name="T30" fmla="*/ 10 w 694"/>
                <a:gd name="T31" fmla="*/ 94 h 1316"/>
                <a:gd name="T32" fmla="*/ 51 w 694"/>
                <a:gd name="T33" fmla="*/ 36 h 1316"/>
                <a:gd name="T34" fmla="*/ 116 w 694"/>
                <a:gd name="T35" fmla="*/ 2 h 1316"/>
                <a:gd name="T36" fmla="*/ 578 w 694"/>
                <a:gd name="T37" fmla="*/ 2 h 1316"/>
                <a:gd name="T38" fmla="*/ 644 w 694"/>
                <a:gd name="T39" fmla="*/ 36 h 1316"/>
                <a:gd name="T40" fmla="*/ 685 w 694"/>
                <a:gd name="T41" fmla="*/ 94 h 1316"/>
                <a:gd name="T42" fmla="*/ 694 w 694"/>
                <a:gd name="T43" fmla="*/ 146 h 1316"/>
                <a:gd name="T44" fmla="*/ 694 w 694"/>
                <a:gd name="T45" fmla="*/ 221 h 1316"/>
                <a:gd name="T46" fmla="*/ 694 w 694"/>
                <a:gd name="T47" fmla="*/ 444 h 1316"/>
                <a:gd name="T48" fmla="*/ 694 w 694"/>
                <a:gd name="T49" fmla="*/ 611 h 1316"/>
                <a:gd name="T50" fmla="*/ 385 w 694"/>
                <a:gd name="T51" fmla="*/ 597 h 1316"/>
                <a:gd name="T52" fmla="*/ 385 w 694"/>
                <a:gd name="T53" fmla="*/ 430 h 1316"/>
                <a:gd name="T54" fmla="*/ 385 w 694"/>
                <a:gd name="T55" fmla="*/ 210 h 1316"/>
                <a:gd name="T56" fmla="*/ 385 w 694"/>
                <a:gd name="T57" fmla="*/ 110 h 1316"/>
                <a:gd name="T58" fmla="*/ 368 w 694"/>
                <a:gd name="T59" fmla="*/ 83 h 1316"/>
                <a:gd name="T60" fmla="*/ 339 w 694"/>
                <a:gd name="T61" fmla="*/ 79 h 1316"/>
                <a:gd name="T62" fmla="*/ 313 w 694"/>
                <a:gd name="T63" fmla="*/ 99 h 1316"/>
                <a:gd name="T64" fmla="*/ 310 w 694"/>
                <a:gd name="T65" fmla="*/ 128 h 1316"/>
                <a:gd name="T66" fmla="*/ 310 w 694"/>
                <a:gd name="T67" fmla="*/ 286 h 1316"/>
                <a:gd name="T68" fmla="*/ 310 w 694"/>
                <a:gd name="T69" fmla="*/ 435 h 1316"/>
                <a:gd name="T70" fmla="*/ 310 w 694"/>
                <a:gd name="T71" fmla="*/ 662 h 1316"/>
                <a:gd name="T72" fmla="*/ 310 w 694"/>
                <a:gd name="T73" fmla="*/ 834 h 1316"/>
                <a:gd name="T74" fmla="*/ 310 w 694"/>
                <a:gd name="T75" fmla="*/ 1038 h 1316"/>
                <a:gd name="T76" fmla="*/ 310 w 694"/>
                <a:gd name="T77" fmla="*/ 1219 h 1316"/>
                <a:gd name="T78" fmla="*/ 327 w 694"/>
                <a:gd name="T79" fmla="*/ 1252 h 1316"/>
                <a:gd name="T80" fmla="*/ 361 w 694"/>
                <a:gd name="T81" fmla="*/ 1257 h 1316"/>
                <a:gd name="T82" fmla="*/ 383 w 694"/>
                <a:gd name="T83" fmla="*/ 1234 h 1316"/>
                <a:gd name="T84" fmla="*/ 694 w 694"/>
                <a:gd name="T85" fmla="*/ 70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4" h="1316">
                  <a:moveTo>
                    <a:pt x="694" y="700"/>
                  </a:moveTo>
                  <a:lnTo>
                    <a:pt x="694" y="756"/>
                  </a:lnTo>
                  <a:lnTo>
                    <a:pt x="694" y="813"/>
                  </a:lnTo>
                  <a:lnTo>
                    <a:pt x="694" y="868"/>
                  </a:lnTo>
                  <a:lnTo>
                    <a:pt x="694" y="919"/>
                  </a:lnTo>
                  <a:lnTo>
                    <a:pt x="694" y="969"/>
                  </a:lnTo>
                  <a:lnTo>
                    <a:pt x="694" y="1015"/>
                  </a:lnTo>
                  <a:lnTo>
                    <a:pt x="694" y="1123"/>
                  </a:lnTo>
                  <a:lnTo>
                    <a:pt x="694" y="1149"/>
                  </a:lnTo>
                  <a:lnTo>
                    <a:pt x="694" y="1166"/>
                  </a:lnTo>
                  <a:lnTo>
                    <a:pt x="694" y="1178"/>
                  </a:lnTo>
                  <a:lnTo>
                    <a:pt x="692" y="1198"/>
                  </a:lnTo>
                  <a:lnTo>
                    <a:pt x="686" y="1219"/>
                  </a:lnTo>
                  <a:lnTo>
                    <a:pt x="675" y="1241"/>
                  </a:lnTo>
                  <a:lnTo>
                    <a:pt x="662" y="1260"/>
                  </a:lnTo>
                  <a:lnTo>
                    <a:pt x="645" y="1278"/>
                  </a:lnTo>
                  <a:lnTo>
                    <a:pt x="625" y="1293"/>
                  </a:lnTo>
                  <a:lnTo>
                    <a:pt x="604" y="1305"/>
                  </a:lnTo>
                  <a:lnTo>
                    <a:pt x="579" y="1314"/>
                  </a:lnTo>
                  <a:lnTo>
                    <a:pt x="552" y="1316"/>
                  </a:lnTo>
                  <a:lnTo>
                    <a:pt x="142" y="1316"/>
                  </a:lnTo>
                  <a:lnTo>
                    <a:pt x="115" y="1314"/>
                  </a:lnTo>
                  <a:lnTo>
                    <a:pt x="91" y="1305"/>
                  </a:lnTo>
                  <a:lnTo>
                    <a:pt x="69" y="1293"/>
                  </a:lnTo>
                  <a:lnTo>
                    <a:pt x="50" y="1278"/>
                  </a:lnTo>
                  <a:lnTo>
                    <a:pt x="32" y="1260"/>
                  </a:lnTo>
                  <a:lnTo>
                    <a:pt x="19" y="1241"/>
                  </a:lnTo>
                  <a:lnTo>
                    <a:pt x="9" y="1219"/>
                  </a:lnTo>
                  <a:lnTo>
                    <a:pt x="2" y="1198"/>
                  </a:lnTo>
                  <a:lnTo>
                    <a:pt x="0" y="1178"/>
                  </a:lnTo>
                  <a:lnTo>
                    <a:pt x="0" y="1167"/>
                  </a:lnTo>
                  <a:lnTo>
                    <a:pt x="0" y="1150"/>
                  </a:lnTo>
                  <a:lnTo>
                    <a:pt x="0" y="1125"/>
                  </a:lnTo>
                  <a:lnTo>
                    <a:pt x="0" y="1095"/>
                  </a:lnTo>
                  <a:lnTo>
                    <a:pt x="0" y="1060"/>
                  </a:lnTo>
                  <a:lnTo>
                    <a:pt x="0" y="1020"/>
                  </a:lnTo>
                  <a:lnTo>
                    <a:pt x="0" y="976"/>
                  </a:lnTo>
                  <a:lnTo>
                    <a:pt x="0" y="928"/>
                  </a:lnTo>
                  <a:lnTo>
                    <a:pt x="0" y="877"/>
                  </a:lnTo>
                  <a:lnTo>
                    <a:pt x="0" y="294"/>
                  </a:lnTo>
                  <a:lnTo>
                    <a:pt x="0" y="253"/>
                  </a:lnTo>
                  <a:lnTo>
                    <a:pt x="0" y="218"/>
                  </a:lnTo>
                  <a:lnTo>
                    <a:pt x="0" y="18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35"/>
                  </a:lnTo>
                  <a:lnTo>
                    <a:pt x="2" y="114"/>
                  </a:lnTo>
                  <a:lnTo>
                    <a:pt x="10" y="94"/>
                  </a:lnTo>
                  <a:lnTo>
                    <a:pt x="20" y="73"/>
                  </a:lnTo>
                  <a:lnTo>
                    <a:pt x="33" y="54"/>
                  </a:lnTo>
                  <a:lnTo>
                    <a:pt x="51" y="36"/>
                  </a:lnTo>
                  <a:lnTo>
                    <a:pt x="70" y="21"/>
                  </a:lnTo>
                  <a:lnTo>
                    <a:pt x="93" y="9"/>
                  </a:lnTo>
                  <a:lnTo>
                    <a:pt x="116" y="2"/>
                  </a:lnTo>
                  <a:lnTo>
                    <a:pt x="142" y="0"/>
                  </a:lnTo>
                  <a:lnTo>
                    <a:pt x="552" y="0"/>
                  </a:lnTo>
                  <a:lnTo>
                    <a:pt x="578" y="2"/>
                  </a:lnTo>
                  <a:lnTo>
                    <a:pt x="601" y="9"/>
                  </a:lnTo>
                  <a:lnTo>
                    <a:pt x="624" y="21"/>
                  </a:lnTo>
                  <a:lnTo>
                    <a:pt x="644" y="36"/>
                  </a:lnTo>
                  <a:lnTo>
                    <a:pt x="661" y="54"/>
                  </a:lnTo>
                  <a:lnTo>
                    <a:pt x="674" y="73"/>
                  </a:lnTo>
                  <a:lnTo>
                    <a:pt x="685" y="94"/>
                  </a:lnTo>
                  <a:lnTo>
                    <a:pt x="692" y="114"/>
                  </a:lnTo>
                  <a:lnTo>
                    <a:pt x="694" y="135"/>
                  </a:lnTo>
                  <a:lnTo>
                    <a:pt x="694" y="146"/>
                  </a:lnTo>
                  <a:lnTo>
                    <a:pt x="694" y="164"/>
                  </a:lnTo>
                  <a:lnTo>
                    <a:pt x="694" y="190"/>
                  </a:lnTo>
                  <a:lnTo>
                    <a:pt x="694" y="221"/>
                  </a:lnTo>
                  <a:lnTo>
                    <a:pt x="694" y="257"/>
                  </a:lnTo>
                  <a:lnTo>
                    <a:pt x="694" y="298"/>
                  </a:lnTo>
                  <a:lnTo>
                    <a:pt x="694" y="444"/>
                  </a:lnTo>
                  <a:lnTo>
                    <a:pt x="694" y="498"/>
                  </a:lnTo>
                  <a:lnTo>
                    <a:pt x="694" y="554"/>
                  </a:lnTo>
                  <a:lnTo>
                    <a:pt x="694" y="611"/>
                  </a:lnTo>
                  <a:lnTo>
                    <a:pt x="385" y="611"/>
                  </a:lnTo>
                  <a:lnTo>
                    <a:pt x="385" y="607"/>
                  </a:lnTo>
                  <a:lnTo>
                    <a:pt x="385" y="597"/>
                  </a:lnTo>
                  <a:lnTo>
                    <a:pt x="385" y="499"/>
                  </a:lnTo>
                  <a:lnTo>
                    <a:pt x="385" y="466"/>
                  </a:lnTo>
                  <a:lnTo>
                    <a:pt x="385" y="430"/>
                  </a:lnTo>
                  <a:lnTo>
                    <a:pt x="385" y="392"/>
                  </a:lnTo>
                  <a:lnTo>
                    <a:pt x="385" y="353"/>
                  </a:lnTo>
                  <a:lnTo>
                    <a:pt x="385" y="210"/>
                  </a:lnTo>
                  <a:lnTo>
                    <a:pt x="385" y="180"/>
                  </a:lnTo>
                  <a:lnTo>
                    <a:pt x="385" y="155"/>
                  </a:lnTo>
                  <a:lnTo>
                    <a:pt x="385" y="110"/>
                  </a:lnTo>
                  <a:lnTo>
                    <a:pt x="383" y="100"/>
                  </a:lnTo>
                  <a:lnTo>
                    <a:pt x="376" y="91"/>
                  </a:lnTo>
                  <a:lnTo>
                    <a:pt x="368" y="83"/>
                  </a:lnTo>
                  <a:lnTo>
                    <a:pt x="359" y="79"/>
                  </a:lnTo>
                  <a:lnTo>
                    <a:pt x="351" y="77"/>
                  </a:lnTo>
                  <a:lnTo>
                    <a:pt x="339" y="79"/>
                  </a:lnTo>
                  <a:lnTo>
                    <a:pt x="329" y="83"/>
                  </a:lnTo>
                  <a:lnTo>
                    <a:pt x="320" y="90"/>
                  </a:lnTo>
                  <a:lnTo>
                    <a:pt x="313" y="99"/>
                  </a:lnTo>
                  <a:lnTo>
                    <a:pt x="310" y="109"/>
                  </a:lnTo>
                  <a:lnTo>
                    <a:pt x="310" y="114"/>
                  </a:lnTo>
                  <a:lnTo>
                    <a:pt x="310" y="128"/>
                  </a:lnTo>
                  <a:lnTo>
                    <a:pt x="310" y="207"/>
                  </a:lnTo>
                  <a:lnTo>
                    <a:pt x="310" y="244"/>
                  </a:lnTo>
                  <a:lnTo>
                    <a:pt x="310" y="286"/>
                  </a:lnTo>
                  <a:lnTo>
                    <a:pt x="310" y="333"/>
                  </a:lnTo>
                  <a:lnTo>
                    <a:pt x="310" y="382"/>
                  </a:lnTo>
                  <a:lnTo>
                    <a:pt x="310" y="435"/>
                  </a:lnTo>
                  <a:lnTo>
                    <a:pt x="310" y="545"/>
                  </a:lnTo>
                  <a:lnTo>
                    <a:pt x="310" y="603"/>
                  </a:lnTo>
                  <a:lnTo>
                    <a:pt x="310" y="662"/>
                  </a:lnTo>
                  <a:lnTo>
                    <a:pt x="310" y="719"/>
                  </a:lnTo>
                  <a:lnTo>
                    <a:pt x="310" y="777"/>
                  </a:lnTo>
                  <a:lnTo>
                    <a:pt x="310" y="834"/>
                  </a:lnTo>
                  <a:lnTo>
                    <a:pt x="310" y="941"/>
                  </a:lnTo>
                  <a:lnTo>
                    <a:pt x="310" y="991"/>
                  </a:lnTo>
                  <a:lnTo>
                    <a:pt x="310" y="1038"/>
                  </a:lnTo>
                  <a:lnTo>
                    <a:pt x="310" y="1198"/>
                  </a:lnTo>
                  <a:lnTo>
                    <a:pt x="310" y="1213"/>
                  </a:lnTo>
                  <a:lnTo>
                    <a:pt x="310" y="1219"/>
                  </a:lnTo>
                  <a:lnTo>
                    <a:pt x="313" y="1233"/>
                  </a:lnTo>
                  <a:lnTo>
                    <a:pt x="318" y="1245"/>
                  </a:lnTo>
                  <a:lnTo>
                    <a:pt x="327" y="1252"/>
                  </a:lnTo>
                  <a:lnTo>
                    <a:pt x="337" y="1257"/>
                  </a:lnTo>
                  <a:lnTo>
                    <a:pt x="350" y="1259"/>
                  </a:lnTo>
                  <a:lnTo>
                    <a:pt x="361" y="1257"/>
                  </a:lnTo>
                  <a:lnTo>
                    <a:pt x="370" y="1253"/>
                  </a:lnTo>
                  <a:lnTo>
                    <a:pt x="377" y="1246"/>
                  </a:lnTo>
                  <a:lnTo>
                    <a:pt x="383" y="1234"/>
                  </a:lnTo>
                  <a:lnTo>
                    <a:pt x="385" y="1219"/>
                  </a:lnTo>
                  <a:lnTo>
                    <a:pt x="385" y="699"/>
                  </a:lnTo>
                  <a:lnTo>
                    <a:pt x="694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418369" y="270562"/>
              <a:ext cx="220345" cy="417195"/>
            </a:xfrm>
            <a:custGeom>
              <a:avLst/>
              <a:gdLst>
                <a:gd name="T0" fmla="*/ 308 w 696"/>
                <a:gd name="T1" fmla="*/ 560 h 1316"/>
                <a:gd name="T2" fmla="*/ 308 w 696"/>
                <a:gd name="T3" fmla="*/ 457 h 1316"/>
                <a:gd name="T4" fmla="*/ 309 w 696"/>
                <a:gd name="T5" fmla="*/ 360 h 1316"/>
                <a:gd name="T6" fmla="*/ 309 w 696"/>
                <a:gd name="T7" fmla="*/ 270 h 1316"/>
                <a:gd name="T8" fmla="*/ 309 w 696"/>
                <a:gd name="T9" fmla="*/ 192 h 1316"/>
                <a:gd name="T10" fmla="*/ 309 w 696"/>
                <a:gd name="T11" fmla="*/ 131 h 1316"/>
                <a:gd name="T12" fmla="*/ 309 w 696"/>
                <a:gd name="T13" fmla="*/ 92 h 1316"/>
                <a:gd name="T14" fmla="*/ 309 w 696"/>
                <a:gd name="T15" fmla="*/ 77 h 1316"/>
                <a:gd name="T16" fmla="*/ 320 w 696"/>
                <a:gd name="T17" fmla="*/ 77 h 1316"/>
                <a:gd name="T18" fmla="*/ 341 w 696"/>
                <a:gd name="T19" fmla="*/ 77 h 1316"/>
                <a:gd name="T20" fmla="*/ 361 w 696"/>
                <a:gd name="T21" fmla="*/ 79 h 1316"/>
                <a:gd name="T22" fmla="*/ 378 w 696"/>
                <a:gd name="T23" fmla="*/ 91 h 1316"/>
                <a:gd name="T24" fmla="*/ 386 w 696"/>
                <a:gd name="T25" fmla="*/ 110 h 1316"/>
                <a:gd name="T26" fmla="*/ 386 w 696"/>
                <a:gd name="T27" fmla="*/ 157 h 1316"/>
                <a:gd name="T28" fmla="*/ 386 w 696"/>
                <a:gd name="T29" fmla="*/ 441 h 1316"/>
                <a:gd name="T30" fmla="*/ 386 w 696"/>
                <a:gd name="T31" fmla="*/ 511 h 1316"/>
                <a:gd name="T32" fmla="*/ 384 w 696"/>
                <a:gd name="T33" fmla="*/ 579 h 1316"/>
                <a:gd name="T34" fmla="*/ 371 w 696"/>
                <a:gd name="T35" fmla="*/ 602 h 1316"/>
                <a:gd name="T36" fmla="*/ 345 w 696"/>
                <a:gd name="T37" fmla="*/ 611 h 1316"/>
                <a:gd name="T38" fmla="*/ 318 w 696"/>
                <a:gd name="T39" fmla="*/ 611 h 1316"/>
                <a:gd name="T40" fmla="*/ 308 w 696"/>
                <a:gd name="T41" fmla="*/ 611 h 1316"/>
                <a:gd name="T42" fmla="*/ 312 w 696"/>
                <a:gd name="T43" fmla="*/ 699 h 1316"/>
                <a:gd name="T44" fmla="*/ 332 w 696"/>
                <a:gd name="T45" fmla="*/ 699 h 1316"/>
                <a:gd name="T46" fmla="*/ 360 w 696"/>
                <a:gd name="T47" fmla="*/ 701 h 1316"/>
                <a:gd name="T48" fmla="*/ 379 w 696"/>
                <a:gd name="T49" fmla="*/ 714 h 1316"/>
                <a:gd name="T50" fmla="*/ 386 w 696"/>
                <a:gd name="T51" fmla="*/ 739 h 1316"/>
                <a:gd name="T52" fmla="*/ 696 w 696"/>
                <a:gd name="T53" fmla="*/ 1315 h 1316"/>
                <a:gd name="T54" fmla="*/ 696 w 696"/>
                <a:gd name="T55" fmla="*/ 798 h 1316"/>
                <a:gd name="T56" fmla="*/ 694 w 696"/>
                <a:gd name="T57" fmla="*/ 777 h 1316"/>
                <a:gd name="T58" fmla="*/ 686 w 696"/>
                <a:gd name="T59" fmla="*/ 751 h 1316"/>
                <a:gd name="T60" fmla="*/ 673 w 696"/>
                <a:gd name="T61" fmla="*/ 722 h 1316"/>
                <a:gd name="T62" fmla="*/ 649 w 696"/>
                <a:gd name="T63" fmla="*/ 694 h 1316"/>
                <a:gd name="T64" fmla="*/ 615 w 696"/>
                <a:gd name="T65" fmla="*/ 672 h 1316"/>
                <a:gd name="T66" fmla="*/ 564 w 696"/>
                <a:gd name="T67" fmla="*/ 656 h 1316"/>
                <a:gd name="T68" fmla="*/ 610 w 696"/>
                <a:gd name="T69" fmla="*/ 647 h 1316"/>
                <a:gd name="T70" fmla="*/ 645 w 696"/>
                <a:gd name="T71" fmla="*/ 621 h 1316"/>
                <a:gd name="T72" fmla="*/ 671 w 696"/>
                <a:gd name="T73" fmla="*/ 587 h 1316"/>
                <a:gd name="T74" fmla="*/ 688 w 696"/>
                <a:gd name="T75" fmla="*/ 549 h 1316"/>
                <a:gd name="T76" fmla="*/ 695 w 696"/>
                <a:gd name="T77" fmla="*/ 514 h 1316"/>
                <a:gd name="T78" fmla="*/ 696 w 696"/>
                <a:gd name="T79" fmla="*/ 445 h 1316"/>
                <a:gd name="T80" fmla="*/ 696 w 696"/>
                <a:gd name="T81" fmla="*/ 344 h 1316"/>
                <a:gd name="T82" fmla="*/ 696 w 696"/>
                <a:gd name="T83" fmla="*/ 165 h 1316"/>
                <a:gd name="T84" fmla="*/ 696 w 696"/>
                <a:gd name="T85" fmla="*/ 135 h 1316"/>
                <a:gd name="T86" fmla="*/ 686 w 696"/>
                <a:gd name="T87" fmla="*/ 94 h 1316"/>
                <a:gd name="T88" fmla="*/ 663 w 696"/>
                <a:gd name="T89" fmla="*/ 54 h 1316"/>
                <a:gd name="T90" fmla="*/ 626 w 696"/>
                <a:gd name="T91" fmla="*/ 21 h 1316"/>
                <a:gd name="T92" fmla="*/ 580 w 696"/>
                <a:gd name="T93" fmla="*/ 2 h 1316"/>
                <a:gd name="T94" fmla="*/ 0 w 696"/>
                <a:gd name="T95" fmla="*/ 0 h 1316"/>
                <a:gd name="T96" fmla="*/ 309 w 696"/>
                <a:gd name="T97" fmla="*/ 1316 h 1316"/>
                <a:gd name="T98" fmla="*/ 309 w 696"/>
                <a:gd name="T99" fmla="*/ 1302 h 1316"/>
                <a:gd name="T100" fmla="*/ 309 w 696"/>
                <a:gd name="T101" fmla="*/ 1262 h 1316"/>
                <a:gd name="T102" fmla="*/ 309 w 696"/>
                <a:gd name="T103" fmla="*/ 1202 h 1316"/>
                <a:gd name="T104" fmla="*/ 309 w 696"/>
                <a:gd name="T105" fmla="*/ 1126 h 1316"/>
                <a:gd name="T106" fmla="*/ 309 w 696"/>
                <a:gd name="T107" fmla="*/ 1038 h 1316"/>
                <a:gd name="T108" fmla="*/ 309 w 696"/>
                <a:gd name="T109" fmla="*/ 942 h 1316"/>
                <a:gd name="T110" fmla="*/ 309 w 696"/>
                <a:gd name="T111" fmla="*/ 843 h 1316"/>
                <a:gd name="T112" fmla="*/ 309 w 696"/>
                <a:gd name="T113" fmla="*/ 74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6" h="1316">
                  <a:moveTo>
                    <a:pt x="308" y="611"/>
                  </a:moveTo>
                  <a:lnTo>
                    <a:pt x="308" y="560"/>
                  </a:lnTo>
                  <a:lnTo>
                    <a:pt x="308" y="509"/>
                  </a:lnTo>
                  <a:lnTo>
                    <a:pt x="308" y="457"/>
                  </a:lnTo>
                  <a:lnTo>
                    <a:pt x="309" y="408"/>
                  </a:lnTo>
                  <a:lnTo>
                    <a:pt x="309" y="360"/>
                  </a:lnTo>
                  <a:lnTo>
                    <a:pt x="309" y="313"/>
                  </a:lnTo>
                  <a:lnTo>
                    <a:pt x="309" y="270"/>
                  </a:lnTo>
                  <a:lnTo>
                    <a:pt x="309" y="229"/>
                  </a:lnTo>
                  <a:lnTo>
                    <a:pt x="309" y="192"/>
                  </a:lnTo>
                  <a:lnTo>
                    <a:pt x="309" y="160"/>
                  </a:lnTo>
                  <a:lnTo>
                    <a:pt x="309" y="131"/>
                  </a:lnTo>
                  <a:lnTo>
                    <a:pt x="309" y="108"/>
                  </a:lnTo>
                  <a:lnTo>
                    <a:pt x="309" y="92"/>
                  </a:lnTo>
                  <a:lnTo>
                    <a:pt x="309" y="81"/>
                  </a:lnTo>
                  <a:lnTo>
                    <a:pt x="309" y="77"/>
                  </a:lnTo>
                  <a:lnTo>
                    <a:pt x="312" y="77"/>
                  </a:lnTo>
                  <a:lnTo>
                    <a:pt x="320" y="77"/>
                  </a:lnTo>
                  <a:lnTo>
                    <a:pt x="330" y="77"/>
                  </a:lnTo>
                  <a:lnTo>
                    <a:pt x="341" y="77"/>
                  </a:lnTo>
                  <a:lnTo>
                    <a:pt x="353" y="77"/>
                  </a:lnTo>
                  <a:lnTo>
                    <a:pt x="361" y="79"/>
                  </a:lnTo>
                  <a:lnTo>
                    <a:pt x="370" y="83"/>
                  </a:lnTo>
                  <a:lnTo>
                    <a:pt x="378" y="91"/>
                  </a:lnTo>
                  <a:lnTo>
                    <a:pt x="384" y="100"/>
                  </a:lnTo>
                  <a:lnTo>
                    <a:pt x="386" y="110"/>
                  </a:lnTo>
                  <a:lnTo>
                    <a:pt x="386" y="135"/>
                  </a:lnTo>
                  <a:lnTo>
                    <a:pt x="386" y="157"/>
                  </a:lnTo>
                  <a:lnTo>
                    <a:pt x="386" y="183"/>
                  </a:lnTo>
                  <a:lnTo>
                    <a:pt x="386" y="441"/>
                  </a:lnTo>
                  <a:lnTo>
                    <a:pt x="386" y="477"/>
                  </a:lnTo>
                  <a:lnTo>
                    <a:pt x="386" y="511"/>
                  </a:lnTo>
                  <a:lnTo>
                    <a:pt x="386" y="567"/>
                  </a:lnTo>
                  <a:lnTo>
                    <a:pt x="384" y="579"/>
                  </a:lnTo>
                  <a:lnTo>
                    <a:pt x="379" y="591"/>
                  </a:lnTo>
                  <a:lnTo>
                    <a:pt x="371" y="602"/>
                  </a:lnTo>
                  <a:lnTo>
                    <a:pt x="360" y="609"/>
                  </a:lnTo>
                  <a:lnTo>
                    <a:pt x="345" y="611"/>
                  </a:lnTo>
                  <a:lnTo>
                    <a:pt x="329" y="611"/>
                  </a:lnTo>
                  <a:lnTo>
                    <a:pt x="318" y="611"/>
                  </a:lnTo>
                  <a:lnTo>
                    <a:pt x="311" y="611"/>
                  </a:lnTo>
                  <a:lnTo>
                    <a:pt x="308" y="611"/>
                  </a:lnTo>
                  <a:close/>
                  <a:moveTo>
                    <a:pt x="309" y="700"/>
                  </a:moveTo>
                  <a:lnTo>
                    <a:pt x="312" y="699"/>
                  </a:lnTo>
                  <a:lnTo>
                    <a:pt x="320" y="699"/>
                  </a:lnTo>
                  <a:lnTo>
                    <a:pt x="332" y="699"/>
                  </a:lnTo>
                  <a:lnTo>
                    <a:pt x="347" y="699"/>
                  </a:lnTo>
                  <a:lnTo>
                    <a:pt x="360" y="701"/>
                  </a:lnTo>
                  <a:lnTo>
                    <a:pt x="370" y="706"/>
                  </a:lnTo>
                  <a:lnTo>
                    <a:pt x="379" y="714"/>
                  </a:lnTo>
                  <a:lnTo>
                    <a:pt x="384" y="725"/>
                  </a:lnTo>
                  <a:lnTo>
                    <a:pt x="386" y="739"/>
                  </a:lnTo>
                  <a:lnTo>
                    <a:pt x="386" y="1316"/>
                  </a:lnTo>
                  <a:lnTo>
                    <a:pt x="696" y="1315"/>
                  </a:lnTo>
                  <a:lnTo>
                    <a:pt x="696" y="805"/>
                  </a:lnTo>
                  <a:lnTo>
                    <a:pt x="696" y="798"/>
                  </a:lnTo>
                  <a:lnTo>
                    <a:pt x="695" y="788"/>
                  </a:lnTo>
                  <a:lnTo>
                    <a:pt x="694" y="777"/>
                  </a:lnTo>
                  <a:lnTo>
                    <a:pt x="691" y="765"/>
                  </a:lnTo>
                  <a:lnTo>
                    <a:pt x="686" y="751"/>
                  </a:lnTo>
                  <a:lnTo>
                    <a:pt x="681" y="737"/>
                  </a:lnTo>
                  <a:lnTo>
                    <a:pt x="673" y="722"/>
                  </a:lnTo>
                  <a:lnTo>
                    <a:pt x="663" y="708"/>
                  </a:lnTo>
                  <a:lnTo>
                    <a:pt x="649" y="694"/>
                  </a:lnTo>
                  <a:lnTo>
                    <a:pt x="634" y="682"/>
                  </a:lnTo>
                  <a:lnTo>
                    <a:pt x="615" y="672"/>
                  </a:lnTo>
                  <a:lnTo>
                    <a:pt x="592" y="663"/>
                  </a:lnTo>
                  <a:lnTo>
                    <a:pt x="564" y="656"/>
                  </a:lnTo>
                  <a:lnTo>
                    <a:pt x="589" y="654"/>
                  </a:lnTo>
                  <a:lnTo>
                    <a:pt x="610" y="647"/>
                  </a:lnTo>
                  <a:lnTo>
                    <a:pt x="629" y="636"/>
                  </a:lnTo>
                  <a:lnTo>
                    <a:pt x="645" y="621"/>
                  </a:lnTo>
                  <a:lnTo>
                    <a:pt x="660" y="605"/>
                  </a:lnTo>
                  <a:lnTo>
                    <a:pt x="671" y="587"/>
                  </a:lnTo>
                  <a:lnTo>
                    <a:pt x="680" y="569"/>
                  </a:lnTo>
                  <a:lnTo>
                    <a:pt x="688" y="549"/>
                  </a:lnTo>
                  <a:lnTo>
                    <a:pt x="692" y="531"/>
                  </a:lnTo>
                  <a:lnTo>
                    <a:pt x="695" y="514"/>
                  </a:lnTo>
                  <a:lnTo>
                    <a:pt x="696" y="500"/>
                  </a:lnTo>
                  <a:lnTo>
                    <a:pt x="696" y="445"/>
                  </a:lnTo>
                  <a:lnTo>
                    <a:pt x="696" y="393"/>
                  </a:lnTo>
                  <a:lnTo>
                    <a:pt x="696" y="344"/>
                  </a:lnTo>
                  <a:lnTo>
                    <a:pt x="696" y="190"/>
                  </a:lnTo>
                  <a:lnTo>
                    <a:pt x="696" y="165"/>
                  </a:lnTo>
                  <a:lnTo>
                    <a:pt x="696" y="146"/>
                  </a:lnTo>
                  <a:lnTo>
                    <a:pt x="696" y="135"/>
                  </a:lnTo>
                  <a:lnTo>
                    <a:pt x="694" y="114"/>
                  </a:lnTo>
                  <a:lnTo>
                    <a:pt x="686" y="94"/>
                  </a:lnTo>
                  <a:lnTo>
                    <a:pt x="676" y="73"/>
                  </a:lnTo>
                  <a:lnTo>
                    <a:pt x="663" y="54"/>
                  </a:lnTo>
                  <a:lnTo>
                    <a:pt x="645" y="36"/>
                  </a:lnTo>
                  <a:lnTo>
                    <a:pt x="626" y="21"/>
                  </a:lnTo>
                  <a:lnTo>
                    <a:pt x="604" y="9"/>
                  </a:lnTo>
                  <a:lnTo>
                    <a:pt x="580" y="2"/>
                  </a:lnTo>
                  <a:lnTo>
                    <a:pt x="554" y="0"/>
                  </a:lnTo>
                  <a:lnTo>
                    <a:pt x="0" y="0"/>
                  </a:lnTo>
                  <a:lnTo>
                    <a:pt x="0" y="1316"/>
                  </a:lnTo>
                  <a:lnTo>
                    <a:pt x="309" y="1316"/>
                  </a:lnTo>
                  <a:lnTo>
                    <a:pt x="309" y="1313"/>
                  </a:lnTo>
                  <a:lnTo>
                    <a:pt x="309" y="1302"/>
                  </a:lnTo>
                  <a:lnTo>
                    <a:pt x="309" y="1285"/>
                  </a:lnTo>
                  <a:lnTo>
                    <a:pt x="309" y="1262"/>
                  </a:lnTo>
                  <a:lnTo>
                    <a:pt x="309" y="1234"/>
                  </a:lnTo>
                  <a:lnTo>
                    <a:pt x="309" y="1202"/>
                  </a:lnTo>
                  <a:lnTo>
                    <a:pt x="309" y="1165"/>
                  </a:lnTo>
                  <a:lnTo>
                    <a:pt x="309" y="1126"/>
                  </a:lnTo>
                  <a:lnTo>
                    <a:pt x="309" y="1083"/>
                  </a:lnTo>
                  <a:lnTo>
                    <a:pt x="309" y="1038"/>
                  </a:lnTo>
                  <a:lnTo>
                    <a:pt x="309" y="990"/>
                  </a:lnTo>
                  <a:lnTo>
                    <a:pt x="309" y="942"/>
                  </a:lnTo>
                  <a:lnTo>
                    <a:pt x="309" y="892"/>
                  </a:lnTo>
                  <a:lnTo>
                    <a:pt x="309" y="843"/>
                  </a:lnTo>
                  <a:lnTo>
                    <a:pt x="309" y="793"/>
                  </a:lnTo>
                  <a:lnTo>
                    <a:pt x="309" y="746"/>
                  </a:lnTo>
                  <a:lnTo>
                    <a:pt x="309" y="7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63880" y="270562"/>
              <a:ext cx="221615" cy="417830"/>
            </a:xfrm>
            <a:custGeom>
              <a:avLst/>
              <a:gdLst>
                <a:gd name="T0" fmla="*/ 0 w 697"/>
                <a:gd name="T1" fmla="*/ 0 h 1318"/>
                <a:gd name="T2" fmla="*/ 0 w 697"/>
                <a:gd name="T3" fmla="*/ 1316 h 1318"/>
                <a:gd name="T4" fmla="*/ 309 w 697"/>
                <a:gd name="T5" fmla="*/ 1316 h 1318"/>
                <a:gd name="T6" fmla="*/ 309 w 697"/>
                <a:gd name="T7" fmla="*/ 700 h 1318"/>
                <a:gd name="T8" fmla="*/ 388 w 697"/>
                <a:gd name="T9" fmla="*/ 700 h 1318"/>
                <a:gd name="T10" fmla="*/ 388 w 697"/>
                <a:gd name="T11" fmla="*/ 1318 h 1318"/>
                <a:gd name="T12" fmla="*/ 697 w 697"/>
                <a:gd name="T13" fmla="*/ 1318 h 1318"/>
                <a:gd name="T14" fmla="*/ 697 w 697"/>
                <a:gd name="T15" fmla="*/ 0 h 1318"/>
                <a:gd name="T16" fmla="*/ 388 w 697"/>
                <a:gd name="T17" fmla="*/ 0 h 1318"/>
                <a:gd name="T18" fmla="*/ 388 w 697"/>
                <a:gd name="T19" fmla="*/ 612 h 1318"/>
                <a:gd name="T20" fmla="*/ 309 w 697"/>
                <a:gd name="T21" fmla="*/ 612 h 1318"/>
                <a:gd name="T22" fmla="*/ 309 w 697"/>
                <a:gd name="T23" fmla="*/ 0 h 1318"/>
                <a:gd name="T24" fmla="*/ 0 w 697"/>
                <a:gd name="T25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7" h="1318">
                  <a:moveTo>
                    <a:pt x="0" y="0"/>
                  </a:moveTo>
                  <a:lnTo>
                    <a:pt x="0" y="1316"/>
                  </a:lnTo>
                  <a:lnTo>
                    <a:pt x="309" y="1316"/>
                  </a:lnTo>
                  <a:lnTo>
                    <a:pt x="309" y="700"/>
                  </a:lnTo>
                  <a:lnTo>
                    <a:pt x="388" y="700"/>
                  </a:lnTo>
                  <a:lnTo>
                    <a:pt x="388" y="1318"/>
                  </a:lnTo>
                  <a:lnTo>
                    <a:pt x="697" y="1318"/>
                  </a:lnTo>
                  <a:lnTo>
                    <a:pt x="697" y="0"/>
                  </a:lnTo>
                  <a:lnTo>
                    <a:pt x="388" y="0"/>
                  </a:lnTo>
                  <a:lnTo>
                    <a:pt x="388" y="612"/>
                  </a:lnTo>
                  <a:lnTo>
                    <a:pt x="309" y="612"/>
                  </a:lnTo>
                  <a:lnTo>
                    <a:pt x="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27557" y="984546"/>
              <a:ext cx="1005205" cy="50165"/>
            </a:xfrm>
            <a:prstGeom prst="rect">
              <a:avLst/>
            </a:prstGeom>
            <a:solidFill>
              <a:srgbClr val="005EB8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 dirty="0">
                <a:solidFill>
                  <a:srgbClr val="53565A"/>
                </a:solidFill>
              </a:endParaRPr>
            </a:p>
          </p:txBody>
        </p:sp>
      </p:grp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200" y="6318159"/>
            <a:ext cx="6480000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4000"/>
              </a:lnSpc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53565A"/>
                </a:solidFill>
              </a:rPr>
              <a:t>Quality Through Consistency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318159"/>
            <a:ext cx="192000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4000"/>
              </a:lnSpc>
              <a:defRPr sz="1333">
                <a:solidFill>
                  <a:schemeClr val="tx1"/>
                </a:solidFill>
              </a:defRPr>
            </a:lvl1pPr>
          </a:lstStyle>
          <a:p>
            <a:fld id="{6376DF22-3A4C-4C5B-91B8-0518BA826A16}" type="slidenum">
              <a:rPr lang="en-GB" smtClean="0">
                <a:solidFill>
                  <a:srgbClr val="53565A"/>
                </a:solidFill>
              </a:rPr>
              <a:pPr/>
              <a:t>‹#›</a:t>
            </a:fld>
            <a:endParaRPr lang="en-GB" dirty="0">
              <a:solidFill>
                <a:srgbClr val="53565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12793" y="6318159"/>
            <a:ext cx="192000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333" dirty="0">
                <a:solidFill>
                  <a:srgbClr val="005EB8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3531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3" r:id="rId2"/>
    <p:sldLayoutId id="2147483670" r:id="rId3"/>
    <p:sldLayoutId id="2147483710" r:id="rId4"/>
    <p:sldLayoutId id="2147483711" r:id="rId5"/>
    <p:sldLayoutId id="2147483716" r:id="rId6"/>
  </p:sldLayoutIdLst>
  <p:hf sldNum="0" hdr="0" ftr="0" dt="0"/>
  <p:txStyles>
    <p:titleStyle>
      <a:lvl1pPr algn="l" defTabSz="1219170" rtl="0" eaLnBrk="1" latinLnBrk="0" hangingPunct="1">
        <a:lnSpc>
          <a:spcPct val="104000"/>
        </a:lnSpc>
        <a:spcBef>
          <a:spcPct val="0"/>
        </a:spcBef>
        <a:buNone/>
        <a:defRPr sz="3067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4000"/>
        </a:lnSpc>
        <a:spcBef>
          <a:spcPts val="1280"/>
        </a:spcBef>
        <a:spcAft>
          <a:spcPts val="0"/>
        </a:spcAft>
        <a:buClr>
          <a:schemeClr val="accent6"/>
        </a:buClr>
        <a:buSzPct val="110000"/>
        <a:buFont typeface="Arial" panose="020B0604020202020204" pitchFamily="34" charset="0"/>
        <a:buNone/>
        <a:defRPr sz="2133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39994" indent="-239994" algn="l" defTabSz="1219170" rtl="0" eaLnBrk="1" latinLnBrk="0" hangingPunct="1">
        <a:lnSpc>
          <a:spcPct val="104000"/>
        </a:lnSpc>
        <a:spcBef>
          <a:spcPts val="128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▪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1219170" rtl="0" eaLnBrk="1" latinLnBrk="0" hangingPunct="1">
        <a:lnSpc>
          <a:spcPct val="104000"/>
        </a:lnSpc>
        <a:spcBef>
          <a:spcPts val="128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9976" indent="-239994" algn="l" defTabSz="121917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121917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121917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-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59976" indent="-239994" algn="l" defTabSz="121917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-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59976" indent="-239994" algn="l" defTabSz="121917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-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959976" indent="-239994" algn="l" defTabSz="1219170" rtl="0" eaLnBrk="1" latinLnBrk="0" hangingPunct="1">
        <a:lnSpc>
          <a:spcPct val="104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-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ixsigmapro.blogspot.com/2015/06/what-is-cost-of-poor-quality-copq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494012"/>
            <a:ext cx="9336000" cy="1296000"/>
          </a:xfrm>
        </p:spPr>
        <p:txBody>
          <a:bodyPr/>
          <a:lstStyle/>
          <a:p>
            <a:r>
              <a:rPr lang="en-GB" b="1" dirty="0"/>
              <a:t>HMA Quality Control Best Practices and Ethics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>
            <a:fillRect/>
          </a:stretch>
        </p:blipFill>
        <p:spPr>
          <a:xfrm>
            <a:off x="4835605" y="3429000"/>
            <a:ext cx="2832000" cy="26736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" r="63"/>
          <a:stretch>
            <a:fillRect/>
          </a:stretch>
        </p:blipFill>
        <p:spPr>
          <a:xfrm>
            <a:off x="8418070" y="3432000"/>
            <a:ext cx="2832000" cy="26736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E2C25C-6C85-A36E-C329-FD7DE0E99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5" y="3429000"/>
            <a:ext cx="3276356" cy="2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Quality Control is a Continuous Improvement Process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96902" y="1593497"/>
            <a:ext cx="6476950" cy="43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70000"/>
              <a:buFont typeface="Wingdings"/>
              <a:buChar char="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Tx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QC is a continuous improvement process.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Goals…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Limit variability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Increase accuracy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You can’t improve on what you don’t measure</a:t>
            </a:r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859656"/>
              </p:ext>
            </p:extLst>
          </p:nvPr>
        </p:nvGraphicFramePr>
        <p:xfrm>
          <a:off x="5976203" y="1442997"/>
          <a:ext cx="6492240" cy="43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sbuchanan\AppData\Local\Microsoft\Windows\Temporary Internet Files\Content.IE5\ZJV035YH\Achieve%20Your%20Website%20Goals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41" y="4051934"/>
            <a:ext cx="3168373" cy="23788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33297" y="3094471"/>
            <a:ext cx="1778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Eras Bold ITC" panose="020B0907030504020204" pitchFamily="34" charset="0"/>
              </a:rPr>
              <a:t>QC</a:t>
            </a:r>
          </a:p>
        </p:txBody>
      </p:sp>
    </p:spTree>
    <p:extLst>
      <p:ext uri="{BB962C8B-B14F-4D97-AF65-F5344CB8AC3E}">
        <p14:creationId xmlns:p14="http://schemas.microsoft.com/office/powerpoint/2010/main" val="55164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The Benefit / Cost of Quality Control is High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47808" y="1484314"/>
            <a:ext cx="11626112" cy="43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70000"/>
              <a:buFont typeface="Wingdings"/>
              <a:buChar char="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Tx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Benefit of QC = Successful Project (Economics + Performance) for Owner and Producer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Cost of QC =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3399FF"/>
                </a:solidFill>
              </a:rPr>
              <a:t>Cost of Control </a:t>
            </a:r>
            <a:r>
              <a:rPr lang="en-US" sz="2400" dirty="0"/>
              <a:t>+ </a:t>
            </a:r>
            <a:r>
              <a:rPr lang="en-US" sz="2400" b="1" dirty="0">
                <a:solidFill>
                  <a:srgbClr val="FF0000"/>
                </a:solidFill>
              </a:rPr>
              <a:t>Cost of Failure Not to Control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3399FF"/>
                </a:solidFill>
              </a:rPr>
              <a:t>Cost of Control </a:t>
            </a:r>
            <a:r>
              <a:rPr lang="en-US" sz="2400" dirty="0">
                <a:solidFill>
                  <a:schemeClr val="tx1"/>
                </a:solidFill>
              </a:rPr>
              <a:t>is easy calculated and often used as a deciding financial metric by which to make decisions.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Cost of Failure Not to Control </a:t>
            </a:r>
            <a:r>
              <a:rPr lang="en-US" sz="2400" dirty="0">
                <a:solidFill>
                  <a:schemeClr val="tx1"/>
                </a:solidFill>
              </a:rPr>
              <a:t>is more difficult to calculate, but can be very large.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Examples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Loss of reputation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Loss of customer base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Loss of employee pride</a:t>
            </a:r>
          </a:p>
          <a:p>
            <a:pPr marL="868680" lvl="3" indent="0">
              <a:lnSpc>
                <a:spcPct val="90000"/>
              </a:lnSpc>
              <a:buFont typeface="Wingdings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420" y="3916498"/>
            <a:ext cx="2857500" cy="2002387"/>
          </a:xfrm>
          <a:prstGeom prst="rect">
            <a:avLst/>
          </a:prstGeom>
        </p:spPr>
      </p:pic>
      <p:sp>
        <p:nvSpPr>
          <p:cNvPr id="12" name="AutoShape 2" descr="Image result for money"/>
          <p:cNvSpPr>
            <a:spLocks noChangeAspect="1" noChangeArrowheads="1"/>
          </p:cNvSpPr>
          <p:nvPr/>
        </p:nvSpPr>
        <p:spPr bwMode="auto">
          <a:xfrm>
            <a:off x="63500" y="-731838"/>
            <a:ext cx="22955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485" y="3916498"/>
            <a:ext cx="2997362" cy="20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Image result for money"/>
          <p:cNvSpPr>
            <a:spLocks noChangeAspect="1" noChangeArrowheads="1"/>
          </p:cNvSpPr>
          <p:nvPr/>
        </p:nvSpPr>
        <p:spPr bwMode="auto">
          <a:xfrm>
            <a:off x="63500" y="-731838"/>
            <a:ext cx="22955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25636" y="5411440"/>
            <a:ext cx="750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http://sixsigmapro.blogspot.com/2015/06/what-is-cost-of-poor-quality-copq.html</a:t>
            </a:r>
            <a:r>
              <a:rPr lang="en-US" sz="1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37" y="259564"/>
            <a:ext cx="7505347" cy="51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207C-EBC8-039B-C411-1DF00C34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EB98D-7027-3A7C-2770-45D0C4D835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</a:rPr>
              <a:t>Consistency allows you to make adjustments</a:t>
            </a:r>
          </a:p>
          <a:p>
            <a:pPr lvl="1"/>
            <a:r>
              <a:rPr lang="en-US" altLang="en-US" sz="2400" b="0" dirty="0">
                <a:solidFill>
                  <a:schemeClr val="tx1"/>
                </a:solidFill>
              </a:rPr>
              <a:t>Sampling</a:t>
            </a:r>
          </a:p>
          <a:p>
            <a:pPr lvl="1"/>
            <a:r>
              <a:rPr lang="en-US" altLang="en-US" sz="2400" dirty="0"/>
              <a:t>Testing			Utilize Standard Methods – ASTM / AASHTO</a:t>
            </a:r>
          </a:p>
          <a:p>
            <a:pPr lvl="1"/>
            <a:r>
              <a:rPr lang="en-US" altLang="en-US" sz="2400" b="0" dirty="0">
                <a:solidFill>
                  <a:schemeClr val="tx1"/>
                </a:solidFill>
              </a:rPr>
              <a:t>Data Management</a:t>
            </a:r>
          </a:p>
          <a:p>
            <a:r>
              <a:rPr lang="en-US" altLang="en-US" sz="2400" b="0" dirty="0">
                <a:solidFill>
                  <a:schemeClr val="tx1"/>
                </a:solidFill>
              </a:rPr>
              <a:t>Apply these Methods/Practices/Policies in all aspects of the operation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Mix Design / Quality Control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Plant Production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Construction</a:t>
            </a:r>
          </a:p>
          <a:p>
            <a:r>
              <a:rPr lang="en-US" altLang="en-US" sz="2400" b="0" dirty="0">
                <a:solidFill>
                  <a:schemeClr val="tx1"/>
                </a:solidFill>
              </a:rPr>
              <a:t>Quality occurs when all three work together!</a:t>
            </a: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BECB03-BB9C-ECFC-8D14-49AD0A1A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Variability is the Enemy, Consistency is your Friend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23101A2-53CE-E62B-67AF-2812215C0999}"/>
              </a:ext>
            </a:extLst>
          </p:cNvPr>
          <p:cNvSpPr/>
          <p:nvPr/>
        </p:nvSpPr>
        <p:spPr>
          <a:xfrm>
            <a:off x="3511038" y="1980366"/>
            <a:ext cx="202019" cy="111774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2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8861" y="973993"/>
            <a:ext cx="11779200" cy="5722642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Incoming Aggregates/RAP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lvl="1"/>
            <a:r>
              <a:rPr lang="en-US" altLang="en-US" sz="2400" b="0" dirty="0">
                <a:solidFill>
                  <a:schemeClr val="tx1"/>
                </a:solidFill>
              </a:rPr>
              <a:t>Gradation/</a:t>
            </a:r>
            <a:r>
              <a:rPr lang="en-US" altLang="en-US" sz="2400" b="0" dirty="0" err="1">
                <a:solidFill>
                  <a:schemeClr val="tx1"/>
                </a:solidFill>
              </a:rPr>
              <a:t>Gsb</a:t>
            </a:r>
            <a:r>
              <a:rPr lang="en-US" altLang="en-US" sz="2400" b="0" dirty="0">
                <a:solidFill>
                  <a:schemeClr val="tx1"/>
                </a:solidFill>
              </a:rPr>
              <a:t>/Asphalt Content</a:t>
            </a:r>
          </a:p>
          <a:p>
            <a:pPr lvl="1"/>
            <a:r>
              <a:rPr lang="en-US" altLang="en-US" sz="2400" dirty="0"/>
              <a:t>Stockpile Management</a:t>
            </a:r>
          </a:p>
          <a:p>
            <a:pPr lvl="2"/>
            <a:r>
              <a:rPr lang="en-US" altLang="en-US" sz="2400" b="0" dirty="0">
                <a:solidFill>
                  <a:schemeClr val="tx1"/>
                </a:solidFill>
              </a:rPr>
              <a:t>Segregation/Contamination</a:t>
            </a:r>
          </a:p>
          <a:p>
            <a:pPr lvl="2"/>
            <a:r>
              <a:rPr lang="en-US" altLang="en-US" sz="2400" dirty="0"/>
              <a:t>Excessive chunks/Highwalls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r>
              <a:rPr lang="en-US" altLang="en-US" sz="2400" b="0" dirty="0">
                <a:solidFill>
                  <a:schemeClr val="tx1"/>
                </a:solidFill>
              </a:rPr>
              <a:t>Plant Walkabouts</a:t>
            </a:r>
          </a:p>
          <a:p>
            <a:pPr lvl="1"/>
            <a:r>
              <a:rPr lang="en-US" altLang="en-US" sz="2400" dirty="0"/>
              <a:t>Control House</a:t>
            </a:r>
          </a:p>
          <a:p>
            <a:pPr lvl="2"/>
            <a:r>
              <a:rPr lang="en-US" altLang="en-US" sz="2400" dirty="0"/>
              <a:t>Production Temp/Speed</a:t>
            </a:r>
          </a:p>
          <a:p>
            <a:pPr lvl="1"/>
            <a:r>
              <a:rPr lang="en-US" altLang="en-US" sz="2400" dirty="0"/>
              <a:t>Cold Feed Bins/Belts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r>
              <a:rPr lang="en-US" altLang="en-US" sz="2400" b="0" dirty="0">
                <a:solidFill>
                  <a:schemeClr val="tx1"/>
                </a:solidFill>
              </a:rPr>
              <a:t>QC Check/Process Control Samples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AC Check/Spin a pill</a:t>
            </a:r>
          </a:p>
          <a:p>
            <a:pPr lvl="2"/>
            <a:r>
              <a:rPr lang="en-US" altLang="en-US" sz="2400" dirty="0"/>
              <a:t>Quality Control Technician, not Quality Monitor Technician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Communicate Results</a:t>
            </a: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Some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52495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B7103-C2F5-5439-46CA-6544128E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F5CF07-652D-6C44-9296-2441BCE694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861" y="1133329"/>
            <a:ext cx="11779200" cy="5377075"/>
          </a:xfrm>
        </p:spPr>
        <p:txBody>
          <a:bodyPr>
            <a:no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</a:rPr>
              <a:t>Roadway Operation Observation</a:t>
            </a:r>
          </a:p>
          <a:p>
            <a:pPr lvl="1"/>
            <a:r>
              <a:rPr lang="en-US" altLang="en-US" sz="2400" dirty="0"/>
              <a:t>Paver Set-up</a:t>
            </a:r>
          </a:p>
          <a:p>
            <a:pPr lvl="1"/>
            <a:r>
              <a:rPr lang="en-US" altLang="en-US" sz="2400" dirty="0"/>
              <a:t>Truck Temp/Dumping</a:t>
            </a:r>
          </a:p>
          <a:p>
            <a:pPr lvl="2"/>
            <a:r>
              <a:rPr lang="en-US" altLang="en-US" sz="2400" dirty="0"/>
              <a:t>Hopper/Insert Level</a:t>
            </a:r>
          </a:p>
          <a:p>
            <a:pPr lvl="1"/>
            <a:r>
              <a:rPr lang="en-US" altLang="en-US" sz="2400" dirty="0"/>
              <a:t>Paver Speed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Head of Material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dirty="0"/>
              <a:t>Roller Set-up and Pattern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Amplitu</a:t>
            </a:r>
            <a:r>
              <a:rPr lang="en-US" altLang="en-US" sz="2400" dirty="0"/>
              <a:t>de/</a:t>
            </a:r>
            <a:r>
              <a:rPr lang="en-US" altLang="en-US" sz="2400" dirty="0" err="1"/>
              <a:t>Frequecy</a:t>
            </a:r>
            <a:endParaRPr lang="en-US" altLang="en-US" sz="2400" dirty="0"/>
          </a:p>
          <a:p>
            <a:pPr lvl="2" algn="just">
              <a:lnSpc>
                <a:spcPct val="90000"/>
              </a:lnSpc>
            </a:pPr>
            <a:r>
              <a:rPr lang="en-US" altLang="en-US" sz="2400" dirty="0"/>
              <a:t>Adherence to the Pattern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Check Cores/Gauge Calibration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Should have at least 1 check core/da</a:t>
            </a:r>
            <a:r>
              <a:rPr lang="en-US" altLang="en-US" sz="2400" dirty="0"/>
              <a:t>y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G</a:t>
            </a:r>
            <a:r>
              <a:rPr lang="en-US" altLang="en-US" sz="2400" dirty="0"/>
              <a:t>auge checks across the full width of the mat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Communicate Results/Findings</a:t>
            </a: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061F1-6AD7-D009-C908-F4A4CDDE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More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78034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5EA2D-0B57-6B1E-BB50-6993AFA5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542197-3CE4-DF43-275D-304EE904B3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861" y="1133329"/>
            <a:ext cx="11779200" cy="5377075"/>
          </a:xfrm>
        </p:spPr>
        <p:txBody>
          <a:bodyPr>
            <a:no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</a:rPr>
              <a:t>Propper Planning – A screwup on your part doesn’t mean an emergency on my part</a:t>
            </a:r>
          </a:p>
          <a:p>
            <a:pPr lvl="1"/>
            <a:r>
              <a:rPr lang="en-US" altLang="en-US" sz="2400" dirty="0"/>
              <a:t>Plant Management</a:t>
            </a:r>
          </a:p>
          <a:p>
            <a:pPr lvl="2"/>
            <a:r>
              <a:rPr lang="en-US" altLang="en-US" sz="2400" dirty="0"/>
              <a:t>Multiple Jobs/FOB Customers</a:t>
            </a:r>
          </a:p>
          <a:p>
            <a:pPr lvl="1"/>
            <a:r>
              <a:rPr lang="en-US" altLang="en-US" sz="2400" dirty="0"/>
              <a:t>Truck Setup</a:t>
            </a:r>
          </a:p>
          <a:p>
            <a:pPr lvl="2"/>
            <a:r>
              <a:rPr lang="en-US" altLang="en-US" sz="2400" dirty="0"/>
              <a:t>Number of Trucks</a:t>
            </a:r>
          </a:p>
          <a:p>
            <a:pPr lvl="2"/>
            <a:r>
              <a:rPr lang="en-US" altLang="en-US" sz="2400" dirty="0"/>
              <a:t>Time</a:t>
            </a:r>
          </a:p>
          <a:p>
            <a:pPr lvl="1"/>
            <a:r>
              <a:rPr lang="en-US" altLang="en-US" sz="2400" dirty="0"/>
              <a:t>Equipment / Crew Setup</a:t>
            </a:r>
          </a:p>
          <a:p>
            <a:pPr lvl="2"/>
            <a:r>
              <a:rPr lang="en-US" altLang="en-US" sz="2400" dirty="0"/>
              <a:t>Arrival Time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COMMUNICATION!!!!</a:t>
            </a: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77-37C4-0B92-E832-A9D2022D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Even More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28714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257B-AD21-432A-7F90-9B3AE733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865C3-3E63-A873-9A61-6727666BF5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861" y="1133329"/>
            <a:ext cx="11779200" cy="5377075"/>
          </a:xfrm>
        </p:spPr>
        <p:txBody>
          <a:bodyPr>
            <a:no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</a:rPr>
              <a:t>Ethics</a:t>
            </a:r>
          </a:p>
          <a:p>
            <a:pPr lvl="1"/>
            <a:r>
              <a:rPr lang="en-US" sz="2400" dirty="0">
                <a:solidFill>
                  <a:srgbClr val="1F1F1F"/>
                </a:solidFill>
              </a:rPr>
              <a:t>M</a:t>
            </a:r>
            <a:r>
              <a:rPr lang="en-US" sz="2400" b="0" i="0" dirty="0">
                <a:solidFill>
                  <a:srgbClr val="1F1F1F"/>
                </a:solidFill>
                <a:effectLst/>
              </a:rPr>
              <a:t>oral principles that govern a person's behavior or the conducting of an activity</a:t>
            </a:r>
          </a:p>
          <a:p>
            <a:pPr lvl="1"/>
            <a:r>
              <a:rPr lang="en-US" altLang="en-US" sz="2400" dirty="0">
                <a:solidFill>
                  <a:srgbClr val="1F1F1F"/>
                </a:solidFill>
              </a:rPr>
              <a:t>Do what you say you’re going to do</a:t>
            </a:r>
            <a:endParaRPr lang="en-US" altLang="en-US" sz="2800" b="0" dirty="0">
              <a:solidFill>
                <a:schemeClr val="tx1"/>
              </a:solidFill>
            </a:endParaRPr>
          </a:p>
          <a:p>
            <a:r>
              <a:rPr lang="en-US" altLang="en-US" sz="2400" dirty="0"/>
              <a:t>Our Customers depend on us to provide goods or services that meet their expectations</a:t>
            </a:r>
          </a:p>
          <a:p>
            <a:r>
              <a:rPr lang="en-US" altLang="en-US" sz="2400" dirty="0"/>
              <a:t>There can be legal ramifications if we don’t do what we’re supposed to be doing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Not just for QC Folks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C4F18-4EE5-49E6-1426-5F2EE32F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So, What About Ethics?</a:t>
            </a:r>
          </a:p>
        </p:txBody>
      </p:sp>
    </p:spTree>
    <p:extLst>
      <p:ext uri="{BB962C8B-B14F-4D97-AF65-F5344CB8AC3E}">
        <p14:creationId xmlns:p14="http://schemas.microsoft.com/office/powerpoint/2010/main" val="98419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BBFDF-D671-93C1-7752-8A320D7D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2F5AB6-3CF7-9436-E378-E7FD9C4D69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861" y="1265595"/>
            <a:ext cx="11779200" cy="5377075"/>
          </a:xfrm>
        </p:spPr>
        <p:txBody>
          <a:bodyPr>
            <a:no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</a:rPr>
              <a:t>Plan your work, work your plan</a:t>
            </a:r>
          </a:p>
          <a:p>
            <a:r>
              <a:rPr lang="en-US" altLang="en-US" sz="2400" dirty="0"/>
              <a:t>Follow the plan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Make adjust</a:t>
            </a:r>
            <a:r>
              <a:rPr lang="en-US" altLang="en-US" sz="2400" dirty="0"/>
              <a:t>ments as necessary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Communicate the adjustments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Pay attention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Remember your training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Don’t do stupid stuff</a:t>
            </a:r>
          </a:p>
          <a:p>
            <a:r>
              <a:rPr lang="en-US" altLang="en-US" sz="2400" dirty="0"/>
              <a:t>COMMUNICATE!!!!!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33B57C-7EEC-C8AD-02DA-8AFF5AA6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Finally…</a:t>
            </a:r>
          </a:p>
        </p:txBody>
      </p:sp>
    </p:spTree>
    <p:extLst>
      <p:ext uri="{BB962C8B-B14F-4D97-AF65-F5344CB8AC3E}">
        <p14:creationId xmlns:p14="http://schemas.microsoft.com/office/powerpoint/2010/main" val="67362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" y="270915"/>
            <a:ext cx="10907914" cy="918000"/>
          </a:xfrm>
        </p:spPr>
        <p:txBody>
          <a:bodyPr anchor="ctr"/>
          <a:lstStyle/>
          <a:p>
            <a:r>
              <a:rPr lang="en-US" dirty="0">
                <a:solidFill>
                  <a:schemeClr val="tx2"/>
                </a:solidFill>
              </a:rPr>
              <a:t>Thank You / Questions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46" y="1583025"/>
            <a:ext cx="4119943" cy="41199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72690" y="1583025"/>
            <a:ext cx="16177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http://www.pennyauctionwatch.com/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90" y="1783080"/>
            <a:ext cx="3348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Alex Murphree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Quality Manager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APAC – Alabama, Inc.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B20438BF-6141-C977-823F-C3A8E8B2E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0" y="3007177"/>
            <a:ext cx="3138055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11200" y="1491917"/>
            <a:ext cx="8681156" cy="47946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Meeting the Job Requirements</a:t>
            </a:r>
          </a:p>
          <a:p>
            <a:pPr marL="1028700" lvl="1" indent="-342900"/>
            <a:r>
              <a:rPr lang="en-US" sz="2400" dirty="0">
                <a:solidFill>
                  <a:schemeClr val="tx1"/>
                </a:solidFill>
              </a:rPr>
              <a:t>Established specifications have to be met.   </a:t>
            </a:r>
          </a:p>
          <a:p>
            <a:pPr marL="1028700" lvl="1" indent="-342900"/>
            <a:r>
              <a:rPr lang="en-US" sz="2400" dirty="0">
                <a:solidFill>
                  <a:schemeClr val="tx1"/>
                </a:solidFill>
              </a:rPr>
              <a:t>Assumes specifications yield quality!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Satisfying the Customer</a:t>
            </a:r>
          </a:p>
          <a:p>
            <a:pPr marL="1143000" lvl="1" indent="-457200"/>
            <a:r>
              <a:rPr lang="en-US" sz="2400" dirty="0">
                <a:solidFill>
                  <a:schemeClr val="tx1"/>
                </a:solidFill>
              </a:rPr>
              <a:t>Recognizes that it may not be sufficient to just meet the minimum specified requirements.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Maintaining a Level of Goodness</a:t>
            </a:r>
          </a:p>
          <a:p>
            <a:pPr marL="1028700" lvl="1" indent="-342900"/>
            <a:r>
              <a:rPr lang="en-US" sz="2400" dirty="0">
                <a:solidFill>
                  <a:schemeClr val="tx1"/>
                </a:solidFill>
              </a:rPr>
              <a:t>Zero or “x” defects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310689"/>
            <a:ext cx="11779200" cy="918000"/>
          </a:xfrm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What is Quality?</a:t>
            </a:r>
          </a:p>
        </p:txBody>
      </p:sp>
      <p:pic>
        <p:nvPicPr>
          <p:cNvPr id="2050" name="Picture 2" descr="C:\Users\sbuchanan\AppData\Local\Microsoft\Windows\Temporary Internet Files\Content.IE5\73D3AWY2\MP90038468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2557" y="1398132"/>
            <a:ext cx="181138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FC331-0A2B-A14D-62A9-1EA3284B3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37E6-C0DF-E8AB-3E1A-766E84B1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628755"/>
            <a:ext cx="11530570" cy="914400"/>
          </a:xfrm>
        </p:spPr>
        <p:txBody>
          <a:bodyPr>
            <a:normAutofit/>
          </a:bodyPr>
          <a:lstStyle/>
          <a:p>
            <a:r>
              <a:rPr lang="en-US" sz="3200" dirty="0"/>
              <a:t>Can (Should) the Quality of These Be the Same?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6C075-7EE0-983A-5C28-8584D3E4B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1" y="2064151"/>
            <a:ext cx="2946849" cy="2210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8C925D-196D-91A8-6DF5-A0272D889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40" y="2064151"/>
            <a:ext cx="2210137" cy="2210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F0CCA-251A-7B3F-4513-3DB761502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880" y="2064151"/>
            <a:ext cx="2628100" cy="2210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36B237-AA1A-4256-829D-732CC21BC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047" y="2064151"/>
            <a:ext cx="3246223" cy="2210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1441A-2B57-BE55-ADFC-3CCC12752336}"/>
              </a:ext>
            </a:extLst>
          </p:cNvPr>
          <p:cNvSpPr txBox="1"/>
          <p:nvPr/>
        </p:nvSpPr>
        <p:spPr>
          <a:xfrm>
            <a:off x="5235655" y="5018569"/>
            <a:ext cx="210314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Eras Bold ITC" panose="020B0907030504020204" pitchFamily="34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16586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Meeting Customer Expectations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2F48BA-3EAE-1B79-1FAF-2693F1FCB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00" y="1299015"/>
            <a:ext cx="8189168" cy="4250138"/>
          </a:xfrm>
        </p:spPr>
        <p:txBody>
          <a:bodyPr/>
          <a:lstStyle/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got a Rep to protect</a:t>
            </a:r>
          </a:p>
          <a:p>
            <a:pPr marL="1028700" marR="0" lvl="1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003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Customers expect a high-quality product</a:t>
            </a:r>
          </a:p>
          <a:p>
            <a:pPr marL="1028700" marR="0" lvl="1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0032"/>
              </a:buClr>
              <a:buSzPct val="70000"/>
              <a:buFont typeface="Wingdings"/>
              <a:buChar char=""/>
              <a:tabLst/>
              <a:defRPr/>
            </a:pPr>
            <a:endParaRPr lang="en-US" sz="2400" dirty="0">
              <a:solidFill>
                <a:srgbClr val="53565A"/>
              </a:solidFill>
              <a:latin typeface="Arial"/>
            </a:endParaRPr>
          </a:p>
          <a:p>
            <a:pPr marL="1028700" marR="0" lvl="1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003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28700" marR="0" lvl="1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003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Exhibit Integrity</a:t>
            </a:r>
          </a:p>
          <a:p>
            <a:pPr marL="1028700" marR="0" lvl="1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E003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Doing the right thing regardless of who is watching-C.S. Lewis</a:t>
            </a:r>
          </a:p>
          <a:p>
            <a:pPr marL="937188" lvl="2" indent="-45720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Content Placeholder 11" descr="A person in a black jacket&#10;&#10;AI-generated content may be incorrect.">
            <a:extLst>
              <a:ext uri="{FF2B5EF4-FFF2-40B4-BE49-F238E27FC236}">
                <a16:creationId xmlns:a16="http://schemas.microsoft.com/office/drawing/2014/main" id="{5B8B15F0-7168-20F0-C3C8-A34484846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98" y="722680"/>
            <a:ext cx="1945432" cy="2429370"/>
          </a:xfrm>
        </p:spPr>
      </p:pic>
      <p:pic>
        <p:nvPicPr>
          <p:cNvPr id="14" name="Picture 1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8E574B9-9C53-21C7-DABB-7A38E6E49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05" y="3583715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B7BCB-A9A9-12D4-9CB6-F2951E88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E070-7D6D-1AF8-7EC2-FF7E34BC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Variability in Aggregate Production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44C05B3-109A-9C1D-7CAB-03E494ABE6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894" y="1079364"/>
            <a:ext cx="11779200" cy="53234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13" marR="0" indent="-274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26" marR="0" indent="-274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39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53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70000"/>
              <a:buFont typeface="Wingdings"/>
              <a:buChar char=""/>
              <a:tabLst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566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Tx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59976" indent="-239994" algn="l" defTabSz="121917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-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976" indent="-239994" algn="l" defTabSz="121917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-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9976" indent="-239994" algn="l" defTabSz="121917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-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9976" indent="-239994" algn="l" defTabSz="121917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-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Extraction and Crushing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Shot pattern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Crusher selection and operation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Crusher feed/product grading</a:t>
            </a:r>
          </a:p>
          <a:p>
            <a:pPr marL="274320" lvl="1">
              <a:lnSpc>
                <a:spcPct val="9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b="1" dirty="0">
                <a:solidFill>
                  <a:schemeClr val="tx1"/>
                </a:solidFill>
              </a:rPr>
              <a:t>Production rate </a:t>
            </a:r>
            <a:r>
              <a:rPr lang="en-US" dirty="0">
                <a:solidFill>
                  <a:schemeClr val="tx1"/>
                </a:solidFill>
              </a:rPr>
              <a:t>(consistent),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74320" lvl="1">
              <a:lnSpc>
                <a:spcPct val="9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b="1" dirty="0">
                <a:solidFill>
                  <a:schemeClr val="tx1"/>
                </a:solidFill>
              </a:rPr>
              <a:t>Operating modes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Screening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Screen type / inclination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Efficiency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Fines processing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Sand screw / air classifier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Equipment Maintenance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Crusher / shaker wear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Stockpile Management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Loading Trucks (</a:t>
            </a:r>
            <a:r>
              <a:rPr lang="en-US" b="1" dirty="0">
                <a:solidFill>
                  <a:schemeClr val="tx1"/>
                </a:solidFill>
              </a:rPr>
              <a:t>controllable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idential &amp; Commercial Blasting ...">
            <a:extLst>
              <a:ext uri="{FF2B5EF4-FFF2-40B4-BE49-F238E27FC236}">
                <a16:creationId xmlns:a16="http://schemas.microsoft.com/office/drawing/2014/main" id="{A0388860-C2DF-18C7-851C-D68643CAD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09" y="114035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4C3C0CE-DA8B-1D5A-9E21-A336BF15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83" y="4721413"/>
            <a:ext cx="21240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33B4C30-28E4-3A6D-B104-27A1DE34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33" y="1748236"/>
            <a:ext cx="2838061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F4F59C5-7A6F-3600-CE1C-422DE3B7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28" y="3082331"/>
            <a:ext cx="2539186" cy="14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avel | Rock | Sand | Limestone | Rock ...">
            <a:extLst>
              <a:ext uri="{FF2B5EF4-FFF2-40B4-BE49-F238E27FC236}">
                <a16:creationId xmlns:a16="http://schemas.microsoft.com/office/drawing/2014/main" id="{88D1AF74-C6BD-AFB4-FBE0-5443185B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96" y="42806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9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Calibration / Material Feed</a:t>
            </a:r>
          </a:p>
          <a:p>
            <a:r>
              <a:rPr lang="en-US" sz="2400" dirty="0"/>
              <a:t>Stockpile Moisture / Management</a:t>
            </a:r>
          </a:p>
          <a:p>
            <a:r>
              <a:rPr lang="en-US" sz="2400" dirty="0"/>
              <a:t>Mix Changes / Adjustment</a:t>
            </a:r>
          </a:p>
          <a:p>
            <a:r>
              <a:rPr lang="en-US" sz="2400" dirty="0"/>
              <a:t>Load Out</a:t>
            </a:r>
          </a:p>
          <a:p>
            <a:r>
              <a:rPr lang="en-US" sz="2400" dirty="0"/>
              <a:t>Production temperature</a:t>
            </a:r>
          </a:p>
          <a:p>
            <a:r>
              <a:rPr lang="en-US" sz="2400" dirty="0"/>
              <a:t>Inconsistent storage time</a:t>
            </a:r>
          </a:p>
          <a:p>
            <a:r>
              <a:rPr lang="en-US" sz="2400" dirty="0"/>
              <a:t>Excessive mix switchovers</a:t>
            </a:r>
          </a:p>
          <a:p>
            <a:endParaRPr lang="en-US" sz="2400" dirty="0"/>
          </a:p>
          <a:p>
            <a:pPr lvl="2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Variability at the Asphalt Plant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77" y="1092880"/>
            <a:ext cx="2037762" cy="1528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129D3-4740-7195-8F5A-CC10895E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029" y="1476729"/>
            <a:ext cx="2299651" cy="15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food buffet">
            <a:extLst>
              <a:ext uri="{FF2B5EF4-FFF2-40B4-BE49-F238E27FC236}">
                <a16:creationId xmlns:a16="http://schemas.microsoft.com/office/drawing/2014/main" id="{F01138E2-C676-D663-99E7-894296A7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603" y="4601262"/>
            <a:ext cx="3337569" cy="18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519E7A-2963-46D8-A257-1DD8357787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743" y="2785758"/>
            <a:ext cx="2168396" cy="1358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D9386-4272-331E-77FF-874F0B4CBB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796" y="3462329"/>
            <a:ext cx="2348953" cy="18205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25C259-9E2E-039F-774F-C5AC15FA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280" y="2383448"/>
            <a:ext cx="2344828" cy="176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B3CD4C9-A822-0F95-573F-E12C0C5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95" y="4279890"/>
            <a:ext cx="2683926" cy="21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7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0BD66-2CC9-CCE9-2B5E-D68A4A0C5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E34E31-D8BA-6482-129A-6D26ED60DB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Methods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SOP’s?</a:t>
            </a:r>
          </a:p>
          <a:p>
            <a:pPr marL="274313" marR="0" lvl="0" indent="-274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Truck Setup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Equipment Setup &amp; Execution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Distributor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MTV?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Paver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Speed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Rollers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Number and Type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Adherence to Pattern</a:t>
            </a:r>
          </a:p>
          <a:p>
            <a:r>
              <a:rPr lang="en-US" dirty="0"/>
              <a:t>Maintenance of Equipment</a:t>
            </a:r>
          </a:p>
          <a:p>
            <a:pPr lvl="2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Pct val="85000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5D26B-6B40-EC02-CE18-705BBA05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Variability on the Roadway</a:t>
            </a:r>
            <a:endParaRPr lang="en-US" sz="32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4F02C2A-3129-E285-EA6A-E2F13D0B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94" y="2916770"/>
            <a:ext cx="4755875" cy="16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D94B9C8-EF57-E671-974A-97C74D77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86" y="936686"/>
            <a:ext cx="2328628" cy="19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quipment_getimage2">
            <a:extLst>
              <a:ext uri="{FF2B5EF4-FFF2-40B4-BE49-F238E27FC236}">
                <a16:creationId xmlns:a16="http://schemas.microsoft.com/office/drawing/2014/main" id="{9CD5048B-BD40-80C9-AB84-742EB82A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69" y="4494179"/>
            <a:ext cx="2069971" cy="21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F8C3-18AE-C3DD-BC56-488DC722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234067-52E3-ED17-7A46-A25AB1A8FF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Implement a Quality Control Plan (QCP)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American Society of Testing &amp; Materials (ASTM)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D3</a:t>
            </a:r>
            <a:r>
              <a:rPr lang="en-US" dirty="0"/>
              <a:t>666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American Association of State Highway &amp; Transportation Officials (AASHTO)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R18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Corps of Engineers, FAA, Other Agency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QCP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What is a QCP?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Equipment List/Calibration/Maintenance Schedule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Methods by which you </a:t>
            </a:r>
            <a:r>
              <a:rPr lang="en-US" dirty="0"/>
              <a:t>Operate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Tests and Frequency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Recording/</a:t>
            </a:r>
            <a:r>
              <a:rPr lang="en-US" dirty="0"/>
              <a:t>Retention of Data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Wha</a:t>
            </a:r>
            <a:r>
              <a:rPr lang="en-US" dirty="0"/>
              <a:t>t to do when something goes wrong</a:t>
            </a:r>
            <a:endParaRPr lang="en-US" dirty="0">
              <a:solidFill>
                <a:schemeClr val="tx1"/>
              </a:solidFill>
            </a:endParaRPr>
          </a:p>
          <a:p>
            <a:pPr marL="274313" lvl="1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Pct val="85000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C0C63-0810-6235-C11E-BFD54C71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Mitigate Variability?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B438BF0-E413-B4C3-36CA-44E4AA80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80" y="735452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EEEBE19-C94B-262B-B4BD-6D5C98B4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31" y="3161658"/>
            <a:ext cx="1773999" cy="175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56BD1-E317-5279-DE42-2C6E5CF90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58607">
            <a:off x="6681163" y="3969990"/>
            <a:ext cx="1713829" cy="223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62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sz="2400" b="0" dirty="0">
                <a:solidFill>
                  <a:schemeClr val="tx1"/>
                </a:solidFill>
              </a:rPr>
              <a:t>The system used by a Contractor to monitor, assess and adjust their production or placement processes to ensure that the final product will meet the specified level of quality. </a:t>
            </a:r>
          </a:p>
          <a:p>
            <a:r>
              <a:rPr lang="en-US" altLang="en-US" sz="2400" b="0" dirty="0">
                <a:solidFill>
                  <a:schemeClr val="tx1"/>
                </a:solidFill>
              </a:rPr>
              <a:t>QC is the Contractor’s responsibility</a:t>
            </a:r>
          </a:p>
          <a:p>
            <a:r>
              <a:rPr lang="en-US" altLang="en-US" sz="2400" b="0" dirty="0">
                <a:solidFill>
                  <a:schemeClr val="tx1"/>
                </a:solidFill>
              </a:rPr>
              <a:t>QC includes sampling, testing, inspection, and corrective action (where required) to maintain continuous control of a </a:t>
            </a:r>
            <a:r>
              <a:rPr lang="en-US" altLang="en-US" sz="2400" dirty="0"/>
              <a:t>production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</a:rPr>
              <a:t>or placement process. </a:t>
            </a:r>
          </a:p>
          <a:p>
            <a:pPr algn="just">
              <a:lnSpc>
                <a:spcPct val="90000"/>
              </a:lnSpc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27432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What is Quality Control?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25" y="4349085"/>
            <a:ext cx="2902191" cy="218276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013" y="4349084"/>
            <a:ext cx="2895315" cy="21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913" y="4349085"/>
            <a:ext cx="2743200" cy="218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823398"/>
      </p:ext>
    </p:extLst>
  </p:cSld>
  <p:clrMapOvr>
    <a:masterClrMapping/>
  </p:clrMapOvr>
</p:sld>
</file>

<file path=ppt/theme/theme1.xml><?xml version="1.0" encoding="utf-8"?>
<a:theme xmlns:a="http://schemas.openxmlformats.org/drawingml/2006/main" name="1_CRH-Corporate-Presentation-16x9-ENG">
  <a:themeElements>
    <a:clrScheme name="_CHR Corporate Colours">
      <a:dk1>
        <a:srgbClr val="53565A"/>
      </a:dk1>
      <a:lt1>
        <a:sysClr val="window" lastClr="FFFFFF"/>
      </a:lt1>
      <a:dk2>
        <a:srgbClr val="041E42"/>
      </a:dk2>
      <a:lt2>
        <a:srgbClr val="FFFFFF"/>
      </a:lt2>
      <a:accent1>
        <a:srgbClr val="005EB8"/>
      </a:accent1>
      <a:accent2>
        <a:srgbClr val="CE0032"/>
      </a:accent2>
      <a:accent3>
        <a:srgbClr val="851894"/>
      </a:accent3>
      <a:accent4>
        <a:srgbClr val="78BE20"/>
      </a:accent4>
      <a:accent5>
        <a:srgbClr val="FF6A13"/>
      </a:accent5>
      <a:accent6>
        <a:srgbClr val="00B0B9"/>
      </a:accent6>
      <a:hlink>
        <a:srgbClr val="53565A"/>
      </a:hlink>
      <a:folHlink>
        <a:srgbClr val="53565A"/>
      </a:folHlink>
    </a:clrScheme>
    <a:fontScheme name="CH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8462124866E74FB2730E0BCFD0819E" ma:contentTypeVersion="6" ma:contentTypeDescription="Create a new document." ma:contentTypeScope="" ma:versionID="b945d7010ff6c836c6a85f3e7a8cdd87">
  <xsd:schema xmlns:xsd="http://www.w3.org/2001/XMLSchema" xmlns:xs="http://www.w3.org/2001/XMLSchema" xmlns:p="http://schemas.microsoft.com/office/2006/metadata/properties" xmlns:ns2="79b05513-922d-4a68-9033-fa3384803856" targetNamespace="http://schemas.microsoft.com/office/2006/metadata/properties" ma:root="true" ma:fieldsID="f8c27bd24caead7c8222bdfb5172d70d" ns2:_="">
    <xsd:import namespace="79b05513-922d-4a68-9033-fa3384803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05513-922d-4a68-9033-fa33848038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3257F9-4420-4A43-B232-164B8CD7BB86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79b05513-922d-4a68-9033-fa3384803856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3DA936-15C7-4AE9-A78F-D8568A06A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05513-922d-4a68-9033-fa3384803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7938A-4644-42A2-97C5-941ABEF0E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</TotalTime>
  <Words>845</Words>
  <Application>Microsoft Office PowerPoint</Application>
  <PresentationFormat>Widescreen</PresentationFormat>
  <Paragraphs>189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Eras Bold ITC</vt:lpstr>
      <vt:lpstr>Wingdings</vt:lpstr>
      <vt:lpstr>Wingdings 2</vt:lpstr>
      <vt:lpstr>1_CRH-Corporate-Presentation-16x9-ENG</vt:lpstr>
      <vt:lpstr>HMA Quality Control Best Practices and Ethics</vt:lpstr>
      <vt:lpstr>What is Quality?</vt:lpstr>
      <vt:lpstr>Can (Should) the Quality of These Be the Same?</vt:lpstr>
      <vt:lpstr>Meeting Customer Expectations</vt:lpstr>
      <vt:lpstr>Variability in Aggregate Production</vt:lpstr>
      <vt:lpstr>Variability at the Asphalt Plant</vt:lpstr>
      <vt:lpstr>Variability on the Roadway</vt:lpstr>
      <vt:lpstr>How to Mitigate Variability?</vt:lpstr>
      <vt:lpstr>What is Quality Control?</vt:lpstr>
      <vt:lpstr>Quality Control is a Continuous Improvement Process</vt:lpstr>
      <vt:lpstr>The Benefit / Cost of Quality Control is High</vt:lpstr>
      <vt:lpstr>PowerPoint Presentation</vt:lpstr>
      <vt:lpstr>Variability is the Enemy, Consistency is your Friend</vt:lpstr>
      <vt:lpstr>Some Best Practices</vt:lpstr>
      <vt:lpstr>More Best Practices</vt:lpstr>
      <vt:lpstr>Even More Best Practices</vt:lpstr>
      <vt:lpstr>So, What About Ethics?</vt:lpstr>
      <vt:lpstr>Finally…</vt:lpstr>
      <vt:lpstr>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Asphalt Capture Plans</dc:title>
  <dc:creator>Buchanan, Shane</dc:creator>
  <cp:lastModifiedBy>Murphree, Alexander P (APAC-Alabama, Inc.)</cp:lastModifiedBy>
  <cp:revision>192</cp:revision>
  <cp:lastPrinted>2025-03-05T14:28:30Z</cp:lastPrinted>
  <dcterms:created xsi:type="dcterms:W3CDTF">2019-01-11T18:33:00Z</dcterms:created>
  <dcterms:modified xsi:type="dcterms:W3CDTF">2025-03-05T15:08:43Z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0x010100568462124866E74FB2730E0BCFD0819E</vt:lpwstr>
  </property>
</Properties>
</file>