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1" r:id="rId2"/>
    <p:sldId id="289" r:id="rId3"/>
    <p:sldId id="318" r:id="rId4"/>
    <p:sldId id="290" r:id="rId5"/>
    <p:sldId id="307" r:id="rId6"/>
    <p:sldId id="309" r:id="rId7"/>
    <p:sldId id="273" r:id="rId8"/>
    <p:sldId id="274" r:id="rId9"/>
    <p:sldId id="284" r:id="rId10"/>
    <p:sldId id="319" r:id="rId11"/>
    <p:sldId id="320" r:id="rId12"/>
    <p:sldId id="321" r:id="rId13"/>
    <p:sldId id="323" r:id="rId14"/>
    <p:sldId id="322" r:id="rId15"/>
    <p:sldId id="324" r:id="rId16"/>
    <p:sldId id="312" r:id="rId17"/>
    <p:sldId id="292" r:id="rId18"/>
  </p:sldIdLst>
  <p:sldSz cx="12192000" cy="6858000"/>
  <p:notesSz cx="7011988" cy="92979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CD3"/>
    <a:srgbClr val="ED7D31"/>
    <a:srgbClr val="70AD47"/>
    <a:srgbClr val="A5A5A5"/>
    <a:srgbClr val="4472C4"/>
    <a:srgbClr val="F4D31A"/>
    <a:srgbClr val="75767A"/>
    <a:srgbClr val="FFC000"/>
    <a:srgbClr val="3A3C3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3813" autoAdjust="0"/>
  </p:normalViewPr>
  <p:slideViewPr>
    <p:cSldViewPr snapToGrid="0">
      <p:cViewPr varScale="1">
        <p:scale>
          <a:sx n="93" d="100"/>
          <a:sy n="93" d="100"/>
        </p:scale>
        <p:origin x="12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7915A9-19D0-4225-8EB5-E605371703C0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B209BC-0F1A-4F24-AF8F-222342398721}">
      <dgm:prSet phldrT="[Text]" custT="1"/>
      <dgm:spPr/>
      <dgm:t>
        <a:bodyPr/>
        <a:lstStyle/>
        <a:p>
          <a:pPr algn="ctr">
            <a:spcAft>
              <a:spcPct val="35000"/>
            </a:spcAft>
          </a:pP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Hamburg Wheel Tracking Test (HWTT)</a:t>
          </a:r>
        </a:p>
        <a:p>
          <a:pPr algn="ctr">
            <a:spcAft>
              <a:spcPct val="35000"/>
            </a:spcAft>
          </a:pP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AASHTO T 324</a:t>
          </a:r>
        </a:p>
      </dgm:t>
    </dgm:pt>
    <dgm:pt modelId="{41B4B0B5-02AB-4796-942B-4948C7168CDB}" type="parTrans" cxnId="{168671EF-644E-4EB9-88FD-E6C3F3C1DD6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05F6C3-B79E-42E5-AD86-6FBCC90A0884}" type="sibTrans" cxnId="{168671EF-644E-4EB9-88FD-E6C3F3C1DD6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04B274-673B-4EBB-9CA8-9D1D0A58A5A4}">
      <dgm:prSet phldrT="[Text]" custT="1"/>
      <dgm:spPr/>
      <dgm:t>
        <a:bodyPr/>
        <a:lstStyle/>
        <a:p>
          <a:pPr algn="l">
            <a:spcAft>
              <a:spcPts val="252"/>
            </a:spcAft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at 50</a:t>
          </a:r>
          <a:r>
            <a: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°C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28FDC5-EE43-46FA-9BBA-535169B5926D}" type="parTrans" cxnId="{413502AD-C985-46A6-BD9B-251D9FDED5C0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76072D-F8B3-4E1F-A096-940963D95050}" type="sibTrans" cxnId="{413502AD-C985-46A6-BD9B-251D9FDED5C0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2E7608-83E7-4E22-A7F4-DB3512695BF3}">
      <dgm:prSet phldrT="[Text]" custT="1"/>
      <dgm:spPr/>
      <dgm:t>
        <a:bodyPr/>
        <a:lstStyle/>
        <a:p>
          <a:pPr algn="l">
            <a:spcAft>
              <a:spcPts val="252"/>
            </a:spcAft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Short-term aged: Loose mix 135</a:t>
          </a:r>
          <a:r>
            <a:rPr lang="en-US" sz="1600" baseline="30000" dirty="0"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C for 4 hours</a:t>
          </a:r>
        </a:p>
      </dgm:t>
    </dgm:pt>
    <dgm:pt modelId="{1ADC48A4-4835-4314-B8DE-5F90571C1F2A}" type="parTrans" cxnId="{40D195A7-442A-496C-8D20-FB0C35DECF0F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F15B77-3EBC-4191-ABB0-3B44EA9CDE06}" type="sibTrans" cxnId="{40D195A7-442A-496C-8D20-FB0C35DECF0F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4E6C43-3109-4EC4-91D9-380442AF1121}">
      <dgm:prSet phldrT="[Text]" custScaleX="119757" custScaleY="119921" custT="1"/>
      <dgm:spPr/>
      <dgm:t>
        <a:bodyPr/>
        <a:lstStyle/>
        <a:p>
          <a:pPr algn="l">
            <a:spcAft>
              <a:spcPts val="252"/>
            </a:spcAft>
          </a:pPr>
          <a:r>
            <a:rPr lang="en-US" sz="1600" b="1" i="1" u="none" dirty="0">
              <a:latin typeface="Arial" panose="020B0604020202020204" pitchFamily="34" charset="0"/>
              <a:cs typeface="Arial" panose="020B0604020202020204" pitchFamily="34" charset="0"/>
            </a:rPr>
            <a:t>10,000 passes to reach 12.5 mm rut depth</a:t>
          </a:r>
        </a:p>
      </dgm:t>
    </dgm:pt>
    <dgm:pt modelId="{9915EAF5-301F-4454-9670-119FF450E938}" type="parTrans" cxnId="{3D50634D-D7EB-4903-8D66-9F200AC8637E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7C476C-A526-4F03-9534-79954CDAD15E}" type="sibTrans" cxnId="{3D50634D-D7EB-4903-8D66-9F200AC8637E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3A3089-13D4-4ECA-8D9A-224D6D76A4F1}">
      <dgm:prSet phldrT="[Text]" custT="1"/>
      <dgm:spPr/>
      <dgm:t>
        <a:bodyPr/>
        <a:lstStyle/>
        <a:p>
          <a:pPr algn="l">
            <a:spcAft>
              <a:spcPts val="252"/>
            </a:spcAft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Short-term aged: Loose mix 135</a:t>
          </a:r>
          <a:r>
            <a:rPr lang="en-US" sz="1600" baseline="30000" dirty="0"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C for 4 hours</a:t>
          </a:r>
        </a:p>
      </dgm:t>
    </dgm:pt>
    <dgm:pt modelId="{EFB3C884-1E58-4B60-8BE3-7556ECDF28F4}" type="parTrans" cxnId="{6914AF67-66BD-4EAE-A661-830093B21B6F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AA9BF8-A8C6-4A02-93B5-45CD87563C1A}" type="sibTrans" cxnId="{6914AF67-66BD-4EAE-A661-830093B21B6F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68FB10-5EAA-40C2-89AD-F009C54C5510}">
      <dgm:prSet phldrT="[Text]" custT="1"/>
      <dgm:spPr/>
      <dgm:t>
        <a:bodyPr/>
        <a:lstStyle/>
        <a:p>
          <a:pPr algn="ctr">
            <a:spcAft>
              <a:spcPts val="252"/>
            </a:spcAft>
          </a:pP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Indirect Tensile Cracking Test (IDEAL-CT) </a:t>
          </a:r>
        </a:p>
        <a:p>
          <a:pPr algn="ctr">
            <a:spcAft>
              <a:spcPts val="252"/>
            </a:spcAft>
          </a:pPr>
          <a:r>
            <a:rPr lang="en-US" sz="1600" b="1" i="1" dirty="0">
              <a:latin typeface="Arial" panose="020B0604020202020204" pitchFamily="34" charset="0"/>
              <a:cs typeface="Arial" panose="020B0604020202020204" pitchFamily="34" charset="0"/>
            </a:rPr>
            <a:t>ASTM D8225</a:t>
          </a:r>
          <a:endParaRPr lang="en-US" sz="20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065E86-EDCD-41BF-89D7-B82D33E8EB5D}" type="parTrans" cxnId="{7E26E5CD-FF5B-42A8-8128-A8341C18CA8B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C4C668-99FC-454D-9645-9D4A9F487600}" type="sibTrans" cxnId="{7E26E5CD-FF5B-42A8-8128-A8341C18CA8B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C671CB-AE47-40BC-9B80-FA7DE4346AFF}">
      <dgm:prSet phldrT="[Text]" custT="1"/>
      <dgm:spPr/>
      <dgm:t>
        <a:bodyPr/>
        <a:lstStyle/>
        <a:p>
          <a:pPr algn="l">
            <a:spcAft>
              <a:spcPts val="252"/>
            </a:spcAft>
          </a:pPr>
          <a:r>
            <a: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Conditioning: 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2 hours, 25</a:t>
          </a:r>
          <a:r>
            <a: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°C in environmental chamber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816CC6-6D78-4E9B-B9BD-B600137A3B79}" type="parTrans" cxnId="{88C283B8-7250-4457-9791-74F1BA48B8AB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52E8A3-1CBD-46D3-BCDA-2809950D9FAF}" type="sibTrans" cxnId="{88C283B8-7250-4457-9791-74F1BA48B8AB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48518E-721D-4394-94DB-4C1B9CDCAB13}">
      <dgm:prSet phldrT="[Text]" custT="1"/>
      <dgm:spPr/>
      <dgm:t>
        <a:bodyPr/>
        <a:lstStyle/>
        <a:p>
          <a:pPr algn="l">
            <a:spcAft>
              <a:spcPts val="252"/>
            </a:spcAft>
          </a:pPr>
          <a:r>
            <a:rPr lang="en-US" sz="1600" b="1" i="1" u="none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CT</a:t>
          </a:r>
          <a:r>
            <a:rPr lang="en-US" sz="1600" b="1" i="1" u="none" baseline="-25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index</a:t>
          </a:r>
          <a:r>
            <a:rPr lang="en-US" sz="1600" b="1" i="1" u="none" baseline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600" b="1" i="1" u="none" baseline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≥ 100</a:t>
          </a:r>
          <a:endParaRPr lang="en-US" sz="1600" b="1" i="1" u="non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71CB76-1E3D-4A2B-BD5A-475858A3F0F2}" type="parTrans" cxnId="{099AF47D-91EA-4065-BBB6-1298E7395781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8716D9-1FE0-44D3-8341-820A41AD2EDC}" type="sibTrans" cxnId="{099AF47D-91EA-4065-BBB6-1298E7395781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8EF1C9-355C-4D83-97F1-506EB56D4FC1}" type="pres">
      <dgm:prSet presAssocID="{3E7915A9-19D0-4225-8EB5-E605371703C0}" presName="Name0" presStyleCnt="0">
        <dgm:presLayoutVars>
          <dgm:dir/>
          <dgm:resizeHandles/>
        </dgm:presLayoutVars>
      </dgm:prSet>
      <dgm:spPr/>
    </dgm:pt>
    <dgm:pt modelId="{8597DA20-4296-4463-BA27-A0E7D6D68473}" type="pres">
      <dgm:prSet presAssocID="{1EB209BC-0F1A-4F24-AF8F-222342398721}" presName="composite" presStyleCnt="0"/>
      <dgm:spPr/>
    </dgm:pt>
    <dgm:pt modelId="{49673805-2745-4538-8C2C-B0228FEBEC73}" type="pres">
      <dgm:prSet presAssocID="{1EB209BC-0F1A-4F24-AF8F-222342398721}" presName="rect1" presStyleLbl="bgImgPlace1" presStyleIdx="0" presStyleCnt="2" custAng="0" custScaleX="129013" custScaleY="129013" custLinFactNeighborX="-1638" custLinFactNeighborY="28832"/>
      <dgm:spPr>
        <a:blipFill rotWithShape="1">
          <a:blip xmlns:r="http://schemas.openxmlformats.org/officeDocument/2006/relationships" r:embed="rId1"/>
          <a:srcRect/>
          <a:stretch>
            <a:fillRect t="-18000" b="-18000"/>
          </a:stretch>
        </a:blipFill>
      </dgm:spPr>
    </dgm:pt>
    <dgm:pt modelId="{90069F08-E824-4274-A401-3602857C19F6}" type="pres">
      <dgm:prSet presAssocID="{1EB209BC-0F1A-4F24-AF8F-222342398721}" presName="rect2" presStyleLbl="node1" presStyleIdx="0" presStyleCnt="2" custScaleX="239140" custScaleY="170044" custLinFactY="-52082" custLinFactNeighborX="-49399" custLinFactNeighborY="-100000">
        <dgm:presLayoutVars>
          <dgm:bulletEnabled val="1"/>
        </dgm:presLayoutVars>
      </dgm:prSet>
      <dgm:spPr/>
    </dgm:pt>
    <dgm:pt modelId="{E155281C-B601-4DD2-8E20-88A613A11987}" type="pres">
      <dgm:prSet presAssocID="{D605F6C3-B79E-42E5-AD86-6FBCC90A0884}" presName="sibTrans" presStyleCnt="0"/>
      <dgm:spPr/>
    </dgm:pt>
    <dgm:pt modelId="{8ABFC10C-B7AF-4552-B288-BF19B557B252}" type="pres">
      <dgm:prSet presAssocID="{1C68FB10-5EAA-40C2-89AD-F009C54C5510}" presName="composite" presStyleCnt="0"/>
      <dgm:spPr/>
    </dgm:pt>
    <dgm:pt modelId="{532B214F-B9DC-4110-B9A4-3FEDE2566601}" type="pres">
      <dgm:prSet presAssocID="{1C68FB10-5EAA-40C2-89AD-F009C54C5510}" presName="rect1" presStyleLbl="bgImgPlace1" presStyleIdx="1" presStyleCnt="2" custScaleX="123477" custScaleY="122422" custLinFactNeighborX="10526" custLinFactNeighborY="33200"/>
      <dgm:spPr>
        <a:blipFill dpi="0" rotWithShape="1">
          <a:blip xmlns:r="http://schemas.openxmlformats.org/officeDocument/2006/relationships" r:embed="rId2"/>
          <a:srcRect/>
          <a:stretch>
            <a:fillRect t="-40664" b="-17336"/>
          </a:stretch>
        </a:blipFill>
      </dgm:spPr>
    </dgm:pt>
    <dgm:pt modelId="{B4EEDE5D-CA8E-452A-BDFB-50BD6D58C70F}" type="pres">
      <dgm:prSet presAssocID="{1C68FB10-5EAA-40C2-89AD-F009C54C5510}" presName="rect2" presStyleLbl="node1" presStyleIdx="1" presStyleCnt="2" custScaleX="240250" custScaleY="177999" custLinFactY="-61667" custLinFactNeighborX="-28459" custLinFactNeighborY="-100000">
        <dgm:presLayoutVars>
          <dgm:bulletEnabled val="1"/>
        </dgm:presLayoutVars>
      </dgm:prSet>
      <dgm:spPr/>
    </dgm:pt>
  </dgm:ptLst>
  <dgm:cxnLst>
    <dgm:cxn modelId="{EECE5633-EA44-47F0-9432-431B651B5B3D}" type="presOf" srcId="{1EB209BC-0F1A-4F24-AF8F-222342398721}" destId="{90069F08-E824-4274-A401-3602857C19F6}" srcOrd="0" destOrd="0" presId="urn:microsoft.com/office/officeart/2008/layout/BendingPictureBlocks"/>
    <dgm:cxn modelId="{6914AF67-66BD-4EAE-A661-830093B21B6F}" srcId="{1C68FB10-5EAA-40C2-89AD-F009C54C5510}" destId="{A23A3089-13D4-4ECA-8D9A-224D6D76A4F1}" srcOrd="0" destOrd="0" parTransId="{EFB3C884-1E58-4B60-8BE3-7556ECDF28F4}" sibTransId="{A9AA9BF8-A8C6-4A02-93B5-45CD87563C1A}"/>
    <dgm:cxn modelId="{3D50634D-D7EB-4903-8D66-9F200AC8637E}" srcId="{1EB209BC-0F1A-4F24-AF8F-222342398721}" destId="{C94E6C43-3109-4EC4-91D9-380442AF1121}" srcOrd="2" destOrd="0" parTransId="{9915EAF5-301F-4454-9670-119FF450E938}" sibTransId="{847C476C-A526-4F03-9534-79954CDAD15E}"/>
    <dgm:cxn modelId="{54A94F5A-9188-4F9E-A3FA-7A3DCFCDD0B8}" type="presOf" srcId="{A23A3089-13D4-4ECA-8D9A-224D6D76A4F1}" destId="{B4EEDE5D-CA8E-452A-BDFB-50BD6D58C70F}" srcOrd="0" destOrd="1" presId="urn:microsoft.com/office/officeart/2008/layout/BendingPictureBlocks"/>
    <dgm:cxn modelId="{099AF47D-91EA-4065-BBB6-1298E7395781}" srcId="{1C68FB10-5EAA-40C2-89AD-F009C54C5510}" destId="{3D48518E-721D-4394-94DB-4C1B9CDCAB13}" srcOrd="2" destOrd="0" parTransId="{3671CB76-1E3D-4A2B-BD5A-475858A3F0F2}" sibTransId="{5D8716D9-1FE0-44D3-8341-820A41AD2EDC}"/>
    <dgm:cxn modelId="{8C227391-FE68-45FB-8C58-CDF5FAB85C14}" type="presOf" srcId="{7FC671CB-AE47-40BC-9B80-FA7DE4346AFF}" destId="{B4EEDE5D-CA8E-452A-BDFB-50BD6D58C70F}" srcOrd="0" destOrd="2" presId="urn:microsoft.com/office/officeart/2008/layout/BendingPictureBlocks"/>
    <dgm:cxn modelId="{6C1C3496-4AB0-4A5C-96CB-DC38D2053B5F}" type="presOf" srcId="{0604B274-673B-4EBB-9CA8-9D1D0A58A5A4}" destId="{90069F08-E824-4274-A401-3602857C19F6}" srcOrd="0" destOrd="2" presId="urn:microsoft.com/office/officeart/2008/layout/BendingPictureBlocks"/>
    <dgm:cxn modelId="{40D195A7-442A-496C-8D20-FB0C35DECF0F}" srcId="{1EB209BC-0F1A-4F24-AF8F-222342398721}" destId="{2D2E7608-83E7-4E22-A7F4-DB3512695BF3}" srcOrd="0" destOrd="0" parTransId="{1ADC48A4-4835-4314-B8DE-5F90571C1F2A}" sibTransId="{1BF15B77-3EBC-4191-ABB0-3B44EA9CDE06}"/>
    <dgm:cxn modelId="{413502AD-C985-46A6-BD9B-251D9FDED5C0}" srcId="{1EB209BC-0F1A-4F24-AF8F-222342398721}" destId="{0604B274-673B-4EBB-9CA8-9D1D0A58A5A4}" srcOrd="1" destOrd="0" parTransId="{0C28FDC5-EE43-46FA-9BBA-535169B5926D}" sibTransId="{C076072D-F8B3-4E1F-A096-940963D95050}"/>
    <dgm:cxn modelId="{88C283B8-7250-4457-9791-74F1BA48B8AB}" srcId="{1C68FB10-5EAA-40C2-89AD-F009C54C5510}" destId="{7FC671CB-AE47-40BC-9B80-FA7DE4346AFF}" srcOrd="1" destOrd="0" parTransId="{F8816CC6-6D78-4E9B-B9BD-B600137A3B79}" sibTransId="{AB52E8A3-1CBD-46D3-BCDA-2809950D9FAF}"/>
    <dgm:cxn modelId="{2109D6B9-B703-460A-B262-A44CB51F6E83}" type="presOf" srcId="{C94E6C43-3109-4EC4-91D9-380442AF1121}" destId="{90069F08-E824-4274-A401-3602857C19F6}" srcOrd="0" destOrd="3" presId="urn:microsoft.com/office/officeart/2008/layout/BendingPictureBlocks"/>
    <dgm:cxn modelId="{7E26E5CD-FF5B-42A8-8128-A8341C18CA8B}" srcId="{3E7915A9-19D0-4225-8EB5-E605371703C0}" destId="{1C68FB10-5EAA-40C2-89AD-F009C54C5510}" srcOrd="1" destOrd="0" parTransId="{5A065E86-EDCD-41BF-89D7-B82D33E8EB5D}" sibTransId="{F8C4C668-99FC-454D-9645-9D4A9F487600}"/>
    <dgm:cxn modelId="{4B5D4ACE-6740-45F4-9CF7-A0B76A0731BC}" type="presOf" srcId="{3D48518E-721D-4394-94DB-4C1B9CDCAB13}" destId="{B4EEDE5D-CA8E-452A-BDFB-50BD6D58C70F}" srcOrd="0" destOrd="3" presId="urn:microsoft.com/office/officeart/2008/layout/BendingPictureBlocks"/>
    <dgm:cxn modelId="{159322DE-775E-4671-A93A-F5A52294A799}" type="presOf" srcId="{1C68FB10-5EAA-40C2-89AD-F009C54C5510}" destId="{B4EEDE5D-CA8E-452A-BDFB-50BD6D58C70F}" srcOrd="0" destOrd="0" presId="urn:microsoft.com/office/officeart/2008/layout/BendingPictureBlocks"/>
    <dgm:cxn modelId="{D0B230EB-4090-467C-B08C-8FD1CEB81CAE}" type="presOf" srcId="{3E7915A9-19D0-4225-8EB5-E605371703C0}" destId="{288EF1C9-355C-4D83-97F1-506EB56D4FC1}" srcOrd="0" destOrd="0" presId="urn:microsoft.com/office/officeart/2008/layout/BendingPictureBlocks"/>
    <dgm:cxn modelId="{168671EF-644E-4EB9-88FD-E6C3F3C1DD62}" srcId="{3E7915A9-19D0-4225-8EB5-E605371703C0}" destId="{1EB209BC-0F1A-4F24-AF8F-222342398721}" srcOrd="0" destOrd="0" parTransId="{41B4B0B5-02AB-4796-942B-4948C7168CDB}" sibTransId="{D605F6C3-B79E-42E5-AD86-6FBCC90A0884}"/>
    <dgm:cxn modelId="{605AF0FD-FBD3-4F88-8703-F028FF16E72F}" type="presOf" srcId="{2D2E7608-83E7-4E22-A7F4-DB3512695BF3}" destId="{90069F08-E824-4274-A401-3602857C19F6}" srcOrd="0" destOrd="1" presId="urn:microsoft.com/office/officeart/2008/layout/BendingPictureBlocks"/>
    <dgm:cxn modelId="{A09A4323-8921-4C34-B4CA-F549B1FB4DFF}" type="presParOf" srcId="{288EF1C9-355C-4D83-97F1-506EB56D4FC1}" destId="{8597DA20-4296-4463-BA27-A0E7D6D68473}" srcOrd="0" destOrd="0" presId="urn:microsoft.com/office/officeart/2008/layout/BendingPictureBlocks"/>
    <dgm:cxn modelId="{FDC47E43-E93A-47C3-8B8A-1550E531BCA0}" type="presParOf" srcId="{8597DA20-4296-4463-BA27-A0E7D6D68473}" destId="{49673805-2745-4538-8C2C-B0228FEBEC73}" srcOrd="0" destOrd="0" presId="urn:microsoft.com/office/officeart/2008/layout/BendingPictureBlocks"/>
    <dgm:cxn modelId="{31C14DBE-F3A5-4AB6-BBE9-E84B1EA42374}" type="presParOf" srcId="{8597DA20-4296-4463-BA27-A0E7D6D68473}" destId="{90069F08-E824-4274-A401-3602857C19F6}" srcOrd="1" destOrd="0" presId="urn:microsoft.com/office/officeart/2008/layout/BendingPictureBlocks"/>
    <dgm:cxn modelId="{A929A12B-EDCF-4B55-9308-F724E5CC64E5}" type="presParOf" srcId="{288EF1C9-355C-4D83-97F1-506EB56D4FC1}" destId="{E155281C-B601-4DD2-8E20-88A613A11987}" srcOrd="1" destOrd="0" presId="urn:microsoft.com/office/officeart/2008/layout/BendingPictureBlocks"/>
    <dgm:cxn modelId="{C92ED042-4381-46AC-9B97-BEFC9AB79839}" type="presParOf" srcId="{288EF1C9-355C-4D83-97F1-506EB56D4FC1}" destId="{8ABFC10C-B7AF-4552-B288-BF19B557B252}" srcOrd="2" destOrd="0" presId="urn:microsoft.com/office/officeart/2008/layout/BendingPictureBlocks"/>
    <dgm:cxn modelId="{270C2A1E-CFD7-4D44-8525-C9C8D36EC499}" type="presParOf" srcId="{8ABFC10C-B7AF-4552-B288-BF19B557B252}" destId="{532B214F-B9DC-4110-B9A4-3FEDE2566601}" srcOrd="0" destOrd="0" presId="urn:microsoft.com/office/officeart/2008/layout/BendingPictureBlocks"/>
    <dgm:cxn modelId="{93A5F8BF-197C-41A4-91AC-2FA49C40A2E1}" type="presParOf" srcId="{8ABFC10C-B7AF-4552-B288-BF19B557B252}" destId="{B4EEDE5D-CA8E-452A-BDFB-50BD6D58C70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0BB4F5-0F15-429F-ACB1-7A294C641C1B}" type="doc">
      <dgm:prSet loTypeId="urn:microsoft.com/office/officeart/2005/8/layout/hChevron3" loCatId="process" qsTypeId="urn:microsoft.com/office/officeart/2005/8/quickstyle/simple1" qsCatId="simple" csTypeId="urn:microsoft.com/office/officeart/2005/8/colors/accent2_5" csCatId="accent2" phldr="1"/>
      <dgm:spPr/>
    </dgm:pt>
    <dgm:pt modelId="{5877C1AE-CC84-4884-A607-84D41F8ED986}">
      <dgm:prSet phldrT="[Text]" custT="1"/>
      <dgm:spPr/>
      <dgm:t>
        <a:bodyPr/>
        <a:lstStyle/>
        <a:p>
          <a:pPr algn="just"/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Select Gradation and AC</a:t>
          </a:r>
        </a:p>
      </dgm:t>
    </dgm:pt>
    <dgm:pt modelId="{D8F6459C-FF23-4E87-A51D-BABC93829F90}" type="parTrans" cxnId="{548C3DB3-F4CB-4333-B4D2-5C6D2D56C85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E03EBB-C21D-4375-A402-A8C9C3B5147B}" type="sibTrans" cxnId="{548C3DB3-F4CB-4333-B4D2-5C6D2D56C85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00966A-40D8-4076-9740-7889795116F0}">
      <dgm:prSet phldrT="[Text]" custT="1"/>
      <dgm:spPr/>
      <dgm:t>
        <a:bodyPr/>
        <a:lstStyle/>
        <a:p>
          <a:pPr algn="just"/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Conduct Performance Tests</a:t>
          </a:r>
        </a:p>
      </dgm:t>
    </dgm:pt>
    <dgm:pt modelId="{0EC43FF1-2775-41D0-AB32-E02A696276C5}" type="parTrans" cxnId="{03787882-F28F-4E64-B44F-2AC16A58D8D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22D9C4-59D8-46BF-A499-F1C2781104BF}" type="sibTrans" cxnId="{03787882-F28F-4E64-B44F-2AC16A58D8D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2705C5-3A84-4A9C-B940-9A086288360F}">
      <dgm:prSet phldrT="[Text]" custT="1"/>
      <dgm:spPr/>
      <dgm:t>
        <a:bodyPr/>
        <a:lstStyle/>
        <a:p>
          <a:pPr algn="l"/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Measure Volumetrics Properties</a:t>
          </a:r>
        </a:p>
      </dgm:t>
    </dgm:pt>
    <dgm:pt modelId="{3D9E337E-4147-4499-BB99-4D9B6828E5A1}" type="parTrans" cxnId="{61162EB3-A29C-470D-B34A-7D6B86F99CF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96B92B-309E-4184-9832-50BCEB7A7DCD}" type="sibTrans" cxnId="{61162EB3-A29C-470D-B34A-7D6B86F99CF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13B9D8-6306-4DEF-B902-F347F8FDFFD4}" type="pres">
      <dgm:prSet presAssocID="{670BB4F5-0F15-429F-ACB1-7A294C641C1B}" presName="Name0" presStyleCnt="0">
        <dgm:presLayoutVars>
          <dgm:dir/>
          <dgm:resizeHandles val="exact"/>
        </dgm:presLayoutVars>
      </dgm:prSet>
      <dgm:spPr/>
    </dgm:pt>
    <dgm:pt modelId="{0CD3F4B2-42A9-4CB0-8F64-5423D8494A6B}" type="pres">
      <dgm:prSet presAssocID="{5877C1AE-CC84-4884-A607-84D41F8ED986}" presName="parTxOnly" presStyleLbl="node1" presStyleIdx="0" presStyleCnt="3" custScaleX="72379">
        <dgm:presLayoutVars>
          <dgm:bulletEnabled val="1"/>
        </dgm:presLayoutVars>
      </dgm:prSet>
      <dgm:spPr/>
    </dgm:pt>
    <dgm:pt modelId="{76B0CB85-5532-4779-A2B1-DB6EA0AA176C}" type="pres">
      <dgm:prSet presAssocID="{32E03EBB-C21D-4375-A402-A8C9C3B5147B}" presName="parSpace" presStyleCnt="0"/>
      <dgm:spPr/>
    </dgm:pt>
    <dgm:pt modelId="{E7866DC4-9B75-4E5E-9BCC-781163FC46EB}" type="pres">
      <dgm:prSet presAssocID="{1100966A-40D8-4076-9740-7889795116F0}" presName="parTxOnly" presStyleLbl="node1" presStyleIdx="1" presStyleCnt="3" custScaleX="98850">
        <dgm:presLayoutVars>
          <dgm:bulletEnabled val="1"/>
        </dgm:presLayoutVars>
      </dgm:prSet>
      <dgm:spPr/>
    </dgm:pt>
    <dgm:pt modelId="{AA83CFF7-3740-47F9-A79A-4DB98D4B4123}" type="pres">
      <dgm:prSet presAssocID="{2522D9C4-59D8-46BF-A499-F1C2781104BF}" presName="parSpace" presStyleCnt="0"/>
      <dgm:spPr/>
    </dgm:pt>
    <dgm:pt modelId="{5D3E8E5E-45BA-4B09-8DFB-5A14E35BCDC1}" type="pres">
      <dgm:prSet presAssocID="{1A2705C5-3A84-4A9C-B940-9A086288360F}" presName="parTxOnly" presStyleLbl="node1" presStyleIdx="2" presStyleCnt="3" custScaleX="101882">
        <dgm:presLayoutVars>
          <dgm:bulletEnabled val="1"/>
        </dgm:presLayoutVars>
      </dgm:prSet>
      <dgm:spPr/>
    </dgm:pt>
  </dgm:ptLst>
  <dgm:cxnLst>
    <dgm:cxn modelId="{8786C93C-4360-470B-9D1B-D3CDF18E177E}" type="presOf" srcId="{670BB4F5-0F15-429F-ACB1-7A294C641C1B}" destId="{5B13B9D8-6306-4DEF-B902-F347F8FDFFD4}" srcOrd="0" destOrd="0" presId="urn:microsoft.com/office/officeart/2005/8/layout/hChevron3"/>
    <dgm:cxn modelId="{03787882-F28F-4E64-B44F-2AC16A58D8D7}" srcId="{670BB4F5-0F15-429F-ACB1-7A294C641C1B}" destId="{1100966A-40D8-4076-9740-7889795116F0}" srcOrd="1" destOrd="0" parTransId="{0EC43FF1-2775-41D0-AB32-E02A696276C5}" sibTransId="{2522D9C4-59D8-46BF-A499-F1C2781104BF}"/>
    <dgm:cxn modelId="{A93A3583-8924-4BE5-9E36-BCE5F80052C6}" type="presOf" srcId="{1A2705C5-3A84-4A9C-B940-9A086288360F}" destId="{5D3E8E5E-45BA-4B09-8DFB-5A14E35BCDC1}" srcOrd="0" destOrd="0" presId="urn:microsoft.com/office/officeart/2005/8/layout/hChevron3"/>
    <dgm:cxn modelId="{61162EB3-A29C-470D-B34A-7D6B86F99CF0}" srcId="{670BB4F5-0F15-429F-ACB1-7A294C641C1B}" destId="{1A2705C5-3A84-4A9C-B940-9A086288360F}" srcOrd="2" destOrd="0" parTransId="{3D9E337E-4147-4499-BB99-4D9B6828E5A1}" sibTransId="{2C96B92B-309E-4184-9832-50BCEB7A7DCD}"/>
    <dgm:cxn modelId="{548C3DB3-F4CB-4333-B4D2-5C6D2D56C85A}" srcId="{670BB4F5-0F15-429F-ACB1-7A294C641C1B}" destId="{5877C1AE-CC84-4884-A607-84D41F8ED986}" srcOrd="0" destOrd="0" parTransId="{D8F6459C-FF23-4E87-A51D-BABC93829F90}" sibTransId="{32E03EBB-C21D-4375-A402-A8C9C3B5147B}"/>
    <dgm:cxn modelId="{5F0826E0-13EE-4F67-A516-6B1A34B5E5C9}" type="presOf" srcId="{5877C1AE-CC84-4884-A607-84D41F8ED986}" destId="{0CD3F4B2-42A9-4CB0-8F64-5423D8494A6B}" srcOrd="0" destOrd="0" presId="urn:microsoft.com/office/officeart/2005/8/layout/hChevron3"/>
    <dgm:cxn modelId="{94B9E0E9-CF32-4CFB-962C-FA140BD2D7AA}" type="presOf" srcId="{1100966A-40D8-4076-9740-7889795116F0}" destId="{E7866DC4-9B75-4E5E-9BCC-781163FC46EB}" srcOrd="0" destOrd="0" presId="urn:microsoft.com/office/officeart/2005/8/layout/hChevron3"/>
    <dgm:cxn modelId="{4CB17388-51EC-4B6D-9F4B-54AA34E0585B}" type="presParOf" srcId="{5B13B9D8-6306-4DEF-B902-F347F8FDFFD4}" destId="{0CD3F4B2-42A9-4CB0-8F64-5423D8494A6B}" srcOrd="0" destOrd="0" presId="urn:microsoft.com/office/officeart/2005/8/layout/hChevron3"/>
    <dgm:cxn modelId="{981E2FDF-DE47-402D-8455-E5DC7247B9F4}" type="presParOf" srcId="{5B13B9D8-6306-4DEF-B902-F347F8FDFFD4}" destId="{76B0CB85-5532-4779-A2B1-DB6EA0AA176C}" srcOrd="1" destOrd="0" presId="urn:microsoft.com/office/officeart/2005/8/layout/hChevron3"/>
    <dgm:cxn modelId="{40A05702-317B-4903-B80F-204E4DE78ACA}" type="presParOf" srcId="{5B13B9D8-6306-4DEF-B902-F347F8FDFFD4}" destId="{E7866DC4-9B75-4E5E-9BCC-781163FC46EB}" srcOrd="2" destOrd="0" presId="urn:microsoft.com/office/officeart/2005/8/layout/hChevron3"/>
    <dgm:cxn modelId="{A1FA261A-DEF7-43CD-801F-D24B4E41AAAA}" type="presParOf" srcId="{5B13B9D8-6306-4DEF-B902-F347F8FDFFD4}" destId="{AA83CFF7-3740-47F9-A79A-4DB98D4B4123}" srcOrd="3" destOrd="0" presId="urn:microsoft.com/office/officeart/2005/8/layout/hChevron3"/>
    <dgm:cxn modelId="{8D1ECEC5-D2DF-4E29-A317-AC8E196748DD}" type="presParOf" srcId="{5B13B9D8-6306-4DEF-B902-F347F8FDFFD4}" destId="{5D3E8E5E-45BA-4B09-8DFB-5A14E35BCDC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73805-2745-4538-8C2C-B0228FEBEC73}">
      <dsp:nvSpPr>
        <dsp:cNvPr id="0" name=""/>
        <dsp:cNvSpPr/>
      </dsp:nvSpPr>
      <dsp:spPr>
        <a:xfrm>
          <a:off x="2044484" y="1457703"/>
          <a:ext cx="3354844" cy="282166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069F08-E824-4274-A401-3602857C19F6}">
      <dsp:nvSpPr>
        <dsp:cNvPr id="0" name=""/>
        <dsp:cNvSpPr/>
      </dsp:nvSpPr>
      <dsp:spPr>
        <a:xfrm>
          <a:off x="0" y="0"/>
          <a:ext cx="3370247" cy="23964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Hamburg Wheel Tracking Test (HWTT)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AASHTO T 324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252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Short-term aged: Loose mix 135</a:t>
          </a:r>
          <a:r>
            <a:rPr lang="en-US" sz="1600" kern="1200" baseline="30000" dirty="0"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C for 4 hours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252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at 50</a:t>
          </a:r>
          <a:r>
            <a:rPr lang="en-US" sz="1600" kern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°C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252"/>
            </a:spcAft>
            <a:buChar char="•"/>
          </a:pPr>
          <a:r>
            <a:rPr lang="en-US" sz="1600" b="1" i="1" u="none" kern="1200" dirty="0">
              <a:latin typeface="Arial" panose="020B0604020202020204" pitchFamily="34" charset="0"/>
              <a:cs typeface="Arial" panose="020B0604020202020204" pitchFamily="34" charset="0"/>
            </a:rPr>
            <a:t>10,000 passes to reach 12.5 mm rut depth</a:t>
          </a:r>
        </a:p>
      </dsp:txBody>
      <dsp:txXfrm>
        <a:off x="0" y="0"/>
        <a:ext cx="3370247" cy="2396463"/>
      </dsp:txXfrm>
    </dsp:sp>
    <dsp:sp modelId="{532B214F-B9DC-4110-B9A4-3FEDE2566601}">
      <dsp:nvSpPr>
        <dsp:cNvPr id="0" name=""/>
        <dsp:cNvSpPr/>
      </dsp:nvSpPr>
      <dsp:spPr>
        <a:xfrm>
          <a:off x="7824170" y="1561246"/>
          <a:ext cx="3210886" cy="2677510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40664" b="-1733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EDE5D-CA8E-452A-BDFB-50BD6D58C70F}">
      <dsp:nvSpPr>
        <dsp:cNvPr id="0" name=""/>
        <dsp:cNvSpPr/>
      </dsp:nvSpPr>
      <dsp:spPr>
        <a:xfrm>
          <a:off x="5497597" y="0"/>
          <a:ext cx="3385890" cy="2508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252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Indirect Tensile Cracking Test (IDEAL-CT)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252"/>
            </a:spcAft>
            <a:buNone/>
          </a:pPr>
          <a:r>
            <a:rPr lang="en-US" sz="1600" b="1" i="1" kern="1200" dirty="0">
              <a:latin typeface="Arial" panose="020B0604020202020204" pitchFamily="34" charset="0"/>
              <a:cs typeface="Arial" panose="020B0604020202020204" pitchFamily="34" charset="0"/>
            </a:rPr>
            <a:t>ASTM D8225</a:t>
          </a:r>
          <a:endParaRPr lang="en-US" sz="20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252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Short-term aged: Loose mix 135</a:t>
          </a:r>
          <a:r>
            <a:rPr lang="en-US" sz="1600" kern="1200" baseline="30000" dirty="0"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C for 4 hours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252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Conditioning: 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2 hours, 25</a:t>
          </a:r>
          <a:r>
            <a:rPr lang="en-US" sz="1600" kern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°C in environmental chamber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252"/>
            </a:spcAft>
            <a:buChar char="•"/>
          </a:pPr>
          <a:r>
            <a:rPr lang="en-US" sz="1600" b="1" i="1" u="none" kern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CT</a:t>
          </a:r>
          <a:r>
            <a:rPr lang="en-US" sz="1600" b="1" i="1" u="none" kern="1200" baseline="-25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index</a:t>
          </a:r>
          <a:r>
            <a:rPr lang="en-US" sz="1600" b="1" i="1" u="none" kern="1200" baseline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600" b="1" i="1" u="none" kern="1200" baseline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≥ 100</a:t>
          </a:r>
          <a:endParaRPr lang="en-US" sz="1600" b="1" i="1" u="none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97597" y="0"/>
        <a:ext cx="3385890" cy="25085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3F4B2-42A9-4CB0-8F64-5423D8494A6B}">
      <dsp:nvSpPr>
        <dsp:cNvPr id="0" name=""/>
        <dsp:cNvSpPr/>
      </dsp:nvSpPr>
      <dsp:spPr>
        <a:xfrm>
          <a:off x="1802" y="63970"/>
          <a:ext cx="1782016" cy="984824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Select Gradation and AC</a:t>
          </a:r>
        </a:p>
      </dsp:txBody>
      <dsp:txXfrm>
        <a:off x="1802" y="63970"/>
        <a:ext cx="1535810" cy="984824"/>
      </dsp:txXfrm>
    </dsp:sp>
    <dsp:sp modelId="{E7866DC4-9B75-4E5E-9BCC-781163FC46EB}">
      <dsp:nvSpPr>
        <dsp:cNvPr id="0" name=""/>
        <dsp:cNvSpPr/>
      </dsp:nvSpPr>
      <dsp:spPr>
        <a:xfrm>
          <a:off x="1291405" y="63970"/>
          <a:ext cx="2433748" cy="984824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Conduct Performance Tests</a:t>
          </a:r>
        </a:p>
      </dsp:txBody>
      <dsp:txXfrm>
        <a:off x="1783817" y="63970"/>
        <a:ext cx="1448924" cy="984824"/>
      </dsp:txXfrm>
    </dsp:sp>
    <dsp:sp modelId="{5D3E8E5E-45BA-4B09-8DFB-5A14E35BCDC1}">
      <dsp:nvSpPr>
        <dsp:cNvPr id="0" name=""/>
        <dsp:cNvSpPr/>
      </dsp:nvSpPr>
      <dsp:spPr>
        <a:xfrm>
          <a:off x="3232742" y="63970"/>
          <a:ext cx="2508398" cy="984824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Measure Volumetrics Properties</a:t>
          </a:r>
        </a:p>
      </dsp:txBody>
      <dsp:txXfrm>
        <a:off x="3725154" y="63970"/>
        <a:ext cx="1523574" cy="984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528" cy="466514"/>
          </a:xfrm>
          <a:prstGeom prst="rect">
            <a:avLst/>
          </a:prstGeom>
        </p:spPr>
        <p:txBody>
          <a:bodyPr vert="horz" lIns="93196" tIns="46598" rIns="93196" bIns="4659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837" y="0"/>
            <a:ext cx="3038528" cy="466514"/>
          </a:xfrm>
          <a:prstGeom prst="rect">
            <a:avLst/>
          </a:prstGeom>
        </p:spPr>
        <p:txBody>
          <a:bodyPr vert="horz" lIns="93196" tIns="46598" rIns="93196" bIns="46598" rtlCol="0"/>
          <a:lstStyle>
            <a:lvl1pPr algn="r">
              <a:defRPr sz="1200"/>
            </a:lvl1pPr>
          </a:lstStyle>
          <a:p>
            <a:fld id="{515179C5-9F6E-492C-A62E-3974CAE7A4F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1475"/>
            <a:ext cx="3038528" cy="466513"/>
          </a:xfrm>
          <a:prstGeom prst="rect">
            <a:avLst/>
          </a:prstGeom>
        </p:spPr>
        <p:txBody>
          <a:bodyPr vert="horz" lIns="93196" tIns="46598" rIns="93196" bIns="4659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837" y="8831475"/>
            <a:ext cx="3038528" cy="466513"/>
          </a:xfrm>
          <a:prstGeom prst="rect">
            <a:avLst/>
          </a:prstGeom>
        </p:spPr>
        <p:txBody>
          <a:bodyPr vert="horz" lIns="93196" tIns="46598" rIns="93196" bIns="46598" rtlCol="0" anchor="b"/>
          <a:lstStyle>
            <a:lvl1pPr algn="r">
              <a:defRPr sz="1200"/>
            </a:lvl1pPr>
          </a:lstStyle>
          <a:p>
            <a:fld id="{5A3CFEAE-79BA-47B2-85C4-08375CAA9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37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4BE53-3308-4899-9FF8-8D355A6FE3D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80062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5163"/>
            <a:ext cx="5608638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5" y="8831263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998DA-E169-46E4-B865-13C6E525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4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Environmental: In 2022, 641,000 tons of unprocessed RAS was saved for future use. Equivalent to 390,000 cubic yards in landfill and more than $37 million in gate fess for disposal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Economical: In 2022 the Industry saved $99 million by using RAS. Which reduced 134,000 tons (approximately 740,000 barrels) of virgin binder and 336,000 tons of aggregate.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98DA-E169-46E4-B865-13C6E5254D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36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98DA-E169-46E4-B865-13C6E5254D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61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ASA: </a:t>
            </a:r>
            <a:r>
              <a:rPr lang="en-US" dirty="0" err="1"/>
              <a:t>Evotherm</a:t>
            </a:r>
            <a:r>
              <a:rPr lang="en-US" dirty="0"/>
              <a:t> M1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98DA-E169-46E4-B865-13C6E5254D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38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D2D0E-9EF6-AE0D-95E2-F299A1812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B8ECC5-D44F-333E-990B-88C7E3487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FDA53C-B032-2054-3FCA-BF85C550E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C3238-7A0A-D48E-F469-B1F0F5F4F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98DA-E169-46E4-B865-13C6E5254D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87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E7B90-A5DF-ADCC-7BB4-2795EB0BE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8B232-E3C7-F3B6-E781-E4FB64995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095C65-31AE-374C-CE6F-21D40DD37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ADF06-DE1D-82B3-9061-456CFB011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98DA-E169-46E4-B865-13C6E5254D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88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BEF00-85F3-0B15-3F08-903255684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C4E195-B809-2B11-1725-3925FC596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95DA66-D7B4-F511-5B78-08DBEDD85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7AEC6-4195-8EC7-8682-0CE939B25D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98DA-E169-46E4-B865-13C6E5254D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7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27B59-A7E1-851B-A347-30AC6ACDE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88644-5D3C-7B9C-C530-FF93B0884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47157C-DAC1-68BC-6DA4-A7B8799DF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73FF3-80DF-F6A5-287D-2201298D1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98DA-E169-46E4-B865-13C6E5254D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41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1FBD2-CA14-E635-6D30-3F9DECDF7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92A382-2A5C-DFF1-FE74-9CB5CB8AB6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FBFCD5-216A-0B8A-FE81-182B93461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0DAE8-7A55-AAA2-7919-8AE7F76C5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998DA-E169-46E4-B865-13C6E5254D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69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265B9-C8E3-4D2D-B52C-54B264F93CB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6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DEB1E8-267B-AE45-B113-142DD0938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33" y="501491"/>
            <a:ext cx="3409638" cy="168310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2540509"/>
            <a:ext cx="12192000" cy="238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DD309FF-A9C3-CA4F-8336-99C8CCE2E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2039" y="2540509"/>
            <a:ext cx="10427922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400" b="0" spc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999" y="5284025"/>
            <a:ext cx="9144000" cy="93338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792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Alternate)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7969DA-3182-544F-9A89-29D57B51BB99}"/>
              </a:ext>
            </a:extLst>
          </p:cNvPr>
          <p:cNvCxnSpPr>
            <a:cxnSpLocks/>
          </p:cNvCxnSpPr>
          <p:nvPr userDrawn="1"/>
        </p:nvCxnSpPr>
        <p:spPr>
          <a:xfrm>
            <a:off x="0" y="5520912"/>
            <a:ext cx="12192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8CD9E2B-A714-BA4C-906F-D6B667560C41}"/>
              </a:ext>
            </a:extLst>
          </p:cNvPr>
          <p:cNvSpPr/>
          <p:nvPr userDrawn="1"/>
        </p:nvSpPr>
        <p:spPr>
          <a:xfrm>
            <a:off x="-8546" y="2826379"/>
            <a:ext cx="11082946" cy="1665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E3B4F296-38C8-6C45-B741-AD93E548D31E}"/>
              </a:ext>
            </a:extLst>
          </p:cNvPr>
          <p:cNvSpPr>
            <a:spLocks/>
          </p:cNvSpPr>
          <p:nvPr userDrawn="1"/>
        </p:nvSpPr>
        <p:spPr>
          <a:xfrm rot="5400000" flipH="1" flipV="1">
            <a:off x="9787810" y="2164143"/>
            <a:ext cx="914400" cy="18288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524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5247 h 10000"/>
              <a:gd name="connsiteX0" fmla="*/ 0 w 10000"/>
              <a:gd name="connsiteY0" fmla="*/ 4506 h 9259"/>
              <a:gd name="connsiteX1" fmla="*/ 10000 w 10000"/>
              <a:gd name="connsiteY1" fmla="*/ 0 h 9259"/>
              <a:gd name="connsiteX2" fmla="*/ 10000 w 10000"/>
              <a:gd name="connsiteY2" fmla="*/ 9259 h 9259"/>
              <a:gd name="connsiteX3" fmla="*/ 0 w 10000"/>
              <a:gd name="connsiteY3" fmla="*/ 9259 h 9259"/>
              <a:gd name="connsiteX4" fmla="*/ 0 w 10000"/>
              <a:gd name="connsiteY4" fmla="*/ 4506 h 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9259">
                <a:moveTo>
                  <a:pt x="0" y="4506"/>
                </a:moveTo>
                <a:lnTo>
                  <a:pt x="10000" y="0"/>
                </a:lnTo>
                <a:lnTo>
                  <a:pt x="10000" y="9259"/>
                </a:lnTo>
                <a:lnTo>
                  <a:pt x="0" y="9259"/>
                </a:lnTo>
                <a:lnTo>
                  <a:pt x="0" y="4506"/>
                </a:lnTo>
                <a:close/>
              </a:path>
            </a:pathLst>
          </a:custGeom>
          <a:solidFill>
            <a:srgbClr val="F4D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554B6F-9897-6D49-A32A-C554A4C0F2D2}"/>
              </a:ext>
            </a:extLst>
          </p:cNvPr>
          <p:cNvCxnSpPr>
            <a:cxnSpLocks/>
          </p:cNvCxnSpPr>
          <p:nvPr userDrawn="1"/>
        </p:nvCxnSpPr>
        <p:spPr>
          <a:xfrm>
            <a:off x="10438462" y="2385191"/>
            <a:ext cx="847722" cy="815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A6B936C-C31C-0243-B16C-8BFD2C1286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33" y="501491"/>
            <a:ext cx="3409638" cy="16831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BBCC83D8-3989-2C4D-828E-486AA318BD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332" y="4886092"/>
            <a:ext cx="9144000" cy="93338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2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F3361C-6014-1C45-ABD2-260C069E6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332" y="2996494"/>
            <a:ext cx="10886629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 b="0" spc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727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57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32779"/>
            <a:ext cx="12192000" cy="0"/>
          </a:xfrm>
          <a:prstGeom prst="line">
            <a:avLst/>
          </a:prstGeom>
          <a:ln w="50800" cmpd="sng">
            <a:solidFill>
              <a:srgbClr val="F4D31A"/>
            </a:solidFill>
            <a:headEnd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31AFDFB-F382-B042-BD05-15F752949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952" y="0"/>
            <a:ext cx="11163991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 b="0" spc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F16C03-0E5C-9C44-A4A1-9E0A170B7D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6951" y="1432675"/>
            <a:ext cx="11163992" cy="4772113"/>
          </a:xfrm>
          <a:prstGeom prst="rect">
            <a:avLst/>
          </a:prstGeom>
        </p:spPr>
        <p:txBody>
          <a:bodyPr/>
          <a:lstStyle>
            <a:lvl1pPr marL="571500" indent="-571500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2800" spc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2500" spc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spc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2000" spc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000" spc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3C7602D-FA06-D64B-BE1B-96F29A082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19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D49FFC8-1718-4D87-B381-2013DB1A3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60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57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32779"/>
            <a:ext cx="12192000" cy="0"/>
          </a:xfrm>
          <a:prstGeom prst="line">
            <a:avLst/>
          </a:prstGeom>
          <a:ln w="50800" cmpd="sng">
            <a:solidFill>
              <a:srgbClr val="F4D31A"/>
            </a:solidFill>
            <a:headEnd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31AFDFB-F382-B042-BD05-15F752949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952" y="0"/>
            <a:ext cx="11163991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 b="0" spc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F16C03-0E5C-9C44-A4A1-9E0A170B7D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6951" y="1432675"/>
            <a:ext cx="11163992" cy="4772113"/>
          </a:xfrm>
          <a:prstGeom prst="rect">
            <a:avLst/>
          </a:prstGeom>
        </p:spPr>
        <p:txBody>
          <a:bodyPr/>
          <a:lstStyle>
            <a:lvl1pPr marL="571500" indent="-571500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2800" spc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2500" spc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spc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2000" spc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000" spc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3C7602D-FA06-D64B-BE1B-96F29A082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19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D49FFC8-1718-4D87-B381-2013DB1A3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2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rot="16200000">
            <a:off x="-2966062" y="2966063"/>
            <a:ext cx="6858002" cy="9258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57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D49FFC8-1718-4D87-B381-2013DB1A3AB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786" y="5932125"/>
            <a:ext cx="1505894" cy="7449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H="1" flipV="1">
            <a:off x="462421" y="-9679"/>
            <a:ext cx="9028" cy="6877358"/>
          </a:xfrm>
          <a:prstGeom prst="line">
            <a:avLst/>
          </a:prstGeom>
          <a:ln w="152400" cmpd="dbl">
            <a:solidFill>
              <a:srgbClr val="F4D31A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925877" y="0"/>
            <a:ext cx="10427922" cy="115546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 b="0" spc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925877" y="1271847"/>
            <a:ext cx="10427922" cy="4905117"/>
          </a:xfrm>
          <a:prstGeom prst="rect">
            <a:avLst/>
          </a:prstGeom>
        </p:spPr>
        <p:txBody>
          <a:bodyPr/>
          <a:lstStyle>
            <a:lvl1pPr marL="571500" indent="-5715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3000" spc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2800" spc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buClr>
                <a:schemeClr val="accent2"/>
              </a:buClr>
              <a:buFont typeface="Arial" panose="020B0604020202020204" pitchFamily="34" charset="0"/>
              <a:buChar char="•"/>
              <a:defRPr sz="2600" spc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2400" spc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400" spc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0869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EAB5E9-4C8F-1740-A2FC-82111D2A3867}"/>
              </a:ext>
            </a:extLst>
          </p:cNvPr>
          <p:cNvSpPr/>
          <p:nvPr userDrawn="1"/>
        </p:nvSpPr>
        <p:spPr>
          <a:xfrm>
            <a:off x="0" y="2804914"/>
            <a:ext cx="12192000" cy="2461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EE774B-AF19-0040-9F89-0ACCB120196F}"/>
              </a:ext>
            </a:extLst>
          </p:cNvPr>
          <p:cNvCxnSpPr/>
          <p:nvPr userDrawn="1"/>
        </p:nvCxnSpPr>
        <p:spPr>
          <a:xfrm>
            <a:off x="1144073" y="3972330"/>
            <a:ext cx="1752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579BEA-DC1C-1745-98FA-52E58783DAF4}"/>
              </a:ext>
            </a:extLst>
          </p:cNvPr>
          <p:cNvCxnSpPr/>
          <p:nvPr userDrawn="1"/>
        </p:nvCxnSpPr>
        <p:spPr>
          <a:xfrm>
            <a:off x="9289692" y="3972330"/>
            <a:ext cx="1752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41D21D4-A366-F647-8AB6-18D1BD78BF0D}"/>
              </a:ext>
            </a:extLst>
          </p:cNvPr>
          <p:cNvSpPr txBox="1"/>
          <p:nvPr userDrawn="1"/>
        </p:nvSpPr>
        <p:spPr>
          <a:xfrm>
            <a:off x="4324350" y="1633934"/>
            <a:ext cx="354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436FD4-E0E6-B047-BE5A-277D8BB0A2A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00434"/>
            <a:ext cx="0" cy="10858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3BE5EDE-3653-D641-9747-932D9FBBD6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43" y="5713210"/>
            <a:ext cx="1885458" cy="93072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323C4D48-5DEC-E641-89B3-9A1B5CF3B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5082" y="3035587"/>
            <a:ext cx="5156201" cy="20000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0" spc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540508"/>
            <a:ext cx="12192000" cy="2564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16FAAD-0B5B-4664-8A85-46C37AD5E6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32" y="482473"/>
            <a:ext cx="3409638" cy="168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42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">
    <p:bg>
      <p:bgPr>
        <a:gradFill>
          <a:gsLst>
            <a:gs pos="64000">
              <a:srgbClr val="3B3D40"/>
            </a:gs>
            <a:gs pos="0">
              <a:schemeClr val="tx1">
                <a:lumMod val="65000"/>
                <a:lumOff val="35000"/>
              </a:schemeClr>
            </a:gs>
            <a:gs pos="97000">
              <a:srgbClr val="1C2026">
                <a:alpha val="97000"/>
              </a:srgb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EAB5E9-4C8F-1740-A2FC-82111D2A3867}"/>
              </a:ext>
            </a:extLst>
          </p:cNvPr>
          <p:cNvSpPr/>
          <p:nvPr userDrawn="1"/>
        </p:nvSpPr>
        <p:spPr>
          <a:xfrm>
            <a:off x="0" y="3144540"/>
            <a:ext cx="12192000" cy="1655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EE774B-AF19-0040-9F89-0ACCB120196F}"/>
              </a:ext>
            </a:extLst>
          </p:cNvPr>
          <p:cNvCxnSpPr/>
          <p:nvPr userDrawn="1"/>
        </p:nvCxnSpPr>
        <p:spPr>
          <a:xfrm>
            <a:off x="1144073" y="3972330"/>
            <a:ext cx="1752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579BEA-DC1C-1745-98FA-52E58783DAF4}"/>
              </a:ext>
            </a:extLst>
          </p:cNvPr>
          <p:cNvCxnSpPr/>
          <p:nvPr userDrawn="1"/>
        </p:nvCxnSpPr>
        <p:spPr>
          <a:xfrm>
            <a:off x="9289692" y="3972330"/>
            <a:ext cx="1752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41D21D4-A366-F647-8AB6-18D1BD78BF0D}"/>
              </a:ext>
            </a:extLst>
          </p:cNvPr>
          <p:cNvSpPr txBox="1"/>
          <p:nvPr userDrawn="1"/>
        </p:nvSpPr>
        <p:spPr>
          <a:xfrm>
            <a:off x="4324350" y="2157776"/>
            <a:ext cx="354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436FD4-E0E6-B047-BE5A-277D8BB0A2A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14350"/>
            <a:ext cx="0" cy="10858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6895B73F-93AB-4743-81D3-41F8983C128C}"/>
              </a:ext>
            </a:extLst>
          </p:cNvPr>
          <p:cNvSpPr/>
          <p:nvPr userDrawn="1"/>
        </p:nvSpPr>
        <p:spPr>
          <a:xfrm>
            <a:off x="5848350" y="1597025"/>
            <a:ext cx="495300" cy="49530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3698F7-79D4-2143-8BA6-87BBD60BE787}"/>
              </a:ext>
            </a:extLst>
          </p:cNvPr>
          <p:cNvGrpSpPr/>
          <p:nvPr userDrawn="1"/>
        </p:nvGrpSpPr>
        <p:grpSpPr>
          <a:xfrm>
            <a:off x="6002482" y="1793875"/>
            <a:ext cx="187036" cy="104775"/>
            <a:chOff x="6473825" y="955675"/>
            <a:chExt cx="342900" cy="1397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9B7522B-65F1-4C45-BFC2-2C5D929526FD}"/>
                </a:ext>
              </a:extLst>
            </p:cNvPr>
            <p:cNvCxnSpPr/>
            <p:nvPr/>
          </p:nvCxnSpPr>
          <p:spPr>
            <a:xfrm>
              <a:off x="6473825" y="955675"/>
              <a:ext cx="171450" cy="1397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799D4DE-E95C-5747-B765-CEEA54F666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5275" y="955675"/>
              <a:ext cx="171450" cy="1397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C47947E-D383-2F45-8598-B4BB0646F954}"/>
              </a:ext>
            </a:extLst>
          </p:cNvPr>
          <p:cNvCxnSpPr>
            <a:cxnSpLocks/>
          </p:cNvCxnSpPr>
          <p:nvPr userDrawn="1"/>
        </p:nvCxnSpPr>
        <p:spPr>
          <a:xfrm>
            <a:off x="0" y="5520912"/>
            <a:ext cx="12192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363F470-4803-104D-B4D5-CC5D2870C8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343" y="5713210"/>
            <a:ext cx="1885458" cy="9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4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6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9FFC8-1718-4D87-B381-2013DB1A3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4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0" r:id="rId3"/>
    <p:sldLayoutId id="2147483674" r:id="rId4"/>
    <p:sldLayoutId id="2147483662" r:id="rId5"/>
    <p:sldLayoutId id="2147483673" r:id="rId6"/>
    <p:sldLayoutId id="2147483675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rabicPeriod"/>
        <a:defRPr sz="28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24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20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18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18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A908A-A2F6-41DE-8309-72C0FE49A5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429000"/>
            <a:ext cx="12191999" cy="1098041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54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Enhancing RAP/RAS Mix Performance with BMD: </a:t>
            </a:r>
            <a:br>
              <a:rPr lang="en-US" sz="54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from Alabama</a:t>
            </a:r>
            <a:endParaRPr lang="en-US" sz="54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3185" y="5411450"/>
            <a:ext cx="87656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Suri Gatiganti, Ph.D.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Research Professor, NCAT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Owens Corning - Composites One - Composites One">
            <a:extLst>
              <a:ext uri="{FF2B5EF4-FFF2-40B4-BE49-F238E27FC236}">
                <a16:creationId xmlns:a16="http://schemas.microsoft.com/office/drawing/2014/main" id="{EF2F1026-2754-A09D-71BA-4E9C9BFC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5" y="5632143"/>
            <a:ext cx="865711" cy="76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labama Asphalt Pavement Association – HMA Industry">
            <a:extLst>
              <a:ext uri="{FF2B5EF4-FFF2-40B4-BE49-F238E27FC236}">
                <a16:creationId xmlns:a16="http://schemas.microsoft.com/office/drawing/2014/main" id="{E8CB5560-D7C8-B1EF-1E64-98E5F0180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158" y="5698606"/>
            <a:ext cx="1447961" cy="6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468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CA048-8201-C69D-D7E5-35781BE82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886F4-0345-16EC-9D45-A903F5C4A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ALDOT BMD 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CF8A3-23FC-EAAB-B681-2F4380B5D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BMD for local roads (special provision)</a:t>
            </a:r>
          </a:p>
          <a:p>
            <a:r>
              <a:rPr lang="en-US" dirty="0"/>
              <a:t>BMD approach: C</a:t>
            </a:r>
          </a:p>
          <a:p>
            <a:pPr lvl="1"/>
            <a:r>
              <a:rPr lang="en-US" dirty="0"/>
              <a:t>Allows some of the volumetric requirements to be relaxed.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BMD Performance Tests: IDEAL-CT and HT-IDT</a:t>
            </a:r>
          </a:p>
          <a:p>
            <a:pPr lvl="1"/>
            <a:r>
              <a:rPr lang="en-US" dirty="0"/>
              <a:t>On Short-Term Aged (STA) samples for 2 hours at 275</a:t>
            </a:r>
            <a:r>
              <a:rPr lang="en-US" baseline="30000" dirty="0"/>
              <a:t>o</a:t>
            </a:r>
            <a:r>
              <a:rPr lang="en-US" dirty="0"/>
              <a:t> F</a:t>
            </a:r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B92E5F6-F9B2-B782-6D3E-B5432FB999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6614332"/>
              </p:ext>
            </p:extLst>
          </p:nvPr>
        </p:nvGraphicFramePr>
        <p:xfrm>
          <a:off x="2120162" y="3028034"/>
          <a:ext cx="5742943" cy="1112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1B3C94-D741-BE93-A063-6BB7D49A85A1}"/>
                  </a:ext>
                </a:extLst>
              </p:cNvPr>
              <p:cNvSpPr txBox="1"/>
              <p:nvPr/>
            </p:nvSpPr>
            <p:spPr>
              <a:xfrm>
                <a:off x="2422203" y="5590387"/>
                <a:ext cx="3181833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CTIndex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2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𝟓𝟓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HT-IDT Strength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≥</m:t>
                    </m:r>
                    <m:r>
                      <a:rPr lang="en-US" sz="2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𝟐𝟎</m:t>
                    </m:r>
                    <m:r>
                      <a:rPr lang="en-US" sz="2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𝒑𝒔𝒊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1B3C94-D741-BE93-A063-6BB7D49A8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203" y="5590387"/>
                <a:ext cx="3181833" cy="1015663"/>
              </a:xfrm>
              <a:prstGeom prst="rect">
                <a:avLst/>
              </a:prstGeom>
              <a:blipFill>
                <a:blip r:embed="rId7"/>
                <a:stretch>
                  <a:fillRect l="-1916" t="-2395" r="-192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 descr="Upward trend outline">
            <a:extLst>
              <a:ext uri="{FF2B5EF4-FFF2-40B4-BE49-F238E27FC236}">
                <a16:creationId xmlns:a16="http://schemas.microsoft.com/office/drawing/2014/main" id="{55B25815-5D1A-D5BE-66DC-6D4F66AAD8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33145" y="5505196"/>
            <a:ext cx="1100854" cy="11008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3739BE-15B5-5589-7838-DC8C0265EC85}"/>
              </a:ext>
            </a:extLst>
          </p:cNvPr>
          <p:cNvSpPr/>
          <p:nvPr/>
        </p:nvSpPr>
        <p:spPr>
          <a:xfrm>
            <a:off x="2350646" y="5505196"/>
            <a:ext cx="4479295" cy="11008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11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0DCAC-0C3F-0405-1588-923F999C2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0F32-BF14-20D1-7840-CA532B5F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BMD Modification </a:t>
            </a:r>
            <a:r>
              <a:rPr lang="en-US" sz="2400" dirty="0">
                <a:solidFill>
                  <a:prstClr val="white"/>
                </a:solidFill>
              </a:rPr>
              <a:t>(20% RAP Mix-Control)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E6823-8F52-195B-FD07-7E4946678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51" y="1432675"/>
            <a:ext cx="4333548" cy="4772113"/>
          </a:xfrm>
        </p:spPr>
        <p:txBody>
          <a:bodyPr/>
          <a:lstStyle/>
          <a:p>
            <a:r>
              <a:rPr lang="en-US" sz="2400" dirty="0"/>
              <a:t>Volumetric mix design failed in BMD</a:t>
            </a:r>
          </a:p>
          <a:p>
            <a:r>
              <a:rPr lang="en-US" sz="2400" dirty="0"/>
              <a:t>Strategies that worked for 20% RAP mix</a:t>
            </a:r>
          </a:p>
          <a:p>
            <a:pPr lvl="1"/>
            <a:r>
              <a:rPr lang="en-US" sz="1800" dirty="0"/>
              <a:t>Increase 0.3% AC </a:t>
            </a:r>
          </a:p>
          <a:p>
            <a:endParaRPr lang="en-US" sz="200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FE279F0-A310-CAF8-FF9D-3948EED5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1265"/>
            <a:ext cx="713271" cy="365125"/>
          </a:xfrm>
        </p:spPr>
        <p:txBody>
          <a:bodyPr/>
          <a:lstStyle/>
          <a:p>
            <a:fld id="{B4B9BCA1-DEDB-4768-B0C2-9E03C02986F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DA58C7-FDDD-5EE7-2C44-2900732115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120"/>
          <a:stretch/>
        </p:blipFill>
        <p:spPr>
          <a:xfrm>
            <a:off x="4989691" y="1952090"/>
            <a:ext cx="6990465" cy="4359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9C164E-CDDB-0972-FEB0-97E0688F0C0F}"/>
              </a:ext>
            </a:extLst>
          </p:cNvPr>
          <p:cNvSpPr txBox="1"/>
          <p:nvPr/>
        </p:nvSpPr>
        <p:spPr>
          <a:xfrm>
            <a:off x="9438510" y="4467863"/>
            <a:ext cx="2114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5.5% AC, PG 67-22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(Volumetric mix design)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1C036-5F01-185A-0B4E-C1319319C6EB}"/>
              </a:ext>
            </a:extLst>
          </p:cNvPr>
          <p:cNvSpPr txBox="1"/>
          <p:nvPr/>
        </p:nvSpPr>
        <p:spPr>
          <a:xfrm>
            <a:off x="9084726" y="3045860"/>
            <a:ext cx="2114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5.8% AC, PG 67-22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(BMD Optimized)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072FB1-100C-B9E0-696A-6AE2F7E47B03}"/>
              </a:ext>
            </a:extLst>
          </p:cNvPr>
          <p:cNvSpPr txBox="1"/>
          <p:nvPr/>
        </p:nvSpPr>
        <p:spPr>
          <a:xfrm>
            <a:off x="5712387" y="2172355"/>
            <a:ext cx="20993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Failed rutting test</a:t>
            </a:r>
          </a:p>
          <a:p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Passed cracking test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E0EDB3-F23A-DF1C-10F3-2A950F11CBF8}"/>
              </a:ext>
            </a:extLst>
          </p:cNvPr>
          <p:cNvSpPr txBox="1"/>
          <p:nvPr/>
        </p:nvSpPr>
        <p:spPr>
          <a:xfrm>
            <a:off x="9870576" y="2173020"/>
            <a:ext cx="19928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Passed rutting test</a:t>
            </a:r>
          </a:p>
          <a:p>
            <a:pPr algn="r"/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Passed cracking test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295786-191A-34FE-C42D-5BDF2477D89B}"/>
              </a:ext>
            </a:extLst>
          </p:cNvPr>
          <p:cNvSpPr txBox="1"/>
          <p:nvPr/>
        </p:nvSpPr>
        <p:spPr>
          <a:xfrm>
            <a:off x="5712387" y="5252997"/>
            <a:ext cx="20993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Failed rutting test</a:t>
            </a:r>
          </a:p>
          <a:p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Failed cracking test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417594-8451-51A9-5341-4D05D85EFEFB}"/>
              </a:ext>
            </a:extLst>
          </p:cNvPr>
          <p:cNvSpPr txBox="1"/>
          <p:nvPr/>
        </p:nvSpPr>
        <p:spPr>
          <a:xfrm>
            <a:off x="9870576" y="5264334"/>
            <a:ext cx="19928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Passed rutting test</a:t>
            </a:r>
          </a:p>
          <a:p>
            <a:pPr algn="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Failed cracking test</a:t>
            </a:r>
          </a:p>
        </p:txBody>
      </p:sp>
    </p:spTree>
    <p:extLst>
      <p:ext uri="{BB962C8B-B14F-4D97-AF65-F5344CB8AC3E}">
        <p14:creationId xmlns:p14="http://schemas.microsoft.com/office/powerpoint/2010/main" val="374863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1A07C-0CAD-4BC6-FF91-05B693AF6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F7A1D-3710-C02B-7093-EE558A6A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BMD Modification </a:t>
            </a:r>
            <a:r>
              <a:rPr lang="en-US" sz="2400" dirty="0">
                <a:solidFill>
                  <a:prstClr val="white"/>
                </a:solidFill>
              </a:rPr>
              <a:t>(RAP/RAS Mix)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680D8-206E-46A5-DD2F-519710899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51" y="1432675"/>
            <a:ext cx="4980286" cy="4772113"/>
          </a:xfrm>
        </p:spPr>
        <p:txBody>
          <a:bodyPr/>
          <a:lstStyle/>
          <a:p>
            <a:r>
              <a:rPr lang="en-US" sz="2400" dirty="0"/>
              <a:t>Volumetric mix design failed in BMD</a:t>
            </a:r>
          </a:p>
          <a:p>
            <a:pPr lvl="1"/>
            <a:r>
              <a:rPr lang="en-US" sz="2100" dirty="0"/>
              <a:t>15%RAP &amp; 5%RAS</a:t>
            </a:r>
          </a:p>
          <a:p>
            <a:r>
              <a:rPr lang="en-US" sz="2400" dirty="0"/>
              <a:t>BMD Modifications Used</a:t>
            </a:r>
          </a:p>
          <a:p>
            <a:pPr lvl="1">
              <a:buFont typeface="+mj-lt"/>
              <a:buAutoNum type="arabicPeriod"/>
            </a:pPr>
            <a:r>
              <a:rPr lang="en-US" sz="2100" u="sng" dirty="0"/>
              <a:t>Increase asphalt content</a:t>
            </a:r>
          </a:p>
          <a:p>
            <a:pPr lvl="2"/>
            <a:r>
              <a:rPr lang="en-US" sz="2000" b="1" dirty="0">
                <a:solidFill>
                  <a:srgbClr val="C00000"/>
                </a:solidFill>
              </a:rPr>
              <a:t>Did Not work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3FEE5B8D-0FD1-A494-EACF-5925AA92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1265"/>
            <a:ext cx="713271" cy="365125"/>
          </a:xfrm>
        </p:spPr>
        <p:txBody>
          <a:bodyPr/>
          <a:lstStyle/>
          <a:p>
            <a:fld id="{B4B9BCA1-DEDB-4768-B0C2-9E03C02986F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A8459-B909-3243-5920-5539DB7EA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699" y="2647243"/>
            <a:ext cx="6285740" cy="377144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84310A-06AB-6B6A-DE15-E2FDF86A67D7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7633699" y="2149928"/>
            <a:ext cx="939520" cy="2360427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5B84B49-9809-75A6-9E7F-0C824A94C3FA}"/>
              </a:ext>
            </a:extLst>
          </p:cNvPr>
          <p:cNvSpPr txBox="1"/>
          <p:nvPr/>
        </p:nvSpPr>
        <p:spPr>
          <a:xfrm>
            <a:off x="7157511" y="1442042"/>
            <a:ext cx="2831416" cy="707886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15% RAP and 5% RAS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(Volumetric mix design)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1272FD-6740-FF97-D65B-D44E6C7855E3}"/>
              </a:ext>
            </a:extLst>
          </p:cNvPr>
          <p:cNvSpPr txBox="1"/>
          <p:nvPr/>
        </p:nvSpPr>
        <p:spPr>
          <a:xfrm>
            <a:off x="8847681" y="2176821"/>
            <a:ext cx="3203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lang="en-US" sz="20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28.1</a:t>
            </a:r>
          </a:p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HT-IDT Strength= 36.1 psi</a:t>
            </a:r>
          </a:p>
        </p:txBody>
      </p:sp>
    </p:spTree>
    <p:extLst>
      <p:ext uri="{BB962C8B-B14F-4D97-AF65-F5344CB8AC3E}">
        <p14:creationId xmlns:p14="http://schemas.microsoft.com/office/powerpoint/2010/main" val="318962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FBDC-8DA3-8321-DB91-267188B06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B278-B131-9FBD-718D-BD5346189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BMD Modification </a:t>
            </a:r>
            <a:r>
              <a:rPr lang="en-US" sz="2400" dirty="0">
                <a:solidFill>
                  <a:prstClr val="white"/>
                </a:solidFill>
              </a:rPr>
              <a:t>(RAP/RAS Mix)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20AC8-890F-7283-868B-BD62B2F14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51" y="1432675"/>
            <a:ext cx="4980286" cy="4772113"/>
          </a:xfrm>
        </p:spPr>
        <p:txBody>
          <a:bodyPr/>
          <a:lstStyle/>
          <a:p>
            <a:r>
              <a:rPr lang="en-US" sz="2400" dirty="0"/>
              <a:t>Volumetric mix design failed in BMD</a:t>
            </a:r>
          </a:p>
          <a:p>
            <a:pPr lvl="1"/>
            <a:r>
              <a:rPr lang="en-US" sz="2100" dirty="0"/>
              <a:t>15%RAP &amp; 5%RAS</a:t>
            </a:r>
          </a:p>
          <a:p>
            <a:r>
              <a:rPr lang="en-US" sz="2400" dirty="0"/>
              <a:t>BMD Modifications Used</a:t>
            </a:r>
          </a:p>
          <a:p>
            <a:pPr lvl="1">
              <a:buFont typeface="+mj-lt"/>
              <a:buAutoNum type="arabicPeriod"/>
            </a:pPr>
            <a:r>
              <a:rPr lang="en-US" sz="2100" dirty="0"/>
              <a:t>Increase asphalt content</a:t>
            </a:r>
          </a:p>
          <a:p>
            <a:pPr lvl="2"/>
            <a:r>
              <a:rPr lang="en-US" sz="2000" b="1" dirty="0">
                <a:solidFill>
                  <a:srgbClr val="C00000"/>
                </a:solidFill>
              </a:rPr>
              <a:t>Did Not work</a:t>
            </a:r>
          </a:p>
          <a:p>
            <a:pPr lvl="1">
              <a:buFont typeface="+mj-lt"/>
              <a:buAutoNum type="arabicPeriod"/>
            </a:pPr>
            <a:r>
              <a:rPr lang="en-US" sz="2100" u="sng" dirty="0"/>
              <a:t>Use a softer binder at different asphalt contents</a:t>
            </a:r>
          </a:p>
          <a:p>
            <a:pPr lvl="2"/>
            <a:r>
              <a:rPr lang="en-US" sz="2000" b="1" dirty="0">
                <a:solidFill>
                  <a:srgbClr val="00B050"/>
                </a:solidFill>
              </a:rPr>
              <a:t>Worked out</a:t>
            </a:r>
          </a:p>
          <a:p>
            <a:pPr lvl="1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F07C77E6-96BA-2042-35FF-C1BE11D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1265"/>
            <a:ext cx="713271" cy="365125"/>
          </a:xfrm>
        </p:spPr>
        <p:txBody>
          <a:bodyPr/>
          <a:lstStyle/>
          <a:p>
            <a:fld id="{B4B9BCA1-DEDB-4768-B0C2-9E03C02986F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7729D1-E691-48EF-1738-55328C356A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963"/>
          <a:stretch/>
        </p:blipFill>
        <p:spPr>
          <a:xfrm>
            <a:off x="5537237" y="1753308"/>
            <a:ext cx="6627931" cy="41308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AAD213-1C3D-A53F-63B2-D9DE4917B92E}"/>
              </a:ext>
            </a:extLst>
          </p:cNvPr>
          <p:cNvSpPr txBox="1"/>
          <p:nvPr/>
        </p:nvSpPr>
        <p:spPr>
          <a:xfrm>
            <a:off x="9909485" y="3954465"/>
            <a:ext cx="1811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6.0 % AC, PG 52-34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C268B-4EC9-5DBA-855F-06A061F0D689}"/>
              </a:ext>
            </a:extLst>
          </p:cNvPr>
          <p:cNvSpPr txBox="1"/>
          <p:nvPr/>
        </p:nvSpPr>
        <p:spPr>
          <a:xfrm>
            <a:off x="9187850" y="3037767"/>
            <a:ext cx="1811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6.5 % AC, PG 52-34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(BMD optimized)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F918E-C485-B40C-F397-483C28130C70}"/>
              </a:ext>
            </a:extLst>
          </p:cNvPr>
          <p:cNvSpPr txBox="1"/>
          <p:nvPr/>
        </p:nvSpPr>
        <p:spPr>
          <a:xfrm>
            <a:off x="9893640" y="4689987"/>
            <a:ext cx="2200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6.0% AC, PG 67-22</a:t>
            </a:r>
          </a:p>
          <a:p>
            <a:pPr algn="ctr"/>
            <a:r>
              <a:rPr lang="en-US" sz="1400" b="1" dirty="0"/>
              <a:t>(Volumetric mix design)</a:t>
            </a:r>
          </a:p>
        </p:txBody>
      </p:sp>
    </p:spTree>
    <p:extLst>
      <p:ext uri="{BB962C8B-B14F-4D97-AF65-F5344CB8AC3E}">
        <p14:creationId xmlns:p14="http://schemas.microsoft.com/office/powerpoint/2010/main" val="380252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BFAE8-B172-A002-E8DE-740703E16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9BDD-CF13-31B8-3E44-7A2903BF2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BMD Modification </a:t>
            </a:r>
            <a:r>
              <a:rPr lang="en-US" sz="2400" dirty="0">
                <a:solidFill>
                  <a:prstClr val="white"/>
                </a:solidFill>
              </a:rPr>
              <a:t>(RAP/RAS Mix)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BC2F1-D7BC-F8C2-65FA-864840CC0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51" y="1432675"/>
            <a:ext cx="4980286" cy="4772113"/>
          </a:xfrm>
        </p:spPr>
        <p:txBody>
          <a:bodyPr/>
          <a:lstStyle/>
          <a:p>
            <a:r>
              <a:rPr lang="en-US" sz="2400" dirty="0"/>
              <a:t>Volumetric mix design failed in BMD</a:t>
            </a:r>
          </a:p>
          <a:p>
            <a:pPr lvl="1"/>
            <a:r>
              <a:rPr lang="en-US" sz="2100" dirty="0"/>
              <a:t>15%RAP &amp; 5%RAS</a:t>
            </a:r>
          </a:p>
          <a:p>
            <a:r>
              <a:rPr lang="en-US" sz="2400" dirty="0"/>
              <a:t>BMD Modifications Used</a:t>
            </a:r>
          </a:p>
          <a:p>
            <a:pPr lvl="1">
              <a:buFont typeface="+mj-lt"/>
              <a:buAutoNum type="arabicPeriod"/>
            </a:pPr>
            <a:r>
              <a:rPr lang="en-US" sz="2100" dirty="0"/>
              <a:t>Increase asphalt content</a:t>
            </a:r>
          </a:p>
          <a:p>
            <a:pPr lvl="2"/>
            <a:r>
              <a:rPr lang="en-US" sz="2000" b="1" dirty="0">
                <a:solidFill>
                  <a:srgbClr val="C00000"/>
                </a:solidFill>
              </a:rPr>
              <a:t>Did Not work</a:t>
            </a:r>
          </a:p>
          <a:p>
            <a:pPr lvl="1">
              <a:buFont typeface="+mj-lt"/>
              <a:buAutoNum type="arabicPeriod"/>
            </a:pPr>
            <a:r>
              <a:rPr lang="en-US" sz="2100" dirty="0"/>
              <a:t>Use a softer binder at different asphalt contents</a:t>
            </a:r>
          </a:p>
          <a:p>
            <a:pPr lvl="2"/>
            <a:r>
              <a:rPr lang="en-US" sz="2000" b="1" dirty="0">
                <a:solidFill>
                  <a:srgbClr val="00B050"/>
                </a:solidFill>
              </a:rPr>
              <a:t>Worked out</a:t>
            </a:r>
          </a:p>
          <a:p>
            <a:pPr lvl="1">
              <a:buFont typeface="+mj-lt"/>
              <a:buAutoNum type="arabicPeriod"/>
            </a:pPr>
            <a:r>
              <a:rPr lang="en-US" sz="2100" u="sng" dirty="0"/>
              <a:t>Add a recycling agent at different dosages</a:t>
            </a:r>
          </a:p>
          <a:p>
            <a:pPr lvl="2"/>
            <a:r>
              <a:rPr lang="en-US" sz="2000" b="1" dirty="0">
                <a:solidFill>
                  <a:srgbClr val="00B050"/>
                </a:solidFill>
              </a:rPr>
              <a:t>Worked out</a:t>
            </a:r>
            <a:endParaRPr lang="en-US" sz="2000" u="sng" dirty="0"/>
          </a:p>
          <a:p>
            <a:pPr lvl="1">
              <a:buFont typeface="+mj-lt"/>
              <a:buAutoNum type="arabicPeriod"/>
            </a:pPr>
            <a:endParaRPr lang="en-US" sz="2100" b="1" dirty="0">
              <a:solidFill>
                <a:srgbClr val="00B050"/>
              </a:solidFill>
            </a:endParaRPr>
          </a:p>
          <a:p>
            <a:pPr lvl="1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47232A9D-2875-9F06-4D73-9A0821EB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1265"/>
            <a:ext cx="713271" cy="365125"/>
          </a:xfrm>
        </p:spPr>
        <p:txBody>
          <a:bodyPr/>
          <a:lstStyle/>
          <a:p>
            <a:fld id="{B4B9BCA1-DEDB-4768-B0C2-9E03C02986F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C2561E-5E56-185C-E269-FC5C689A54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359"/>
          <a:stretch/>
        </p:blipFill>
        <p:spPr>
          <a:xfrm>
            <a:off x="5758016" y="1890445"/>
            <a:ext cx="6433984" cy="40287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0CD774-4D26-A752-CDBF-DB74BCC1DB24}"/>
              </a:ext>
            </a:extLst>
          </p:cNvPr>
          <p:cNvSpPr txBox="1"/>
          <p:nvPr/>
        </p:nvSpPr>
        <p:spPr>
          <a:xfrm>
            <a:off x="9239253" y="2942131"/>
            <a:ext cx="2741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6.0% AC, PG 67-22, 7.8% RA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(BMD optimized)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AA2A31-DE58-B336-6167-7FB214D1D7C6}"/>
              </a:ext>
            </a:extLst>
          </p:cNvPr>
          <p:cNvSpPr txBox="1"/>
          <p:nvPr/>
        </p:nvSpPr>
        <p:spPr>
          <a:xfrm>
            <a:off x="7489263" y="3904826"/>
            <a:ext cx="2634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6.0% AC, PG 67-22, 6.8% RA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A81F0C-0508-90FE-8F2B-A987FBF59814}"/>
              </a:ext>
            </a:extLst>
          </p:cNvPr>
          <p:cNvSpPr txBox="1"/>
          <p:nvPr/>
        </p:nvSpPr>
        <p:spPr>
          <a:xfrm>
            <a:off x="9719353" y="4623596"/>
            <a:ext cx="2260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6.0% AC, PG 67-22</a:t>
            </a:r>
          </a:p>
          <a:p>
            <a:r>
              <a:rPr lang="en-US" sz="1400" b="1" dirty="0"/>
              <a:t>(Volumetric mix design)</a:t>
            </a:r>
          </a:p>
        </p:txBody>
      </p:sp>
    </p:spTree>
    <p:extLst>
      <p:ext uri="{BB962C8B-B14F-4D97-AF65-F5344CB8AC3E}">
        <p14:creationId xmlns:p14="http://schemas.microsoft.com/office/powerpoint/2010/main" val="12944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92591-5B3C-DECB-8AD3-D0802FA21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E5C0-3050-AD7A-2666-8679A113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BMD Optimization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0E9DA-1ACD-119A-B7DD-325715D46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51" y="1432675"/>
            <a:ext cx="5479630" cy="4772113"/>
          </a:xfrm>
        </p:spPr>
        <p:txBody>
          <a:bodyPr/>
          <a:lstStyle/>
          <a:p>
            <a:r>
              <a:rPr lang="en-US" sz="2400" dirty="0"/>
              <a:t>Two Strategies worked effectively for RAP/RAS mix:</a:t>
            </a:r>
          </a:p>
          <a:p>
            <a:pPr lvl="1"/>
            <a:r>
              <a:rPr lang="en-US" sz="2100" dirty="0"/>
              <a:t>Used a softer binder and increased AC by 0.5%</a:t>
            </a:r>
          </a:p>
          <a:p>
            <a:pPr lvl="1"/>
            <a:r>
              <a:rPr lang="en-US" sz="2100" dirty="0"/>
              <a:t>Added a recycling agent (RA)</a:t>
            </a:r>
          </a:p>
          <a:p>
            <a:pPr lvl="1">
              <a:buFont typeface="+mj-lt"/>
              <a:buAutoNum type="arabicPeriod"/>
            </a:pPr>
            <a:endParaRPr lang="en-US" sz="2100" b="1" dirty="0">
              <a:solidFill>
                <a:srgbClr val="00B050"/>
              </a:solidFill>
            </a:endParaRPr>
          </a:p>
          <a:p>
            <a:pPr lvl="1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3560ACA-EA7C-A6BF-C08D-E85229CD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1265"/>
            <a:ext cx="713271" cy="365125"/>
          </a:xfrm>
        </p:spPr>
        <p:txBody>
          <a:bodyPr/>
          <a:lstStyle/>
          <a:p>
            <a:fld id="{B4B9BCA1-DEDB-4768-B0C2-9E03C02986F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8DA672-F03D-92F2-FD6A-071A1B444E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306"/>
          <a:stretch/>
        </p:blipFill>
        <p:spPr>
          <a:xfrm>
            <a:off x="6096000" y="2208944"/>
            <a:ext cx="5827772" cy="364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5FEFFD-293E-1AE4-7F42-4B0B3E2CC99F}"/>
              </a:ext>
            </a:extLst>
          </p:cNvPr>
          <p:cNvSpPr txBox="1"/>
          <p:nvPr/>
        </p:nvSpPr>
        <p:spPr>
          <a:xfrm>
            <a:off x="10141624" y="2928951"/>
            <a:ext cx="143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20% RAP mix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7E5139-7C64-E399-2070-0CFB5601107C}"/>
              </a:ext>
            </a:extLst>
          </p:cNvPr>
          <p:cNvSpPr txBox="1"/>
          <p:nvPr/>
        </p:nvSpPr>
        <p:spPr>
          <a:xfrm>
            <a:off x="9370031" y="4180568"/>
            <a:ext cx="187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17%RAP &amp; 5%RAS mix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(Recycling agent)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36948B5-81CE-BCB7-EF70-E5134171ED3D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8917969" y="3313673"/>
            <a:ext cx="309380" cy="2313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7F16B4C-3372-B9C7-EFC8-659BB50F6548}"/>
              </a:ext>
            </a:extLst>
          </p:cNvPr>
          <p:cNvSpPr txBox="1"/>
          <p:nvPr/>
        </p:nvSpPr>
        <p:spPr>
          <a:xfrm>
            <a:off x="6976152" y="3082840"/>
            <a:ext cx="1941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17%RAP &amp; 5%RAS mix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(Softer binder)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016161E-916E-B22A-FFA9-A8C53F01980C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9698804" y="3082840"/>
            <a:ext cx="442820" cy="3461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67B1FB-1013-B326-0D60-3EA005F5919B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9698804" y="3729519"/>
            <a:ext cx="610799" cy="4510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D749600-FDD2-B8DB-E871-1E3F6DD8D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442976"/>
              </p:ext>
            </p:extLst>
          </p:nvPr>
        </p:nvGraphicFramePr>
        <p:xfrm>
          <a:off x="1129379" y="3544873"/>
          <a:ext cx="4643586" cy="32167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360">
                  <a:extLst>
                    <a:ext uri="{9D8B030D-6E8A-4147-A177-3AD203B41FA5}">
                      <a16:colId xmlns:a16="http://schemas.microsoft.com/office/drawing/2014/main" val="1310416059"/>
                    </a:ext>
                  </a:extLst>
                </a:gridCol>
                <a:gridCol w="1097629">
                  <a:extLst>
                    <a:ext uri="{9D8B030D-6E8A-4147-A177-3AD203B41FA5}">
                      <a16:colId xmlns:a16="http://schemas.microsoft.com/office/drawing/2014/main" val="3787354682"/>
                    </a:ext>
                  </a:extLst>
                </a:gridCol>
                <a:gridCol w="1060521">
                  <a:extLst>
                    <a:ext uri="{9D8B030D-6E8A-4147-A177-3AD203B41FA5}">
                      <a16:colId xmlns:a16="http://schemas.microsoft.com/office/drawing/2014/main" val="2242520260"/>
                    </a:ext>
                  </a:extLst>
                </a:gridCol>
                <a:gridCol w="1202076">
                  <a:extLst>
                    <a:ext uri="{9D8B030D-6E8A-4147-A177-3AD203B41FA5}">
                      <a16:colId xmlns:a16="http://schemas.microsoft.com/office/drawing/2014/main" val="4209496608"/>
                    </a:ext>
                  </a:extLst>
                </a:gridCol>
              </a:tblGrid>
              <a:tr h="42788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 Design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 RAP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 RAP, 5% RAS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815887"/>
                  </a:ext>
                </a:extLst>
              </a:tr>
              <a:tr h="29443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Virgin Binder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 67-22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 52-28/34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 67-22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815647"/>
                  </a:ext>
                </a:extLst>
              </a:tr>
              <a:tr h="4334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Additive</a:t>
                      </a:r>
                    </a:p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binder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ASA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ASA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ASA, 5.5 RA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015067"/>
                  </a:ext>
                </a:extLst>
              </a:tr>
              <a:tr h="29443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AC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3333291"/>
                  </a:ext>
                </a:extLst>
              </a:tr>
              <a:tr h="29443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Virgin AC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035394"/>
                  </a:ext>
                </a:extLst>
              </a:tr>
              <a:tr h="29443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RBR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410329"/>
                  </a:ext>
                </a:extLst>
              </a:tr>
              <a:tr h="29443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lang="en-US" sz="11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305736"/>
                  </a:ext>
                </a:extLst>
              </a:tr>
              <a:tr h="29443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VMA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16.7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66030"/>
                  </a:ext>
                </a:extLst>
              </a:tr>
              <a:tr h="2944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VFA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80.4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85.8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78.2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00036"/>
                  </a:ext>
                </a:extLst>
              </a:tr>
              <a:tr h="2944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302244"/>
                  </a:ext>
                </a:extLst>
              </a:tr>
            </a:tbl>
          </a:graphicData>
        </a:graphic>
      </p:graphicFrame>
      <p:sp>
        <p:nvSpPr>
          <p:cNvPr id="34" name="Arrow: Right 33">
            <a:extLst>
              <a:ext uri="{FF2B5EF4-FFF2-40B4-BE49-F238E27FC236}">
                <a16:creationId xmlns:a16="http://schemas.microsoft.com/office/drawing/2014/main" id="{5C13481F-9E20-0DFA-00C1-377589CE8308}"/>
              </a:ext>
            </a:extLst>
          </p:cNvPr>
          <p:cNvSpPr/>
          <p:nvPr/>
        </p:nvSpPr>
        <p:spPr>
          <a:xfrm>
            <a:off x="774915" y="5040657"/>
            <a:ext cx="339047" cy="2252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5D890-0971-D8B5-D7FC-A49167A07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3B0B8-70DA-1EEC-68F3-EFE8A40A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F5402-CB33-A9ED-9AC9-97394EC40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62" y="1459152"/>
            <a:ext cx="11654821" cy="4772113"/>
          </a:xfrm>
        </p:spPr>
        <p:txBody>
          <a:bodyPr/>
          <a:lstStyle/>
          <a:p>
            <a:r>
              <a:rPr lang="en-US" dirty="0"/>
              <a:t>It is feasible to design RAP/RAS mixes with satisfactory performance using BMD</a:t>
            </a:r>
          </a:p>
          <a:p>
            <a:pPr lvl="1"/>
            <a:r>
              <a:rPr lang="en-US" dirty="0"/>
              <a:t>With 15%RAP, 5% RAS compared to 20%RAP mix</a:t>
            </a:r>
          </a:p>
          <a:p>
            <a:r>
              <a:rPr lang="en-US" dirty="0"/>
              <a:t>Strategies that best worked in this study 	</a:t>
            </a:r>
          </a:p>
          <a:p>
            <a:pPr lvl="1"/>
            <a:r>
              <a:rPr lang="en-US" dirty="0"/>
              <a:t>Use a softer binder and increased AC by 0.5%</a:t>
            </a:r>
          </a:p>
          <a:p>
            <a:pPr lvl="1"/>
            <a:r>
              <a:rPr lang="en-US" dirty="0"/>
              <a:t>Add a recycling agent</a:t>
            </a:r>
          </a:p>
          <a:p>
            <a:r>
              <a:rPr lang="en-US" dirty="0"/>
              <a:t>Other strategies such as change in gradation, use of other recycling agents, etc. can be used</a:t>
            </a:r>
          </a:p>
          <a:p>
            <a:pPr lvl="1"/>
            <a:r>
              <a:rPr lang="en-US" dirty="0"/>
              <a:t>To design RAS mixes with satisfactory performance and better economics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DB4DB9C-22F9-A34E-ED28-615C669D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1265"/>
            <a:ext cx="713271" cy="365125"/>
          </a:xfrm>
        </p:spPr>
        <p:txBody>
          <a:bodyPr/>
          <a:lstStyle/>
          <a:p>
            <a:fld id="{B4B9BCA1-DEDB-4768-B0C2-9E03C02986F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8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FC4746-032D-5CE3-E8C6-7609EC97C920}"/>
              </a:ext>
            </a:extLst>
          </p:cNvPr>
          <p:cNvSpPr txBox="1"/>
          <p:nvPr/>
        </p:nvSpPr>
        <p:spPr>
          <a:xfrm>
            <a:off x="3045759" y="3429000"/>
            <a:ext cx="61004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rPr>
              <a:t>Dr. Suri Gatiganti</a:t>
            </a:r>
          </a:p>
          <a:p>
            <a:pPr marL="952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rPr>
              <a:t>Assistant Research Professor</a:t>
            </a:r>
          </a:p>
          <a:p>
            <a:pPr marL="952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rPr>
              <a:t>National Center for Asphalt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Segoe UI" panose="020B0502040204020203" pitchFamily="34" charset="0"/>
              <a:cs typeface="Calibri" panose="020F0502020204030204" pitchFamily="34" charset="0"/>
            </a:endParaRPr>
          </a:p>
          <a:p>
            <a:pPr marL="952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rPr>
              <a:t>szg0094@auburn.edu</a:t>
            </a:r>
          </a:p>
        </p:txBody>
      </p:sp>
    </p:spTree>
    <p:extLst>
      <p:ext uri="{BB962C8B-B14F-4D97-AF65-F5344CB8AC3E}">
        <p14:creationId xmlns:p14="http://schemas.microsoft.com/office/powerpoint/2010/main" val="333560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B5C5B-8814-D95D-88C2-02E66B475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</a:t>
            </a:r>
            <a:r>
              <a:rPr lang="en-US" sz="2400" dirty="0"/>
              <a:t>(Benefits of RAS)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6A15EB-ACBF-8E12-58F5-E34FDAACF829}"/>
              </a:ext>
            </a:extLst>
          </p:cNvPr>
          <p:cNvSpPr txBox="1"/>
          <p:nvPr/>
        </p:nvSpPr>
        <p:spPr>
          <a:xfrm>
            <a:off x="0" y="6596390"/>
            <a:ext cx="34708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Reference: NAPA’s Recycled Material Usage Report</a:t>
            </a:r>
          </a:p>
        </p:txBody>
      </p:sp>
      <p:pic>
        <p:nvPicPr>
          <p:cNvPr id="7" name="Graphic 6" descr="Open hand with plant outline">
            <a:extLst>
              <a:ext uri="{FF2B5EF4-FFF2-40B4-BE49-F238E27FC236}">
                <a16:creationId xmlns:a16="http://schemas.microsoft.com/office/drawing/2014/main" id="{BA976E03-94E3-05B6-2D3C-93E50A595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1482" y="1535056"/>
            <a:ext cx="914400" cy="914400"/>
          </a:xfrm>
          <a:prstGeom prst="rect">
            <a:avLst/>
          </a:prstGeom>
        </p:spPr>
      </p:pic>
      <p:pic>
        <p:nvPicPr>
          <p:cNvPr id="8" name="Graphic 7" descr="Money outline">
            <a:extLst>
              <a:ext uri="{FF2B5EF4-FFF2-40B4-BE49-F238E27FC236}">
                <a16:creationId xmlns:a16="http://schemas.microsoft.com/office/drawing/2014/main" id="{CA0FB5B5-09DB-13A9-612D-E7B53ABC8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4979" y="2208835"/>
            <a:ext cx="914400" cy="914400"/>
          </a:xfrm>
          <a:prstGeom prst="rect">
            <a:avLst/>
          </a:prstGeom>
        </p:spPr>
      </p:pic>
      <p:pic>
        <p:nvPicPr>
          <p:cNvPr id="9" name="Graphic 8" descr="Road outline">
            <a:extLst>
              <a:ext uri="{FF2B5EF4-FFF2-40B4-BE49-F238E27FC236}">
                <a16:creationId xmlns:a16="http://schemas.microsoft.com/office/drawing/2014/main" id="{38AB037F-C017-962D-22E3-A14005082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04671" y="1558172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2E2710-EC55-E92A-093A-DDBB89A03742}"/>
              </a:ext>
            </a:extLst>
          </p:cNvPr>
          <p:cNvSpPr txBox="1"/>
          <p:nvPr/>
        </p:nvSpPr>
        <p:spPr>
          <a:xfrm>
            <a:off x="3340614" y="2690011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BC9247-8EFE-0890-5F6C-0AB452F9066F}"/>
              </a:ext>
            </a:extLst>
          </p:cNvPr>
          <p:cNvSpPr txBox="1"/>
          <p:nvPr/>
        </p:nvSpPr>
        <p:spPr>
          <a:xfrm>
            <a:off x="5120558" y="3410673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Economical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36829-B0B5-E45D-E7D6-43D184442929}"/>
              </a:ext>
            </a:extLst>
          </p:cNvPr>
          <p:cNvSpPr txBox="1"/>
          <p:nvPr/>
        </p:nvSpPr>
        <p:spPr>
          <a:xfrm>
            <a:off x="6706912" y="2687064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67A01F8-AC9E-BC3F-A5EA-9001E90A1C14}"/>
              </a:ext>
            </a:extLst>
          </p:cNvPr>
          <p:cNvSpPr/>
          <p:nvPr/>
        </p:nvSpPr>
        <p:spPr>
          <a:xfrm>
            <a:off x="5317819" y="2153587"/>
            <a:ext cx="1188720" cy="118872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A52B5C-E76C-102C-B406-3EC7B57BE0A2}"/>
              </a:ext>
            </a:extLst>
          </p:cNvPr>
          <p:cNvSpPr/>
          <p:nvPr/>
        </p:nvSpPr>
        <p:spPr>
          <a:xfrm>
            <a:off x="3768127" y="1412852"/>
            <a:ext cx="1188720" cy="118872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C037A6-2554-2310-7E43-D0BFA6CDA222}"/>
              </a:ext>
            </a:extLst>
          </p:cNvPr>
          <p:cNvSpPr/>
          <p:nvPr/>
        </p:nvSpPr>
        <p:spPr>
          <a:xfrm>
            <a:off x="6867511" y="1421012"/>
            <a:ext cx="1188720" cy="118872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A244D3-6819-BEB6-AC1D-042F9167E31B}"/>
              </a:ext>
            </a:extLst>
          </p:cNvPr>
          <p:cNvSpPr txBox="1"/>
          <p:nvPr/>
        </p:nvSpPr>
        <p:spPr>
          <a:xfrm>
            <a:off x="56595" y="1471573"/>
            <a:ext cx="3281374" cy="409413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Environmental:</a:t>
            </a:r>
          </a:p>
          <a:p>
            <a:pPr>
              <a:lnSpc>
                <a:spcPts val="18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Divert Reclaimed Asphalt Singles (RAS) from landfill 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2022:</a:t>
            </a:r>
          </a:p>
          <a:p>
            <a:pPr marL="742950" lvl="1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641,000 tons of unprocessed RAS was saved for future use.</a:t>
            </a:r>
          </a:p>
          <a:p>
            <a:pPr lvl="1">
              <a:lnSpc>
                <a:spcPts val="18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390,000 cubic yards in landfill.</a:t>
            </a:r>
          </a:p>
          <a:p>
            <a:pPr lvl="1">
              <a:lnSpc>
                <a:spcPts val="18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$37 million in gate fess for disposal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BBB01-1782-2034-5688-E20E26FC0659}"/>
              </a:ext>
            </a:extLst>
          </p:cNvPr>
          <p:cNvSpPr txBox="1"/>
          <p:nvPr/>
        </p:nvSpPr>
        <p:spPr>
          <a:xfrm>
            <a:off x="3608017" y="4085703"/>
            <a:ext cx="5061859" cy="264149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Economical:</a:t>
            </a:r>
          </a:p>
          <a:p>
            <a:pPr>
              <a:lnSpc>
                <a:spcPts val="18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Available material and cost savings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2022:</a:t>
            </a:r>
          </a:p>
          <a:p>
            <a:pPr marL="742950" lvl="1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Saved $99 million by using RAS</a:t>
            </a:r>
          </a:p>
          <a:p>
            <a:pPr marL="742950" lvl="1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134,000 tons (approximately 740,000 barrels) of virgin binder</a:t>
            </a:r>
          </a:p>
          <a:p>
            <a:pPr marL="742950" lvl="1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336,000 tons of aggregate.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C57F0F-EB27-B5EC-5875-EC124183AB0B}"/>
              </a:ext>
            </a:extLst>
          </p:cNvPr>
          <p:cNvSpPr txBox="1"/>
          <p:nvPr/>
        </p:nvSpPr>
        <p:spPr>
          <a:xfrm>
            <a:off x="8784916" y="1471573"/>
            <a:ext cx="3356299" cy="26414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Engineering:</a:t>
            </a:r>
          </a:p>
          <a:p>
            <a:pPr>
              <a:lnSpc>
                <a:spcPts val="18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binder content in RAS materials 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Enhance mix properties with angular fine aggregate and fiber 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there are major performance challenges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5950BE42-D819-3E06-3B10-7C8679016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1265"/>
            <a:ext cx="713271" cy="365125"/>
          </a:xfrm>
        </p:spPr>
        <p:txBody>
          <a:bodyPr/>
          <a:lstStyle/>
          <a:p>
            <a:fld id="{B4B9BCA1-DEDB-4768-B0C2-9E03C02986F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30B063-9AA0-F30B-5622-BAE68870523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rcRect r="6237"/>
          <a:stretch/>
        </p:blipFill>
        <p:spPr>
          <a:xfrm>
            <a:off x="9627717" y="4553981"/>
            <a:ext cx="2327979" cy="202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1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3A2A7-2ADD-643E-1BF2-3E589AAC4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46000-7A3B-7B70-830D-DBDEB6EFF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</a:t>
            </a:r>
            <a:r>
              <a:rPr lang="en-US" sz="2400" dirty="0"/>
              <a:t>(Challenges)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00167-D01F-5B94-AF75-B41B2635B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50" y="1432675"/>
            <a:ext cx="7354277" cy="4772113"/>
          </a:xfrm>
        </p:spPr>
        <p:txBody>
          <a:bodyPr/>
          <a:lstStyle/>
          <a:p>
            <a:r>
              <a:rPr lang="en-US" sz="2400" dirty="0"/>
              <a:t>RAS is a highly oxidized material</a:t>
            </a:r>
          </a:p>
          <a:p>
            <a:pPr lvl="1"/>
            <a:r>
              <a:rPr lang="en-US" sz="2100" dirty="0"/>
              <a:t>Can weaken the cracking resistance of asphalt mixes</a:t>
            </a:r>
            <a:endParaRPr lang="en-US" sz="2400" dirty="0"/>
          </a:p>
          <a:p>
            <a:r>
              <a:rPr lang="en-US" sz="2400" dirty="0"/>
              <a:t>Since 2014, the usage of RAS has been reduced by 65%. </a:t>
            </a:r>
          </a:p>
          <a:p>
            <a:r>
              <a:rPr lang="en-US" sz="2400" dirty="0"/>
              <a:t>Can we design asphalt mixtures with RAS without compromising performance?</a:t>
            </a:r>
          </a:p>
          <a:p>
            <a:pPr lvl="1"/>
            <a:r>
              <a:rPr lang="en-US" sz="2100" dirty="0"/>
              <a:t>Taking advantage of Balanced Mix Design (BMD)?</a:t>
            </a:r>
          </a:p>
          <a:p>
            <a:endParaRPr lang="en-US" sz="24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08DF1-6A7F-8F45-02DB-51B44C542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228" y="1728038"/>
            <a:ext cx="3443409" cy="3552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4F2ECC-AC74-AB8A-1C22-72DEE27FBAB3}"/>
              </a:ext>
            </a:extLst>
          </p:cNvPr>
          <p:cNvSpPr txBox="1"/>
          <p:nvPr/>
        </p:nvSpPr>
        <p:spPr>
          <a:xfrm>
            <a:off x="0" y="6596390"/>
            <a:ext cx="2182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Reference: Williams et al. 2021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CD4F54E8-BBEA-7E09-6BCB-0FC691B0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1265"/>
            <a:ext cx="713271" cy="365125"/>
          </a:xfrm>
        </p:spPr>
        <p:txBody>
          <a:bodyPr/>
          <a:lstStyle/>
          <a:p>
            <a:fld id="{B4B9BCA1-DEDB-4768-B0C2-9E03C02986F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600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BA4D6-A8A4-62C7-ABC5-5E2330C0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</a:t>
            </a:r>
            <a:r>
              <a:rPr lang="en-US" sz="2400" dirty="0"/>
              <a:t>(Oklahoma Case Study)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927B0-38E6-1B0F-B833-B019A90B9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51" y="1432675"/>
            <a:ext cx="5977414" cy="4772113"/>
          </a:xfrm>
        </p:spPr>
        <p:txBody>
          <a:bodyPr/>
          <a:lstStyle/>
          <a:p>
            <a:r>
              <a:rPr lang="en-US" sz="2400" dirty="0"/>
              <a:t>ODOT volumetric mix design does not allow RAS in surface mixes</a:t>
            </a:r>
          </a:p>
          <a:p>
            <a:r>
              <a:rPr lang="en-US" sz="2400" dirty="0"/>
              <a:t>ODOT BMD specification on surface mixes</a:t>
            </a:r>
          </a:p>
          <a:p>
            <a:pPr lvl="1"/>
            <a:r>
              <a:rPr lang="en-US" sz="2100" dirty="0"/>
              <a:t>No RAS in surface-course mixtures</a:t>
            </a:r>
          </a:p>
          <a:p>
            <a:r>
              <a:rPr lang="en-US" sz="2400" dirty="0"/>
              <a:t>Explore the feasibility of designing RAP/RAS surface mixes with balanced performance.</a:t>
            </a:r>
          </a:p>
        </p:txBody>
      </p:sp>
      <p:sp>
        <p:nvSpPr>
          <p:cNvPr id="45" name="Slide Number Placeholder 2">
            <a:extLst>
              <a:ext uri="{FF2B5EF4-FFF2-40B4-BE49-F238E27FC236}">
                <a16:creationId xmlns:a16="http://schemas.microsoft.com/office/drawing/2014/main" id="{517D6213-FBBA-4E9C-091F-7BC759EE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1265"/>
            <a:ext cx="713271" cy="365125"/>
          </a:xfrm>
        </p:spPr>
        <p:txBody>
          <a:bodyPr/>
          <a:lstStyle/>
          <a:p>
            <a:fld id="{B4B9BCA1-DEDB-4768-B0C2-9E03C02986F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6CFFF-74ED-37DD-7509-76931E4C7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829" y="1764587"/>
            <a:ext cx="5051066" cy="352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35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85DE0-6E7E-B626-FD5A-ED5CEBF98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C9D5-AA26-B09F-A5CE-115A5D5E7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Background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(Oklahoma Case Study)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E1E89-B634-ED51-5FAA-87375F1EF1DA}"/>
              </a:ext>
            </a:extLst>
          </p:cNvPr>
          <p:cNvSpPr txBox="1"/>
          <p:nvPr/>
        </p:nvSpPr>
        <p:spPr>
          <a:xfrm>
            <a:off x="0" y="6596390"/>
            <a:ext cx="26228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Reference: NAPA BMD resource guide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1A8D649-F5DD-1D21-0671-71ED12AB1B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0638826"/>
              </p:ext>
            </p:extLst>
          </p:nvPr>
        </p:nvGraphicFramePr>
        <p:xfrm>
          <a:off x="713271" y="2306007"/>
          <a:ext cx="11276442" cy="4793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6772FFDE-D530-968B-63E2-A93AC8FA9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1265"/>
            <a:ext cx="713271" cy="365125"/>
          </a:xfrm>
        </p:spPr>
        <p:txBody>
          <a:bodyPr/>
          <a:lstStyle/>
          <a:p>
            <a:fld id="{B4B9BCA1-DEDB-4768-B0C2-9E03C02986F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2C03D-1B01-D61F-E129-6DD08F030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52" y="1585415"/>
            <a:ext cx="6100703" cy="4772113"/>
          </a:xfrm>
        </p:spPr>
        <p:txBody>
          <a:bodyPr/>
          <a:lstStyle/>
          <a:p>
            <a:r>
              <a:rPr lang="en-US" sz="2400" dirty="0"/>
              <a:t>BMD Tests and Criteria</a:t>
            </a:r>
          </a:p>
        </p:txBody>
      </p:sp>
    </p:spTree>
    <p:extLst>
      <p:ext uri="{BB962C8B-B14F-4D97-AF65-F5344CB8AC3E}">
        <p14:creationId xmlns:p14="http://schemas.microsoft.com/office/powerpoint/2010/main" val="3473241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52FD2-B765-5E4D-D86A-DB43B0EE3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4896DA-581E-6A13-3EAF-FCB25F3A90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641017"/>
              </p:ext>
            </p:extLst>
          </p:nvPr>
        </p:nvGraphicFramePr>
        <p:xfrm>
          <a:off x="7918247" y="1403616"/>
          <a:ext cx="4119938" cy="5387032"/>
        </p:xfrm>
        <a:graphic>
          <a:graphicData uri="http://schemas.openxmlformats.org/drawingml/2006/table">
            <a:tbl>
              <a:tblPr firstRow="1" firstCol="1" bandRow="1"/>
              <a:tblGrid>
                <a:gridCol w="1331658">
                  <a:extLst>
                    <a:ext uri="{9D8B030D-6E8A-4147-A177-3AD203B41FA5}">
                      <a16:colId xmlns:a16="http://schemas.microsoft.com/office/drawing/2014/main" val="3407018461"/>
                    </a:ext>
                  </a:extLst>
                </a:gridCol>
                <a:gridCol w="836189">
                  <a:extLst>
                    <a:ext uri="{9D8B030D-6E8A-4147-A177-3AD203B41FA5}">
                      <a16:colId xmlns:a16="http://schemas.microsoft.com/office/drawing/2014/main" val="3961681005"/>
                    </a:ext>
                  </a:extLst>
                </a:gridCol>
                <a:gridCol w="996593">
                  <a:extLst>
                    <a:ext uri="{9D8B030D-6E8A-4147-A177-3AD203B41FA5}">
                      <a16:colId xmlns:a16="http://schemas.microsoft.com/office/drawing/2014/main" val="3468005261"/>
                    </a:ext>
                  </a:extLst>
                </a:gridCol>
                <a:gridCol w="955498">
                  <a:extLst>
                    <a:ext uri="{9D8B030D-6E8A-4147-A177-3AD203B41FA5}">
                      <a16:colId xmlns:a16="http://schemas.microsoft.com/office/drawing/2014/main" val="2088354416"/>
                    </a:ext>
                  </a:extLst>
                </a:gridCol>
              </a:tblGrid>
              <a:tr h="393855"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JMF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Virgin  BMD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RAP/RAS BMD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328151"/>
                  </a:ext>
                </a:extLst>
              </a:tr>
              <a:tr h="196928">
                <a:tc rowSpan="11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Combined Gradation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1"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712761"/>
                  </a:ext>
                </a:extLst>
              </a:tr>
              <a:tr h="196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3/4"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3804914"/>
                  </a:ext>
                </a:extLst>
              </a:tr>
              <a:tr h="196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1/2"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96.5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96.4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879661"/>
                  </a:ext>
                </a:extLst>
              </a:tr>
              <a:tr h="196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3/8"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81.6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81.2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739200"/>
                  </a:ext>
                </a:extLst>
              </a:tr>
              <a:tr h="196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#4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56.9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55.6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4931394"/>
                  </a:ext>
                </a:extLst>
              </a:tr>
              <a:tr h="196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#8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43.9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42.5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605577"/>
                  </a:ext>
                </a:extLst>
              </a:tr>
              <a:tr h="196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#16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33.9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31.2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4167098"/>
                  </a:ext>
                </a:extLst>
              </a:tr>
              <a:tr h="196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#30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22.3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16420"/>
                  </a:ext>
                </a:extLst>
              </a:tr>
              <a:tr h="196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#50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14.2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534537"/>
                  </a:ext>
                </a:extLst>
              </a:tr>
              <a:tr h="196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#100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7.6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566511"/>
                  </a:ext>
                </a:extLst>
              </a:tr>
              <a:tr h="196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#200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3.4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3.7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66515"/>
                  </a:ext>
                </a:extLst>
              </a:tr>
              <a:tr h="240219"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Virgin Binder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PG 64-22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PG 58-28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7776738"/>
                  </a:ext>
                </a:extLst>
              </a:tr>
              <a:tr h="205902"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Additive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0.5% LAS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955372"/>
                  </a:ext>
                </a:extLst>
              </a:tr>
              <a:tr h="196928"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Design Gyration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071980"/>
                  </a:ext>
                </a:extLst>
              </a:tr>
              <a:tr h="196928"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Asphalt Content, %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5.35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609709"/>
                  </a:ext>
                </a:extLst>
              </a:tr>
              <a:tr h="239533"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Virgin Asphalt Content, %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5.35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4.86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166244"/>
                  </a:ext>
                </a:extLst>
              </a:tr>
              <a:tr h="196928"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RAP Asphalt Content, %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0.35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9678214"/>
                  </a:ext>
                </a:extLst>
              </a:tr>
              <a:tr h="196928"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RAS Asphalt Content, %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0.39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868081"/>
                  </a:ext>
                </a:extLst>
              </a:tr>
              <a:tr h="196928"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RBR, %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13.3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454621"/>
                  </a:ext>
                </a:extLst>
              </a:tr>
              <a:tr h="196928"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Air Voids, %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3.0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28627"/>
                  </a:ext>
                </a:extLst>
              </a:tr>
              <a:tr h="196928"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VMA, %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15.1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050391"/>
                  </a:ext>
                </a:extLst>
              </a:tr>
              <a:tr h="196928"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VFA, %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79.7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80.3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005678"/>
                  </a:ext>
                </a:extLst>
              </a:tr>
              <a:tr h="196928"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Dust/asphalt ratio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67990" marR="679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70950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2F3B45F-E448-B683-5F3A-C9D4A31E2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Background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(Oklahoma Case Study)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DE06D-0722-54BD-9D7E-580AADD10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50" y="1432675"/>
            <a:ext cx="6706879" cy="4772113"/>
          </a:xfrm>
        </p:spPr>
        <p:txBody>
          <a:bodyPr/>
          <a:lstStyle/>
          <a:p>
            <a:r>
              <a:rPr lang="en-US" sz="2400" dirty="0"/>
              <a:t>Volumetric mix designs failed in BMD</a:t>
            </a:r>
          </a:p>
          <a:p>
            <a:pPr lvl="1"/>
            <a:r>
              <a:rPr lang="en-US" sz="2100" dirty="0"/>
              <a:t>Virgin (control) mix</a:t>
            </a:r>
          </a:p>
          <a:p>
            <a:pPr lvl="1"/>
            <a:r>
              <a:rPr lang="en-US" sz="2100" dirty="0"/>
              <a:t>7%RAP, 2%RAS mix</a:t>
            </a:r>
          </a:p>
          <a:p>
            <a:r>
              <a:rPr lang="en-US" sz="2400" dirty="0"/>
              <a:t>Strategies that worked for RAP/RAS mix</a:t>
            </a:r>
          </a:p>
          <a:p>
            <a:pPr lvl="1"/>
            <a:r>
              <a:rPr lang="en-US" sz="1800" dirty="0"/>
              <a:t>Lower design air voids </a:t>
            </a:r>
            <a:r>
              <a:rPr lang="en-US" sz="1800" dirty="0">
                <a:solidFill>
                  <a:schemeClr val="accent1"/>
                </a:solidFill>
              </a:rPr>
              <a:t>(+0.3% binder)</a:t>
            </a:r>
          </a:p>
          <a:p>
            <a:pPr lvl="1"/>
            <a:r>
              <a:rPr lang="en-US" sz="1800" dirty="0"/>
              <a:t>Softer binder </a:t>
            </a:r>
            <a:r>
              <a:rPr lang="en-US" sz="1800" dirty="0">
                <a:solidFill>
                  <a:schemeClr val="accent1"/>
                </a:solidFill>
              </a:rPr>
              <a:t>(PG64-22 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>
                <a:solidFill>
                  <a:schemeClr val="accent1"/>
                </a:solidFill>
              </a:rPr>
              <a:t>PG58-28)</a:t>
            </a:r>
          </a:p>
          <a:p>
            <a:pPr lvl="1"/>
            <a:r>
              <a:rPr lang="en-US" sz="1800" dirty="0"/>
              <a:t>+0.5%LAS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B7D9F5D-82DB-4763-4026-1A4EE671BBD4}"/>
              </a:ext>
            </a:extLst>
          </p:cNvPr>
          <p:cNvSpPr/>
          <p:nvPr/>
        </p:nvSpPr>
        <p:spPr>
          <a:xfrm>
            <a:off x="7553513" y="4191857"/>
            <a:ext cx="339047" cy="2252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B9414F21-058C-EF30-A44C-A0E1898D7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1265"/>
            <a:ext cx="713271" cy="365125"/>
          </a:xfrm>
        </p:spPr>
        <p:txBody>
          <a:bodyPr/>
          <a:lstStyle/>
          <a:p>
            <a:fld id="{B4B9BCA1-DEDB-4768-B0C2-9E03C02986F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A2E7A-C510-D147-A9F0-80421D815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947" y="4166066"/>
            <a:ext cx="4687243" cy="251851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7F38B992-0564-B3A1-C039-8C33EA3B8E49}"/>
              </a:ext>
            </a:extLst>
          </p:cNvPr>
          <p:cNvSpPr/>
          <p:nvPr/>
        </p:nvSpPr>
        <p:spPr>
          <a:xfrm>
            <a:off x="7553512" y="4423375"/>
            <a:ext cx="339047" cy="2252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C7BF060-1B9B-A30C-AAA9-0627296B88DA}"/>
              </a:ext>
            </a:extLst>
          </p:cNvPr>
          <p:cNvSpPr/>
          <p:nvPr/>
        </p:nvSpPr>
        <p:spPr>
          <a:xfrm>
            <a:off x="7544667" y="5916204"/>
            <a:ext cx="339047" cy="2252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AD3B9F-2A13-0ADB-9687-3CB0AFA02042}"/>
              </a:ext>
            </a:extLst>
          </p:cNvPr>
          <p:cNvSpPr/>
          <p:nvPr/>
        </p:nvSpPr>
        <p:spPr>
          <a:xfrm>
            <a:off x="7808360" y="5009648"/>
            <a:ext cx="4383640" cy="34932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14CF27-AE27-BC8D-8FFE-3F8585A14DC7}"/>
              </a:ext>
            </a:extLst>
          </p:cNvPr>
          <p:cNvSpPr txBox="1"/>
          <p:nvPr/>
        </p:nvSpPr>
        <p:spPr>
          <a:xfrm>
            <a:off x="5928190" y="5009648"/>
            <a:ext cx="1726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accent1"/>
                </a:solidFill>
              </a:rPr>
              <a:t>0.5% lower virgin binder</a:t>
            </a:r>
          </a:p>
        </p:txBody>
      </p:sp>
    </p:spTree>
    <p:extLst>
      <p:ext uri="{BB962C8B-B14F-4D97-AF65-F5344CB8AC3E}">
        <p14:creationId xmlns:p14="http://schemas.microsoft.com/office/powerpoint/2010/main" val="365428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92361-EC90-43B8-A4CF-A516A028F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&amp;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18E8E-B6CB-4809-9A11-357ABE370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50" y="1432675"/>
            <a:ext cx="11309701" cy="4772113"/>
          </a:xfrm>
        </p:spPr>
        <p:txBody>
          <a:bodyPr/>
          <a:lstStyle/>
          <a:p>
            <a:r>
              <a:rPr lang="en-US" dirty="0"/>
              <a:t>ALDOT specification on surface mixes</a:t>
            </a:r>
          </a:p>
          <a:p>
            <a:pPr lvl="1"/>
            <a:r>
              <a:rPr lang="en-US" dirty="0"/>
              <a:t>Up to 20% RAP</a:t>
            </a:r>
          </a:p>
          <a:p>
            <a:pPr lvl="1"/>
            <a:r>
              <a:rPr lang="en-US" dirty="0"/>
              <a:t>Up to 20% RAP/RAS (combined), but RAS cannot exceed 3%</a:t>
            </a:r>
          </a:p>
          <a:p>
            <a:pPr lvl="2"/>
            <a:r>
              <a:rPr lang="en-US" dirty="0"/>
              <a:t>Up to 17% RAP, 3% RAS</a:t>
            </a:r>
          </a:p>
          <a:p>
            <a:r>
              <a:rPr lang="en-US" dirty="0"/>
              <a:t>Explore the feasibility of designing RAP/RAS surface mixes with higher RAS contents (from 3% to 5%) and balanced performance</a:t>
            </a:r>
          </a:p>
        </p:txBody>
      </p:sp>
    </p:spTree>
    <p:extLst>
      <p:ext uri="{BB962C8B-B14F-4D97-AF65-F5344CB8AC3E}">
        <p14:creationId xmlns:p14="http://schemas.microsoft.com/office/powerpoint/2010/main" val="1652630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3D7E3-D67E-D704-765A-1DDB78F6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E2821-E9AA-AB24-EF5D-ADC654B99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51" y="1432675"/>
            <a:ext cx="11163991" cy="4772113"/>
          </a:xfrm>
        </p:spPr>
        <p:txBody>
          <a:bodyPr/>
          <a:lstStyle/>
          <a:p>
            <a:r>
              <a:rPr lang="en-US" dirty="0"/>
              <a:t>Received two ALDOT-approved volumetric mix designs 	</a:t>
            </a:r>
          </a:p>
          <a:p>
            <a:pPr lvl="1"/>
            <a:r>
              <a:rPr lang="en-US" dirty="0"/>
              <a:t>20% RAP mix (control)</a:t>
            </a:r>
          </a:p>
          <a:p>
            <a:pPr lvl="1"/>
            <a:r>
              <a:rPr lang="en-US" dirty="0"/>
              <a:t>17% RAP, 3% RAS mix</a:t>
            </a:r>
          </a:p>
          <a:p>
            <a:r>
              <a:rPr lang="en-US" dirty="0"/>
              <a:t>Developed a volumetric mix design with 15% RAP and 5% RAS using the same aggregate stockpiles</a:t>
            </a:r>
          </a:p>
          <a:p>
            <a:r>
              <a:rPr lang="en-US" dirty="0"/>
              <a:t>Optimized the both mix designs with BMD</a:t>
            </a:r>
          </a:p>
          <a:p>
            <a:pPr lvl="1"/>
            <a:r>
              <a:rPr lang="en-US" dirty="0"/>
              <a:t>20% RAP mix (control)</a:t>
            </a:r>
          </a:p>
          <a:p>
            <a:pPr lvl="1"/>
            <a:r>
              <a:rPr lang="en-US"/>
              <a:t>15% </a:t>
            </a:r>
            <a:r>
              <a:rPr lang="en-US" dirty="0"/>
              <a:t>RAP, 5% RAS mix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389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459BB-DBA3-5D78-C169-1E057B3EA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Mix Design Comparison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AC68FFD-F8EF-AE48-3FE2-83BC59173D76}"/>
              </a:ext>
            </a:extLst>
          </p:cNvPr>
          <p:cNvGraphicFramePr>
            <a:graphicFrameLocks noGrp="1"/>
          </p:cNvGraphicFramePr>
          <p:nvPr/>
        </p:nvGraphicFramePr>
        <p:xfrm>
          <a:off x="367125" y="1449216"/>
          <a:ext cx="11163990" cy="52017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8706">
                  <a:extLst>
                    <a:ext uri="{9D8B030D-6E8A-4147-A177-3AD203B41FA5}">
                      <a16:colId xmlns:a16="http://schemas.microsoft.com/office/drawing/2014/main" val="1310416059"/>
                    </a:ext>
                  </a:extLst>
                </a:gridCol>
                <a:gridCol w="3522642">
                  <a:extLst>
                    <a:ext uri="{9D8B030D-6E8A-4147-A177-3AD203B41FA5}">
                      <a16:colId xmlns:a16="http://schemas.microsoft.com/office/drawing/2014/main" val="3787354682"/>
                    </a:ext>
                  </a:extLst>
                </a:gridCol>
                <a:gridCol w="3522642">
                  <a:extLst>
                    <a:ext uri="{9D8B030D-6E8A-4147-A177-3AD203B41FA5}">
                      <a16:colId xmlns:a16="http://schemas.microsoft.com/office/drawing/2014/main" val="4209496608"/>
                    </a:ext>
                  </a:extLst>
                </a:gridCol>
              </a:tblGrid>
              <a:tr h="807245"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 Design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 RAP</a:t>
                      </a:r>
                    </a:p>
                    <a:p>
                      <a:pPr algn="ctr"/>
                      <a:r>
                        <a:rPr lang="en-US" sz="2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(Contractor)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 RAP, 5% RAS</a:t>
                      </a:r>
                    </a:p>
                    <a:p>
                      <a:pPr algn="ctr"/>
                      <a:r>
                        <a:rPr lang="en-US" sz="2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(NCAT)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815887"/>
                  </a:ext>
                </a:extLst>
              </a:tr>
              <a:tr h="48827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Virgin Binder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 67-22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 67-22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815647"/>
                  </a:ext>
                </a:extLst>
              </a:tr>
              <a:tr h="48827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Additive (% </a:t>
                      </a:r>
                      <a:r>
                        <a:rPr lang="en-US" sz="22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binder)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ASA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ASA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015067"/>
                  </a:ext>
                </a:extLst>
              </a:tr>
              <a:tr h="48827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AC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3333291"/>
                  </a:ext>
                </a:extLst>
              </a:tr>
              <a:tr h="48827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Virgin AC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035394"/>
                  </a:ext>
                </a:extLst>
              </a:tr>
              <a:tr h="48827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RBR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410329"/>
                  </a:ext>
                </a:extLst>
              </a:tr>
              <a:tr h="48827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305736"/>
                  </a:ext>
                </a:extLst>
              </a:tr>
              <a:tr h="48827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VMA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66030"/>
                  </a:ext>
                </a:extLst>
              </a:tr>
              <a:tr h="4882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VFA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78.2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00036"/>
                  </a:ext>
                </a:extLst>
              </a:tr>
              <a:tr h="4882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302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6592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6CC5220-1083-4905-834F-AEDC161395BB}" vid="{3537D233-7A0D-43A9-B236-220170B259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NCAT Template - Black &amp; White</Template>
  <TotalTime>1551</TotalTime>
  <Words>1342</Words>
  <Application>Microsoft Office PowerPoint</Application>
  <PresentationFormat>Widescreen</PresentationFormat>
  <Paragraphs>342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Arial</vt:lpstr>
      <vt:lpstr>Arial Rounded MT Bold</vt:lpstr>
      <vt:lpstr>Calibri</vt:lpstr>
      <vt:lpstr>Cambria Math</vt:lpstr>
      <vt:lpstr>Times New Roman</vt:lpstr>
      <vt:lpstr>Wingdings</vt:lpstr>
      <vt:lpstr>Office Theme</vt:lpstr>
      <vt:lpstr>Enhancing RAP/RAS Mix Performance with BMD:  Case Study from Alabama</vt:lpstr>
      <vt:lpstr>Background (Benefits of RAS)</vt:lpstr>
      <vt:lpstr>Background (Challenges)</vt:lpstr>
      <vt:lpstr>Background (Oklahoma Case Study)</vt:lpstr>
      <vt:lpstr>Background (Oklahoma Case Study)</vt:lpstr>
      <vt:lpstr>Background (Oklahoma Case Study)</vt:lpstr>
      <vt:lpstr>Background &amp; Objective</vt:lpstr>
      <vt:lpstr>Study Scope</vt:lpstr>
      <vt:lpstr>Volumetric Mix Design Comparison</vt:lpstr>
      <vt:lpstr>ALDOT BMD Specification</vt:lpstr>
      <vt:lpstr>BMD Modification (20% RAP Mix-Control)</vt:lpstr>
      <vt:lpstr>BMD Modification (RAP/RAS Mix)</vt:lpstr>
      <vt:lpstr>BMD Modification (RAP/RAS Mix)</vt:lpstr>
      <vt:lpstr>BMD Modification (RAP/RAS Mix)</vt:lpstr>
      <vt:lpstr>BMD Optimization Summary</vt:lpstr>
      <vt:lpstr>Summary and Conclusions</vt:lpstr>
      <vt:lpstr>PowerPoint Presentation</vt:lpstr>
    </vt:vector>
  </TitlesOfParts>
  <Company>Auburn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Mixture Data</dc:title>
  <dc:creator>Fan Yin</dc:creator>
  <cp:lastModifiedBy>Suri Gatiganti</cp:lastModifiedBy>
  <cp:revision>290</cp:revision>
  <cp:lastPrinted>2019-07-31T13:45:51Z</cp:lastPrinted>
  <dcterms:created xsi:type="dcterms:W3CDTF">2024-02-15T22:25:39Z</dcterms:created>
  <dcterms:modified xsi:type="dcterms:W3CDTF">2025-03-05T21:12:51Z</dcterms:modified>
</cp:coreProperties>
</file>