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31"/>
  </p:notesMasterIdLst>
  <p:handoutMasterIdLst>
    <p:handoutMasterId r:id="rId32"/>
  </p:handoutMasterIdLst>
  <p:sldIdLst>
    <p:sldId id="257" r:id="rId5"/>
    <p:sldId id="293" r:id="rId6"/>
    <p:sldId id="305" r:id="rId7"/>
    <p:sldId id="333" r:id="rId8"/>
    <p:sldId id="327" r:id="rId9"/>
    <p:sldId id="294" r:id="rId10"/>
    <p:sldId id="289" r:id="rId11"/>
    <p:sldId id="290" r:id="rId12"/>
    <p:sldId id="291" r:id="rId13"/>
    <p:sldId id="336" r:id="rId14"/>
    <p:sldId id="338" r:id="rId15"/>
    <p:sldId id="296" r:id="rId16"/>
    <p:sldId id="314" r:id="rId17"/>
    <p:sldId id="298" r:id="rId18"/>
    <p:sldId id="300" r:id="rId19"/>
    <p:sldId id="302" r:id="rId20"/>
    <p:sldId id="332" r:id="rId21"/>
    <p:sldId id="304" r:id="rId22"/>
    <p:sldId id="334" r:id="rId23"/>
    <p:sldId id="306" r:id="rId24"/>
    <p:sldId id="278" r:id="rId25"/>
    <p:sldId id="287" r:id="rId26"/>
    <p:sldId id="312" r:id="rId27"/>
    <p:sldId id="319" r:id="rId28"/>
    <p:sldId id="330" r:id="rId29"/>
    <p:sldId id="308" r:id="rId30"/>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7296" userDrawn="1">
          <p15:clr>
            <a:srgbClr val="A4A3A4"/>
          </p15:clr>
        </p15:guide>
        <p15:guide id="4" orient="horz" pos="412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stin, Ed" initials="AE" lastIdx="1" clrIdx="0">
    <p:extLst>
      <p:ext uri="{19B8F6BF-5375-455C-9EA6-DF929625EA0E}">
        <p15:presenceInfo xmlns:p15="http://schemas.microsoft.com/office/powerpoint/2012/main" userId="S::austine@dot.state.al.us::73844be3-945e-49d1-96e8-f48971482ff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85900" autoAdjust="0"/>
  </p:normalViewPr>
  <p:slideViewPr>
    <p:cSldViewPr snapToGrid="0">
      <p:cViewPr varScale="1">
        <p:scale>
          <a:sx n="162" d="100"/>
          <a:sy n="162" d="100"/>
        </p:scale>
        <p:origin x="2304" y="92"/>
      </p:cViewPr>
      <p:guideLst>
        <p:guide orient="horz" pos="2160"/>
        <p:guide pos="3840"/>
        <p:guide pos="7296"/>
        <p:guide orient="horz" pos="4128"/>
      </p:guideLst>
    </p:cSldViewPr>
  </p:slideViewPr>
  <p:notesTextViewPr>
    <p:cViewPr>
      <p:scale>
        <a:sx n="3" d="2"/>
        <a:sy n="3" d="2"/>
      </p:scale>
      <p:origin x="0" y="0"/>
    </p:cViewPr>
  </p:notesTextViewPr>
  <p:sorterViewPr>
    <p:cViewPr>
      <p:scale>
        <a:sx n="100" d="100"/>
        <a:sy n="100" d="100"/>
      </p:scale>
      <p:origin x="0" y="0"/>
    </p:cViewPr>
  </p:sorterViewPr>
  <p:notesViewPr>
    <p:cSldViewPr snapToGrid="0" showGuides="1">
      <p:cViewPr varScale="1">
        <p:scale>
          <a:sx n="93" d="100"/>
          <a:sy n="93" d="100"/>
        </p:scale>
        <p:origin x="4061" y="8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3" tIns="46477" rIns="92953" bIns="46477" rtlCol="0"/>
          <a:lstStyle>
            <a:lvl1pPr algn="l">
              <a:defRPr sz="1200"/>
            </a:lvl1pPr>
          </a:lstStyle>
          <a:p>
            <a:endParaRPr lang="en-US" dirty="0"/>
          </a:p>
        </p:txBody>
      </p:sp>
      <p:sp>
        <p:nvSpPr>
          <p:cNvPr id="3" name="Date Placeholder 2"/>
          <p:cNvSpPr>
            <a:spLocks noGrp="1"/>
          </p:cNvSpPr>
          <p:nvPr>
            <p:ph type="dt" sz="quarter" idx="1"/>
          </p:nvPr>
        </p:nvSpPr>
        <p:spPr>
          <a:xfrm>
            <a:off x="3956551" y="0"/>
            <a:ext cx="3026833" cy="465797"/>
          </a:xfrm>
          <a:prstGeom prst="rect">
            <a:avLst/>
          </a:prstGeom>
        </p:spPr>
        <p:txBody>
          <a:bodyPr vert="horz" lIns="92953" tIns="46477" rIns="92953" bIns="46477" rtlCol="0"/>
          <a:lstStyle>
            <a:lvl1pPr algn="r">
              <a:defRPr sz="1200"/>
            </a:lvl1pPr>
          </a:lstStyle>
          <a:p>
            <a:fld id="{68796EA6-6F25-4F19-87BA-7ADCC16DAEFF}" type="datetimeFigureOut">
              <a:rPr lang="en-US" smtClean="0"/>
              <a:t>3/2/2025</a:t>
            </a:fld>
            <a:endParaRPr lang="en-US" dirty="0"/>
          </a:p>
        </p:txBody>
      </p:sp>
      <p:sp>
        <p:nvSpPr>
          <p:cNvPr id="4" name="Footer Placeholder 3"/>
          <p:cNvSpPr>
            <a:spLocks noGrp="1"/>
          </p:cNvSpPr>
          <p:nvPr>
            <p:ph type="ftr" sz="quarter" idx="2"/>
          </p:nvPr>
        </p:nvSpPr>
        <p:spPr>
          <a:xfrm>
            <a:off x="0" y="8817905"/>
            <a:ext cx="3026833" cy="465796"/>
          </a:xfrm>
          <a:prstGeom prst="rect">
            <a:avLst/>
          </a:prstGeom>
        </p:spPr>
        <p:txBody>
          <a:bodyPr vert="horz" lIns="92953" tIns="46477" rIns="92953" bIns="46477"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551" y="8817905"/>
            <a:ext cx="3026833" cy="465796"/>
          </a:xfrm>
          <a:prstGeom prst="rect">
            <a:avLst/>
          </a:prstGeom>
        </p:spPr>
        <p:txBody>
          <a:bodyPr vert="horz" lIns="92953" tIns="46477" rIns="92953" bIns="46477" rtlCol="0" anchor="b"/>
          <a:lstStyle>
            <a:lvl1pPr algn="r">
              <a:defRPr sz="1200"/>
            </a:lvl1pPr>
          </a:lstStyle>
          <a:p>
            <a:fld id="{C64E50CC-F33A-4EF4-9F12-93EC4A21A0CF}" type="slidenum">
              <a:rPr lang="en-US" smtClean="0"/>
              <a:t>‹#›</a:t>
            </a:fld>
            <a:endParaRPr lang="en-US" dirty="0"/>
          </a:p>
        </p:txBody>
      </p:sp>
    </p:spTree>
    <p:extLst>
      <p:ext uri="{BB962C8B-B14F-4D97-AF65-F5344CB8AC3E}">
        <p14:creationId xmlns:p14="http://schemas.microsoft.com/office/powerpoint/2010/main" val="1323295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3" tIns="46477" rIns="92953" bIns="46477" rtlCol="0"/>
          <a:lstStyle>
            <a:lvl1pPr algn="l">
              <a:defRPr sz="1200"/>
            </a:lvl1pPr>
          </a:lstStyle>
          <a:p>
            <a:endParaRPr lang="en-US" dirty="0"/>
          </a:p>
        </p:txBody>
      </p:sp>
      <p:sp>
        <p:nvSpPr>
          <p:cNvPr id="3" name="Date Placeholder 2"/>
          <p:cNvSpPr>
            <a:spLocks noGrp="1"/>
          </p:cNvSpPr>
          <p:nvPr>
            <p:ph type="dt" idx="1"/>
          </p:nvPr>
        </p:nvSpPr>
        <p:spPr>
          <a:xfrm>
            <a:off x="3956551" y="0"/>
            <a:ext cx="3026833" cy="465797"/>
          </a:xfrm>
          <a:prstGeom prst="rect">
            <a:avLst/>
          </a:prstGeom>
        </p:spPr>
        <p:txBody>
          <a:bodyPr vert="horz" lIns="92953" tIns="46477" rIns="92953" bIns="46477" rtlCol="0"/>
          <a:lstStyle>
            <a:lvl1pPr algn="r">
              <a:defRPr sz="1200"/>
            </a:lvl1pPr>
          </a:lstStyle>
          <a:p>
            <a:fld id="{C39C172E-A8B5-46F6-B05C-DFA3E2E0F207}" type="datetimeFigureOut">
              <a:rPr lang="en-US" smtClean="0"/>
              <a:t>3/2/2025</a:t>
            </a:fld>
            <a:endParaRPr lang="en-US" dirty="0"/>
          </a:p>
        </p:txBody>
      </p:sp>
      <p:sp>
        <p:nvSpPr>
          <p:cNvPr id="4" name="Slide Image Placeholder 3"/>
          <p:cNvSpPr>
            <a:spLocks noGrp="1" noRot="1" noChangeAspect="1"/>
          </p:cNvSpPr>
          <p:nvPr>
            <p:ph type="sldImg" idx="2"/>
          </p:nvPr>
        </p:nvSpPr>
        <p:spPr>
          <a:xfrm>
            <a:off x="709613" y="1160463"/>
            <a:ext cx="5565775" cy="3132137"/>
          </a:xfrm>
          <a:prstGeom prst="rect">
            <a:avLst/>
          </a:prstGeom>
          <a:noFill/>
          <a:ln w="12700">
            <a:solidFill>
              <a:prstClr val="black"/>
            </a:solidFill>
          </a:ln>
        </p:spPr>
        <p:txBody>
          <a:bodyPr vert="horz" lIns="92953" tIns="46477" rIns="92953" bIns="46477" rtlCol="0" anchor="ctr"/>
          <a:lstStyle/>
          <a:p>
            <a:endParaRPr lang="en-US" dirty="0"/>
          </a:p>
        </p:txBody>
      </p:sp>
      <p:sp>
        <p:nvSpPr>
          <p:cNvPr id="5" name="Notes Placeholder 4"/>
          <p:cNvSpPr>
            <a:spLocks noGrp="1"/>
          </p:cNvSpPr>
          <p:nvPr>
            <p:ph type="body" sz="quarter" idx="3"/>
          </p:nvPr>
        </p:nvSpPr>
        <p:spPr>
          <a:xfrm>
            <a:off x="698500" y="4467780"/>
            <a:ext cx="5588000" cy="3655457"/>
          </a:xfrm>
          <a:prstGeom prst="rect">
            <a:avLst/>
          </a:prstGeom>
        </p:spPr>
        <p:txBody>
          <a:bodyPr vert="horz" lIns="92953" tIns="46477" rIns="92953" bIns="4647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5"/>
            <a:ext cx="3026833" cy="465796"/>
          </a:xfrm>
          <a:prstGeom prst="rect">
            <a:avLst/>
          </a:prstGeom>
        </p:spPr>
        <p:txBody>
          <a:bodyPr vert="horz" lIns="92953" tIns="46477" rIns="92953" bIns="4647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1" y="8817905"/>
            <a:ext cx="3026833" cy="465796"/>
          </a:xfrm>
          <a:prstGeom prst="rect">
            <a:avLst/>
          </a:prstGeom>
        </p:spPr>
        <p:txBody>
          <a:bodyPr vert="horz" lIns="92953" tIns="46477" rIns="92953" bIns="46477" rtlCol="0" anchor="b"/>
          <a:lstStyle>
            <a:lvl1pPr algn="r">
              <a:defRPr sz="1200"/>
            </a:lvl1pPr>
          </a:lstStyle>
          <a:p>
            <a:fld id="{32674CE4-FBD8-4481-AEFB-CA53E599A745}" type="slidenum">
              <a:rPr lang="en-US" smtClean="0"/>
              <a:t>‹#›</a:t>
            </a:fld>
            <a:endParaRPr lang="en-US" dirty="0"/>
          </a:p>
        </p:txBody>
      </p:sp>
    </p:spTree>
    <p:extLst>
      <p:ext uri="{BB962C8B-B14F-4D97-AF65-F5344CB8AC3E}">
        <p14:creationId xmlns:p14="http://schemas.microsoft.com/office/powerpoint/2010/main" val="1273268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39057" lvl="1" indent="-174289">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1</a:t>
            </a:fld>
            <a:endParaRPr lang="en-US" dirty="0"/>
          </a:p>
        </p:txBody>
      </p:sp>
    </p:spTree>
    <p:extLst>
      <p:ext uri="{BB962C8B-B14F-4D97-AF65-F5344CB8AC3E}">
        <p14:creationId xmlns:p14="http://schemas.microsoft.com/office/powerpoint/2010/main" val="21479742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2FD335-6D8E-486A-8F5F-DFC7325903FF}" type="slidenum">
              <a:rPr lang="en-US" smtClean="0"/>
              <a:t>10</a:t>
            </a:fld>
            <a:endParaRPr lang="en-US" dirty="0"/>
          </a:p>
        </p:txBody>
      </p:sp>
    </p:spTree>
    <p:extLst>
      <p:ext uri="{BB962C8B-B14F-4D97-AF65-F5344CB8AC3E}">
        <p14:creationId xmlns:p14="http://schemas.microsoft.com/office/powerpoint/2010/main" val="17797878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2FD335-6D8E-486A-8F5F-DFC7325903FF}" type="slidenum">
              <a:rPr lang="en-US" smtClean="0"/>
              <a:t>11</a:t>
            </a:fld>
            <a:endParaRPr lang="en-US" dirty="0"/>
          </a:p>
        </p:txBody>
      </p:sp>
    </p:spTree>
    <p:extLst>
      <p:ext uri="{BB962C8B-B14F-4D97-AF65-F5344CB8AC3E}">
        <p14:creationId xmlns:p14="http://schemas.microsoft.com/office/powerpoint/2010/main" val="9837071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2FD335-6D8E-486A-8F5F-DFC7325903FF}" type="slidenum">
              <a:rPr lang="en-US" smtClean="0"/>
              <a:t>12</a:t>
            </a:fld>
            <a:endParaRPr lang="en-US" dirty="0"/>
          </a:p>
        </p:txBody>
      </p:sp>
    </p:spTree>
    <p:extLst>
      <p:ext uri="{BB962C8B-B14F-4D97-AF65-F5344CB8AC3E}">
        <p14:creationId xmlns:p14="http://schemas.microsoft.com/office/powerpoint/2010/main" val="37415298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2674CE4-FBD8-4481-AEFB-CA53E599A745}" type="slidenum">
              <a:rPr lang="en-US" smtClean="0"/>
              <a:t>13</a:t>
            </a:fld>
            <a:endParaRPr lang="en-US" dirty="0"/>
          </a:p>
        </p:txBody>
      </p:sp>
    </p:spTree>
    <p:extLst>
      <p:ext uri="{BB962C8B-B14F-4D97-AF65-F5344CB8AC3E}">
        <p14:creationId xmlns:p14="http://schemas.microsoft.com/office/powerpoint/2010/main" val="10218386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674CE4-FBD8-4481-AEFB-CA53E599A745}" type="slidenum">
              <a:rPr lang="en-US" smtClean="0"/>
              <a:t>14</a:t>
            </a:fld>
            <a:endParaRPr lang="en-US" dirty="0"/>
          </a:p>
        </p:txBody>
      </p:sp>
    </p:spTree>
    <p:extLst>
      <p:ext uri="{BB962C8B-B14F-4D97-AF65-F5344CB8AC3E}">
        <p14:creationId xmlns:p14="http://schemas.microsoft.com/office/powerpoint/2010/main" val="34472708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2FD335-6D8E-486A-8F5F-DFC7325903FF}" type="slidenum">
              <a:rPr lang="en-US" smtClean="0"/>
              <a:t>15</a:t>
            </a:fld>
            <a:endParaRPr lang="en-US" dirty="0"/>
          </a:p>
        </p:txBody>
      </p:sp>
    </p:spTree>
    <p:extLst>
      <p:ext uri="{BB962C8B-B14F-4D97-AF65-F5344CB8AC3E}">
        <p14:creationId xmlns:p14="http://schemas.microsoft.com/office/powerpoint/2010/main" val="3483769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674CE4-FBD8-4481-AEFB-CA53E599A745}" type="slidenum">
              <a:rPr lang="en-US" smtClean="0"/>
              <a:t>16</a:t>
            </a:fld>
            <a:endParaRPr lang="en-US" dirty="0"/>
          </a:p>
        </p:txBody>
      </p:sp>
    </p:spTree>
    <p:extLst>
      <p:ext uri="{BB962C8B-B14F-4D97-AF65-F5344CB8AC3E}">
        <p14:creationId xmlns:p14="http://schemas.microsoft.com/office/powerpoint/2010/main" val="14916998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674CE4-FBD8-4481-AEFB-CA53E599A745}" type="slidenum">
              <a:rPr lang="en-US" smtClean="0"/>
              <a:t>17</a:t>
            </a:fld>
            <a:endParaRPr lang="en-US" dirty="0"/>
          </a:p>
        </p:txBody>
      </p:sp>
    </p:spTree>
    <p:extLst>
      <p:ext uri="{BB962C8B-B14F-4D97-AF65-F5344CB8AC3E}">
        <p14:creationId xmlns:p14="http://schemas.microsoft.com/office/powerpoint/2010/main" val="14086589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2FD335-6D8E-486A-8F5F-DFC7325903FF}" type="slidenum">
              <a:rPr lang="en-US" smtClean="0"/>
              <a:t>18</a:t>
            </a:fld>
            <a:endParaRPr lang="en-US" dirty="0"/>
          </a:p>
        </p:txBody>
      </p:sp>
    </p:spTree>
    <p:extLst>
      <p:ext uri="{BB962C8B-B14F-4D97-AF65-F5344CB8AC3E}">
        <p14:creationId xmlns:p14="http://schemas.microsoft.com/office/powerpoint/2010/main" val="32453816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2FD335-6D8E-486A-8F5F-DFC7325903FF}" type="slidenum">
              <a:rPr lang="en-US" smtClean="0"/>
              <a:t>19</a:t>
            </a:fld>
            <a:endParaRPr lang="en-US" dirty="0"/>
          </a:p>
        </p:txBody>
      </p:sp>
    </p:spTree>
    <p:extLst>
      <p:ext uri="{BB962C8B-B14F-4D97-AF65-F5344CB8AC3E}">
        <p14:creationId xmlns:p14="http://schemas.microsoft.com/office/powerpoint/2010/main" val="3063569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2FD335-6D8E-486A-8F5F-DFC7325903FF}" type="slidenum">
              <a:rPr lang="en-US" smtClean="0"/>
              <a:t>2</a:t>
            </a:fld>
            <a:endParaRPr lang="en-US" dirty="0"/>
          </a:p>
        </p:txBody>
      </p:sp>
    </p:spTree>
    <p:extLst>
      <p:ext uri="{BB962C8B-B14F-4D97-AF65-F5344CB8AC3E}">
        <p14:creationId xmlns:p14="http://schemas.microsoft.com/office/powerpoint/2010/main" val="10996527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674CE4-FBD8-4481-AEFB-CA53E599A745}" type="slidenum">
              <a:rPr lang="en-US" smtClean="0"/>
              <a:t>20</a:t>
            </a:fld>
            <a:endParaRPr lang="en-US" dirty="0"/>
          </a:p>
        </p:txBody>
      </p:sp>
    </p:spTree>
    <p:extLst>
      <p:ext uri="{BB962C8B-B14F-4D97-AF65-F5344CB8AC3E}">
        <p14:creationId xmlns:p14="http://schemas.microsoft.com/office/powerpoint/2010/main" val="42831314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2FD335-6D8E-486A-8F5F-DFC7325903FF}" type="slidenum">
              <a:rPr lang="en-US" smtClean="0"/>
              <a:t>21</a:t>
            </a:fld>
            <a:endParaRPr lang="en-US" dirty="0"/>
          </a:p>
        </p:txBody>
      </p:sp>
    </p:spTree>
    <p:extLst>
      <p:ext uri="{BB962C8B-B14F-4D97-AF65-F5344CB8AC3E}">
        <p14:creationId xmlns:p14="http://schemas.microsoft.com/office/powerpoint/2010/main" val="8508640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2FD335-6D8E-486A-8F5F-DFC7325903FF}" type="slidenum">
              <a:rPr lang="en-US" smtClean="0"/>
              <a:t>22</a:t>
            </a:fld>
            <a:endParaRPr lang="en-US" dirty="0"/>
          </a:p>
        </p:txBody>
      </p:sp>
    </p:spTree>
    <p:extLst>
      <p:ext uri="{BB962C8B-B14F-4D97-AF65-F5344CB8AC3E}">
        <p14:creationId xmlns:p14="http://schemas.microsoft.com/office/powerpoint/2010/main" val="18864442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8500" y="4467781"/>
            <a:ext cx="5588000" cy="3907094"/>
          </a:xfrm>
        </p:spPr>
        <p:txBody>
          <a:bodyPr/>
          <a:lstStyle/>
          <a:p>
            <a:endParaRPr lang="en-US" dirty="0"/>
          </a:p>
        </p:txBody>
      </p:sp>
      <p:sp>
        <p:nvSpPr>
          <p:cNvPr id="4" name="Slide Number Placeholder 3"/>
          <p:cNvSpPr>
            <a:spLocks noGrp="1"/>
          </p:cNvSpPr>
          <p:nvPr>
            <p:ph type="sldNum" sz="quarter" idx="10"/>
          </p:nvPr>
        </p:nvSpPr>
        <p:spPr/>
        <p:txBody>
          <a:bodyPr/>
          <a:lstStyle/>
          <a:p>
            <a:fld id="{CF2FD335-6D8E-486A-8F5F-DFC7325903FF}" type="slidenum">
              <a:rPr lang="en-US" smtClean="0"/>
              <a:t>23</a:t>
            </a:fld>
            <a:endParaRPr lang="en-US" dirty="0"/>
          </a:p>
        </p:txBody>
      </p:sp>
    </p:spTree>
    <p:extLst>
      <p:ext uri="{BB962C8B-B14F-4D97-AF65-F5344CB8AC3E}">
        <p14:creationId xmlns:p14="http://schemas.microsoft.com/office/powerpoint/2010/main" val="23665401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8500" y="4467781"/>
            <a:ext cx="5588000" cy="3907094"/>
          </a:xfrm>
        </p:spPr>
        <p:txBody>
          <a:bodyPr/>
          <a:lstStyle/>
          <a:p>
            <a:endParaRPr lang="en-US" dirty="0"/>
          </a:p>
        </p:txBody>
      </p:sp>
      <p:sp>
        <p:nvSpPr>
          <p:cNvPr id="4" name="Slide Number Placeholder 3"/>
          <p:cNvSpPr>
            <a:spLocks noGrp="1"/>
          </p:cNvSpPr>
          <p:nvPr>
            <p:ph type="sldNum" sz="quarter" idx="10"/>
          </p:nvPr>
        </p:nvSpPr>
        <p:spPr/>
        <p:txBody>
          <a:bodyPr/>
          <a:lstStyle/>
          <a:p>
            <a:fld id="{CF2FD335-6D8E-486A-8F5F-DFC7325903FF}" type="slidenum">
              <a:rPr lang="en-US" smtClean="0"/>
              <a:t>24</a:t>
            </a:fld>
            <a:endParaRPr lang="en-US" dirty="0"/>
          </a:p>
        </p:txBody>
      </p:sp>
    </p:spTree>
    <p:extLst>
      <p:ext uri="{BB962C8B-B14F-4D97-AF65-F5344CB8AC3E}">
        <p14:creationId xmlns:p14="http://schemas.microsoft.com/office/powerpoint/2010/main" val="39108224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8500" y="4467781"/>
            <a:ext cx="5588000" cy="3907094"/>
          </a:xfrm>
        </p:spPr>
        <p:txBody>
          <a:bodyPr/>
          <a:lstStyle/>
          <a:p>
            <a:endParaRPr lang="en-US" dirty="0"/>
          </a:p>
        </p:txBody>
      </p:sp>
      <p:sp>
        <p:nvSpPr>
          <p:cNvPr id="4" name="Slide Number Placeholder 3"/>
          <p:cNvSpPr>
            <a:spLocks noGrp="1"/>
          </p:cNvSpPr>
          <p:nvPr>
            <p:ph type="sldNum" sz="quarter" idx="10"/>
          </p:nvPr>
        </p:nvSpPr>
        <p:spPr/>
        <p:txBody>
          <a:bodyPr/>
          <a:lstStyle/>
          <a:p>
            <a:fld id="{CF2FD335-6D8E-486A-8F5F-DFC7325903FF}" type="slidenum">
              <a:rPr lang="en-US" smtClean="0"/>
              <a:t>25</a:t>
            </a:fld>
            <a:endParaRPr lang="en-US" dirty="0"/>
          </a:p>
        </p:txBody>
      </p:sp>
    </p:spTree>
    <p:extLst>
      <p:ext uri="{BB962C8B-B14F-4D97-AF65-F5344CB8AC3E}">
        <p14:creationId xmlns:p14="http://schemas.microsoft.com/office/powerpoint/2010/main" val="23218943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2674CE4-FBD8-4481-AEFB-CA53E599A745}" type="slidenum">
              <a:rPr lang="en-US" smtClean="0"/>
              <a:t>26</a:t>
            </a:fld>
            <a:endParaRPr lang="en-US" dirty="0"/>
          </a:p>
        </p:txBody>
      </p:sp>
    </p:spTree>
    <p:extLst>
      <p:ext uri="{BB962C8B-B14F-4D97-AF65-F5344CB8AC3E}">
        <p14:creationId xmlns:p14="http://schemas.microsoft.com/office/powerpoint/2010/main" val="2643494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674CE4-FBD8-4481-AEFB-CA53E599A745}" type="slidenum">
              <a:rPr lang="en-US" smtClean="0"/>
              <a:t>3</a:t>
            </a:fld>
            <a:endParaRPr lang="en-US" dirty="0"/>
          </a:p>
        </p:txBody>
      </p:sp>
    </p:spTree>
    <p:extLst>
      <p:ext uri="{BB962C8B-B14F-4D97-AF65-F5344CB8AC3E}">
        <p14:creationId xmlns:p14="http://schemas.microsoft.com/office/powerpoint/2010/main" val="12317793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2674CE4-FBD8-4481-AEFB-CA53E599A745}" type="slidenum">
              <a:rPr lang="en-US" smtClean="0"/>
              <a:t>4</a:t>
            </a:fld>
            <a:endParaRPr lang="en-US" dirty="0"/>
          </a:p>
        </p:txBody>
      </p:sp>
    </p:spTree>
    <p:extLst>
      <p:ext uri="{BB962C8B-B14F-4D97-AF65-F5344CB8AC3E}">
        <p14:creationId xmlns:p14="http://schemas.microsoft.com/office/powerpoint/2010/main" val="7169920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674CE4-FBD8-4481-AEFB-CA53E599A745}" type="slidenum">
              <a:rPr lang="en-US" smtClean="0"/>
              <a:t>5</a:t>
            </a:fld>
            <a:endParaRPr lang="en-US" dirty="0"/>
          </a:p>
        </p:txBody>
      </p:sp>
    </p:spTree>
    <p:extLst>
      <p:ext uri="{BB962C8B-B14F-4D97-AF65-F5344CB8AC3E}">
        <p14:creationId xmlns:p14="http://schemas.microsoft.com/office/powerpoint/2010/main" val="8598551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674CE4-FBD8-4481-AEFB-CA53E599A745}" type="slidenum">
              <a:rPr lang="en-US" smtClean="0"/>
              <a:t>6</a:t>
            </a:fld>
            <a:endParaRPr lang="en-US" dirty="0"/>
          </a:p>
        </p:txBody>
      </p:sp>
    </p:spTree>
    <p:extLst>
      <p:ext uri="{BB962C8B-B14F-4D97-AF65-F5344CB8AC3E}">
        <p14:creationId xmlns:p14="http://schemas.microsoft.com/office/powerpoint/2010/main" val="18215540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2FD335-6D8E-486A-8F5F-DFC7325903FF}" type="slidenum">
              <a:rPr lang="en-US" smtClean="0"/>
              <a:t>7</a:t>
            </a:fld>
            <a:endParaRPr lang="en-US" dirty="0"/>
          </a:p>
        </p:txBody>
      </p:sp>
    </p:spTree>
    <p:extLst>
      <p:ext uri="{BB962C8B-B14F-4D97-AF65-F5344CB8AC3E}">
        <p14:creationId xmlns:p14="http://schemas.microsoft.com/office/powerpoint/2010/main" val="12834247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2FD335-6D8E-486A-8F5F-DFC7325903FF}" type="slidenum">
              <a:rPr lang="en-US" smtClean="0"/>
              <a:t>8</a:t>
            </a:fld>
            <a:endParaRPr lang="en-US" dirty="0"/>
          </a:p>
        </p:txBody>
      </p:sp>
    </p:spTree>
    <p:extLst>
      <p:ext uri="{BB962C8B-B14F-4D97-AF65-F5344CB8AC3E}">
        <p14:creationId xmlns:p14="http://schemas.microsoft.com/office/powerpoint/2010/main" val="3101820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2FD335-6D8E-486A-8F5F-DFC7325903FF}" type="slidenum">
              <a:rPr lang="en-US" smtClean="0"/>
              <a:t>9</a:t>
            </a:fld>
            <a:endParaRPr lang="en-US" dirty="0"/>
          </a:p>
        </p:txBody>
      </p:sp>
    </p:spTree>
    <p:extLst>
      <p:ext uri="{BB962C8B-B14F-4D97-AF65-F5344CB8AC3E}">
        <p14:creationId xmlns:p14="http://schemas.microsoft.com/office/powerpoint/2010/main" val="382173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9" name="Rectangle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Rectangle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4" name="Rectangle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5" name="Rectangle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6" name="Rectangle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7" name="Rectangle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0" name="Rounded Rectangle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1" name="Rounded Rectangle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7" name="Rectangle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Rectangle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1" name="Rectangle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Title 7"/>
          <p:cNvSpPr>
            <a:spLocks noGrp="1"/>
          </p:cNvSpPr>
          <p:nvPr>
            <p:ph type="ctrTitle"/>
          </p:nvPr>
        </p:nvSpPr>
        <p:spPr>
          <a:xfrm>
            <a:off x="609600" y="2389009"/>
            <a:ext cx="112776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17" name="Footer Placeholder 16"/>
          <p:cNvSpPr>
            <a:spLocks noGrp="1"/>
          </p:cNvSpPr>
          <p:nvPr>
            <p:ph type="ftr" sz="quarter" idx="11"/>
          </p:nvPr>
        </p:nvSpPr>
        <p:spPr>
          <a:xfrm>
            <a:off x="7265116" y="4205288"/>
            <a:ext cx="1727200" cy="457200"/>
          </a:xfrm>
        </p:spPr>
        <p:txBody>
          <a:bodyPr/>
          <a:lstStyle>
            <a:lvl1pPr>
              <a:defRPr>
                <a:solidFill>
                  <a:schemeClr val="accent2">
                    <a:lumMod val="75000"/>
                  </a:schemeClr>
                </a:solidFill>
              </a:defRPr>
            </a:lvl1pPr>
          </a:lstStyle>
          <a:p>
            <a:r>
              <a:rPr lang="en-US" dirty="0"/>
              <a:t>Add a footer</a:t>
            </a:r>
          </a:p>
        </p:txBody>
      </p:sp>
      <p:sp>
        <p:nvSpPr>
          <p:cNvPr id="28" name="Date Placeholder 27"/>
          <p:cNvSpPr>
            <a:spLocks noGrp="1"/>
          </p:cNvSpPr>
          <p:nvPr>
            <p:ph type="dt" sz="half" idx="10"/>
          </p:nvPr>
        </p:nvSpPr>
        <p:spPr>
          <a:xfrm>
            <a:off x="9043832" y="4206240"/>
            <a:ext cx="1280160" cy="457200"/>
          </a:xfrm>
        </p:spPr>
        <p:txBody>
          <a:bodyPr/>
          <a:lstStyle>
            <a:lvl1pPr>
              <a:defRPr>
                <a:solidFill>
                  <a:schemeClr val="accent2">
                    <a:lumMod val="75000"/>
                  </a:schemeClr>
                </a:solidFill>
              </a:defRPr>
            </a:lvl1pPr>
          </a:lstStyle>
          <a:p>
            <a:fld id="{4E708F12-96AD-4ED4-8132-A78F5E42C1F5}" type="datetime1">
              <a:rPr lang="en-US" smtClean="0"/>
              <a:pPr/>
              <a:t>3/2/2025</a:t>
            </a:fld>
            <a:endParaRPr lang="en-US" dirty="0"/>
          </a:p>
        </p:txBody>
      </p:sp>
      <p:sp>
        <p:nvSpPr>
          <p:cNvPr id="29" name="Slide Number Placeholder 28"/>
          <p:cNvSpPr>
            <a:spLocks noGrp="1"/>
          </p:cNvSpPr>
          <p:nvPr>
            <p:ph type="sldNum" sz="quarter" idx="12"/>
          </p:nvPr>
        </p:nvSpPr>
        <p:spPr>
          <a:xfrm>
            <a:off x="11093451" y="1136"/>
            <a:ext cx="996949" cy="365760"/>
          </a:xfrm>
        </p:spPr>
        <p:txBody>
          <a:bodyPr/>
          <a:lstStyle>
            <a:lvl1pPr algn="r">
              <a:defRPr sz="1800">
                <a:solidFill>
                  <a:schemeClr val="bg1"/>
                </a:solidFill>
              </a:defRPr>
            </a:lvl1pPr>
          </a:lstStyle>
          <a:p>
            <a:fld id="{401CF334-2D5C-4859-84A6-CA7E6E43FAEB}" type="slidenum">
              <a:rPr lang="en-US" smtClean="0"/>
              <a:t>‹#›</a:t>
            </a:fld>
            <a:endParaRPr lang="en-US" dirty="0"/>
          </a:p>
        </p:txBody>
      </p:sp>
    </p:spTree>
    <p:extLst>
      <p:ext uri="{BB962C8B-B14F-4D97-AF65-F5344CB8AC3E}">
        <p14:creationId xmlns:p14="http://schemas.microsoft.com/office/powerpoint/2010/main" val="3601152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lvl1pPr>
              <a:defRPr/>
            </a:lvl1pPr>
            <a:lvl5pPr>
              <a:defRPr/>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7B7FA170-8299-44AD-AEEF-FC686C3D7804}" type="datetime1">
              <a:rPr lang="en-US" smtClean="0"/>
              <a:t>3/2/2025</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467844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9042400" y="1143000"/>
            <a:ext cx="2540000" cy="5448300"/>
          </a:xfrm>
        </p:spPr>
        <p:txBody>
          <a:bodyPr vert="eaVert"/>
          <a:lstStyle>
            <a:lvl1pPr>
              <a:defRPr/>
            </a:lvl1pPr>
          </a:lstStyle>
          <a:p>
            <a:r>
              <a:rPr kumimoji="0" lang="en-US" dirty="0"/>
              <a:t>Edit Master title style</a:t>
            </a:r>
          </a:p>
        </p:txBody>
      </p:sp>
      <p:sp>
        <p:nvSpPr>
          <p:cNvPr id="3" name="Vertical Text Placeholder 2"/>
          <p:cNvSpPr>
            <a:spLocks noGrp="1"/>
          </p:cNvSpPr>
          <p:nvPr>
            <p:ph type="body" orient="vert" idx="1" hasCustomPrompt="1"/>
          </p:nvPr>
        </p:nvSpPr>
        <p:spPr>
          <a:xfrm>
            <a:off x="609600" y="1143000"/>
            <a:ext cx="8331200" cy="5448300"/>
          </a:xfrm>
        </p:spPr>
        <p:txBody>
          <a:bodyPr vert="eaVert"/>
          <a:lstStyle>
            <a:lvl5pPr>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2231763A-68EC-4ECD-9620-D9FE9CDDD622}" type="datetime1">
              <a:rPr lang="en-US" smtClean="0"/>
              <a:t>3/2/2025</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978088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lvl1pPr>
              <a:defRPr/>
            </a:lvl1pPr>
            <a:lvl5pPr>
              <a:defRPr/>
            </a:lvl5pPr>
            <a:lvl6pPr>
              <a:defRPr/>
            </a:lvl6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7B98BEDD-6160-49BB-B372-861DE7DE9BA5}" type="datetime1">
              <a:rPr lang="en-US" smtClean="0"/>
              <a:t>3/2/2025</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594303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968322"/>
            <a:ext cx="10363200" cy="1362075"/>
          </a:xfrm>
        </p:spPr>
        <p:txBody>
          <a:bodyPr anchor="b">
            <a:noAutofit/>
          </a:bodyPr>
          <a:lstStyle>
            <a:lvl1pPr algn="l">
              <a:buNone/>
              <a:defRPr sz="4300" b="1" cap="none" baseline="0">
                <a:ln w="12700">
                  <a:solidFill>
                    <a:schemeClr val="accent2">
                      <a:shade val="90000"/>
                      <a:satMod val="150000"/>
                    </a:schemeClr>
                  </a:solidFill>
                </a:ln>
                <a:solidFill>
                  <a:schemeClr val="accent2"/>
                </a:solidFill>
                <a:effectLst/>
              </a:defRPr>
            </a:lvl1pPr>
          </a:lstStyle>
          <a:p>
            <a:r>
              <a:rPr kumimoji="0" lang="en-US"/>
              <a:t>Click to edit Master title style</a:t>
            </a:r>
            <a:endParaRPr kumimoji="0" lang="en-US" dirty="0"/>
          </a:p>
        </p:txBody>
      </p:sp>
      <p:sp>
        <p:nvSpPr>
          <p:cNvPr id="3" name="Text Placeholder 2"/>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0AAE819F-B7FD-4B29-8F66-9E318144BC2A}" type="datetime1">
              <a:rPr lang="en-US" smtClean="0"/>
              <a:t>3/2/2025</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70512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2249425"/>
            <a:ext cx="5384800" cy="4341875"/>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Content Placeholder 3"/>
          <p:cNvSpPr>
            <a:spLocks noGrp="1"/>
          </p:cNvSpPr>
          <p:nvPr>
            <p:ph sz="half" idx="2"/>
          </p:nvPr>
        </p:nvSpPr>
        <p:spPr>
          <a:xfrm>
            <a:off x="6197600" y="2249425"/>
            <a:ext cx="5384800" cy="4341875"/>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D4CA159C-B6E0-4F10-9F4A-2FA57003B139}" type="datetime1">
              <a:rPr lang="en-US" smtClean="0"/>
              <a:t>3/2/2025</a:t>
            </a:fld>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446445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0" orient="horz" pos="2160">
          <p15:clr>
            <a:srgbClr val="FBAE40"/>
          </p15:clr>
        </p15:guide>
        <p15:guide id="1"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1143000"/>
            <a:ext cx="11176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508000" y="2244970"/>
            <a:ext cx="5388864" cy="457200"/>
          </a:xfrm>
          <a:solidFill>
            <a:schemeClr val="accent2">
              <a:lumMod val="60000"/>
              <a:lumOff val="4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Text Placeholder 3"/>
          <p:cNvSpPr>
            <a:spLocks noGrp="1"/>
          </p:cNvSpPr>
          <p:nvPr>
            <p:ph type="body" sz="half" idx="3"/>
          </p:nvPr>
        </p:nvSpPr>
        <p:spPr>
          <a:xfrm>
            <a:off x="6294968" y="2244970"/>
            <a:ext cx="5389033" cy="457200"/>
          </a:xfrm>
          <a:solidFill>
            <a:schemeClr val="accent2">
              <a:lumMod val="60000"/>
              <a:lumOff val="4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28" name="Footer Placeholder 27"/>
          <p:cNvSpPr>
            <a:spLocks noGrp="1"/>
          </p:cNvSpPr>
          <p:nvPr>
            <p:ph type="ftr" sz="quarter" idx="12"/>
          </p:nvPr>
        </p:nvSpPr>
        <p:spPr/>
        <p:txBody>
          <a:bodyPr rtlCol="0"/>
          <a:lstStyle/>
          <a:p>
            <a:r>
              <a:rPr lang="en-US" dirty="0"/>
              <a:t>Add a footer</a:t>
            </a:r>
          </a:p>
        </p:txBody>
      </p:sp>
      <p:sp>
        <p:nvSpPr>
          <p:cNvPr id="26" name="Date Placeholder 25"/>
          <p:cNvSpPr>
            <a:spLocks noGrp="1"/>
          </p:cNvSpPr>
          <p:nvPr>
            <p:ph type="dt" sz="half" idx="10"/>
          </p:nvPr>
        </p:nvSpPr>
        <p:spPr/>
        <p:txBody>
          <a:bodyPr rtlCol="0"/>
          <a:lstStyle/>
          <a:p>
            <a:fld id="{8170CBBB-D1D1-4386-A5E9-07F3477B78F3}" type="datetime1">
              <a:rPr lang="en-US" smtClean="0"/>
              <a:t>3/2/2025</a:t>
            </a:fld>
            <a:endParaRPr lang="en-US" dirty="0"/>
          </a:p>
        </p:txBody>
      </p:sp>
      <p:sp>
        <p:nvSpPr>
          <p:cNvPr id="27" name="Slide Number Placeholder 26"/>
          <p:cNvSpPr>
            <a:spLocks noGrp="1"/>
          </p:cNvSpPr>
          <p:nvPr>
            <p:ph type="sldNum" sz="quarter" idx="11"/>
          </p:nvPr>
        </p:nvSpPr>
        <p:spPr/>
        <p:txBody>
          <a:bodyPr rtlCol="0"/>
          <a:lstStyle/>
          <a:p>
            <a:fld id="{401CF334-2D5C-4859-84A6-CA7E6E43FAEB}" type="slidenum">
              <a:rPr lang="en-US" smtClean="0"/>
              <a:t>‹#›</a:t>
            </a:fld>
            <a:endParaRPr lang="en-US" dirty="0"/>
          </a:p>
        </p:txBody>
      </p:sp>
    </p:spTree>
    <p:extLst>
      <p:ext uri="{BB962C8B-B14F-4D97-AF65-F5344CB8AC3E}">
        <p14:creationId xmlns:p14="http://schemas.microsoft.com/office/powerpoint/2010/main" val="370716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en-US"/>
              <a:t>Click to edit Master title style</a:t>
            </a:r>
          </a:p>
        </p:txBody>
      </p:sp>
      <p:sp>
        <p:nvSpPr>
          <p:cNvPr id="4" name="Footer Placeholder 3"/>
          <p:cNvSpPr>
            <a:spLocks noGrp="1"/>
          </p:cNvSpPr>
          <p:nvPr>
            <p:ph type="ftr" sz="quarter" idx="11"/>
          </p:nvPr>
        </p:nvSpPr>
        <p:spPr>
          <a:xfrm>
            <a:off x="7010400" y="612648"/>
            <a:ext cx="1767840" cy="457200"/>
          </a:xfrm>
        </p:spPr>
        <p:txBody>
          <a:bodyPr/>
          <a:lstStyle/>
          <a:p>
            <a:r>
              <a:rPr lang="en-US" dirty="0"/>
              <a:t>Add a footer</a:t>
            </a:r>
          </a:p>
        </p:txBody>
      </p:sp>
      <p:sp>
        <p:nvSpPr>
          <p:cNvPr id="3" name="Date Placeholder 2"/>
          <p:cNvSpPr>
            <a:spLocks noGrp="1"/>
          </p:cNvSpPr>
          <p:nvPr>
            <p:ph type="dt" sz="half" idx="10"/>
          </p:nvPr>
        </p:nvSpPr>
        <p:spPr>
          <a:xfrm>
            <a:off x="8778240" y="612648"/>
            <a:ext cx="1276352" cy="457200"/>
          </a:xfrm>
        </p:spPr>
        <p:txBody>
          <a:bodyPr/>
          <a:lstStyle/>
          <a:p>
            <a:fld id="{9FA4CAD8-0EA7-4615-B69B-B2F199EF3A93}" type="datetime1">
              <a:rPr lang="en-US" smtClean="0"/>
              <a:t>3/2/2025</a:t>
            </a:fld>
            <a:endParaRPr lang="en-US" dirty="0"/>
          </a:p>
        </p:txBody>
      </p:sp>
      <p:sp>
        <p:nvSpPr>
          <p:cNvPr id="5" name="Slide Number Placeholder 4"/>
          <p:cNvSpPr>
            <a:spLocks noGrp="1"/>
          </p:cNvSpPr>
          <p:nvPr>
            <p:ph type="sldNum" sz="quarter" idx="12"/>
          </p:nvPr>
        </p:nvSpPr>
        <p:spPr>
          <a:xfrm>
            <a:off x="10899648" y="2272"/>
            <a:ext cx="1016000" cy="365760"/>
          </a:xfrm>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821952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B9234BD7-6953-492C-921B-E68B2D7F14C8}" type="datetime1">
              <a:rPr lang="en-US" smtClean="0"/>
              <a:t>3/2/2025</a:t>
            </a:fld>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135695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137995" y="1101970"/>
            <a:ext cx="4511040" cy="877824"/>
          </a:xfrm>
        </p:spPr>
        <p:txBody>
          <a:bodyPr anchor="b"/>
          <a:lstStyle>
            <a:lvl1pPr algn="l">
              <a:buNone/>
              <a:defRPr sz="1800" b="1"/>
            </a:lvl1pPr>
          </a:lstStyle>
          <a:p>
            <a:r>
              <a:rPr kumimoji="0" lang="en-US" dirty="0"/>
              <a:t>Edit Master title style</a:t>
            </a:r>
          </a:p>
        </p:txBody>
      </p:sp>
      <p:sp>
        <p:nvSpPr>
          <p:cNvPr id="4" name="Content Placeholder 3"/>
          <p:cNvSpPr>
            <a:spLocks noGrp="1"/>
          </p:cNvSpPr>
          <p:nvPr>
            <p:ph sz="half" idx="1"/>
          </p:nvPr>
        </p:nvSpPr>
        <p:spPr>
          <a:xfrm>
            <a:off x="203200" y="776287"/>
            <a:ext cx="6803136" cy="5805083"/>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3" name="Text Placeholder 2"/>
          <p:cNvSpPr>
            <a:spLocks noGrp="1"/>
          </p:cNvSpPr>
          <p:nvPr>
            <p:ph type="body" idx="2"/>
          </p:nvPr>
        </p:nvSpPr>
        <p:spPr>
          <a:xfrm>
            <a:off x="7137995" y="2010727"/>
            <a:ext cx="4511040" cy="4580573"/>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5A17D9B-D4D3-4E23-88DF-2E354FA43196}" type="datetime1">
              <a:rPr lang="en-US" smtClean="0"/>
              <a:t>3/2/2025</a:t>
            </a:fld>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498685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541F67C5-D04E-4576-B61C-12ABA14BBD6C}" type="datetime1">
              <a:rPr lang="en-US" smtClean="0"/>
              <a:t>3/2/2025</a:t>
            </a:fld>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883619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9" name="Rectangle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0" name="Rectangle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1" name="Rectangle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2" name="Rectangle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3" name="Rounded Rectangle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4" name="Rounded Rectangle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5" name="Rectangle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6" name="Rectangle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7" name="Rectangle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8" name="Rectangle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9" name="Rectangle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0" name="Rectangle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Title Placeholder 21"/>
          <p:cNvSpPr>
            <a:spLocks noGrp="1"/>
          </p:cNvSpPr>
          <p:nvPr>
            <p:ph type="title"/>
          </p:nvPr>
        </p:nvSpPr>
        <p:spPr>
          <a:xfrm>
            <a:off x="609600" y="1143000"/>
            <a:ext cx="10972800" cy="1066800"/>
          </a:xfrm>
          <a:prstGeom prst="rect">
            <a:avLst/>
          </a:prstGeom>
        </p:spPr>
        <p:txBody>
          <a:bodyPr vert="horz" anchor="ctr">
            <a:normAutofit/>
          </a:bodyPr>
          <a:lstStyle/>
          <a:p>
            <a:r>
              <a:rPr kumimoji="0" lang="en-US"/>
              <a:t>Click to edit Master title style</a:t>
            </a:r>
            <a:endParaRPr kumimoji="0" lang="en-US" dirty="0"/>
          </a:p>
        </p:txBody>
      </p:sp>
      <p:sp>
        <p:nvSpPr>
          <p:cNvPr id="13" name="Text Placeholder 12"/>
          <p:cNvSpPr>
            <a:spLocks noGrp="1"/>
          </p:cNvSpPr>
          <p:nvPr>
            <p:ph type="body" idx="1"/>
          </p:nvPr>
        </p:nvSpPr>
        <p:spPr>
          <a:xfrm>
            <a:off x="609600" y="2249424"/>
            <a:ext cx="10972800" cy="4325112"/>
          </a:xfrm>
          <a:prstGeom prst="rect">
            <a:avLst/>
          </a:prstGeom>
        </p:spPr>
        <p:txBody>
          <a:bodyPr vert="horz">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1100">
                <a:solidFill>
                  <a:schemeClr val="accent2">
                    <a:lumMod val="75000"/>
                  </a:schemeClr>
                </a:solidFill>
              </a:defRPr>
            </a:lvl1pPr>
          </a:lstStyle>
          <a:p>
            <a:r>
              <a:rPr lang="en-US" dirty="0"/>
              <a:t>Add a footer</a:t>
            </a:r>
          </a:p>
        </p:txBody>
      </p:sp>
      <p:sp>
        <p:nvSpPr>
          <p:cNvPr id="14" name="Date Placeholder 13"/>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1100">
                <a:solidFill>
                  <a:schemeClr val="accent2">
                    <a:lumMod val="75000"/>
                  </a:schemeClr>
                </a:solidFill>
              </a:defRPr>
            </a:lvl1pPr>
          </a:lstStyle>
          <a:p>
            <a:fld id="{C20F09E4-6EA4-4BF3-9FC8-FF40373B88E6}" type="datetime1">
              <a:rPr lang="en-US" smtClean="0"/>
              <a:pPr/>
              <a:t>3/2/2025</a:t>
            </a:fld>
            <a:endParaRPr lang="en-US" dirty="0"/>
          </a:p>
        </p:txBody>
      </p:sp>
      <p:sp>
        <p:nvSpPr>
          <p:cNvPr id="23" name="Slide Number Placeholder 22"/>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401CF334-2D5C-4859-84A6-CA7E6E43FAEB}" type="slidenum">
              <a:rPr lang="en-US" smtClean="0"/>
              <a:t>‹#›</a:t>
            </a:fld>
            <a:endParaRPr lang="en-US" dirty="0"/>
          </a:p>
        </p:txBody>
      </p:sp>
    </p:spTree>
    <p:extLst>
      <p:ext uri="{BB962C8B-B14F-4D97-AF65-F5344CB8AC3E}">
        <p14:creationId xmlns:p14="http://schemas.microsoft.com/office/powerpoint/2010/main" val="21321717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lumMod val="75000"/>
          </a:schemeClr>
        </a:buClr>
        <a:buFont typeface="Georgia"/>
        <a:buChar char="•"/>
        <a:defRPr kumimoji="0" sz="2800" kern="1200">
          <a:solidFill>
            <a:schemeClr val="tx2"/>
          </a:solidFill>
          <a:latin typeface="+mn-lt"/>
          <a:ea typeface="+mn-ea"/>
          <a:cs typeface="+mn-cs"/>
        </a:defRPr>
      </a:lvl1pPr>
      <a:lvl2pPr marL="658368" indent="-246888" algn="l" rtl="0" eaLnBrk="1" latinLnBrk="0" hangingPunct="1">
        <a:spcBef>
          <a:spcPts val="300"/>
        </a:spcBef>
        <a:buClr>
          <a:schemeClr val="accent2">
            <a:lumMod val="75000"/>
          </a:schemeClr>
        </a:buClr>
        <a:buFont typeface="Georgia"/>
        <a:buChar char="▫"/>
        <a:defRPr kumimoji="0" sz="2600" kern="1200">
          <a:solidFill>
            <a:schemeClr val="tx2"/>
          </a:solidFill>
          <a:latin typeface="+mn-lt"/>
          <a:ea typeface="+mn-ea"/>
          <a:cs typeface="+mn-cs"/>
        </a:defRPr>
      </a:lvl2pPr>
      <a:lvl3pPr marL="923544" indent="-219456" algn="l" rtl="0" eaLnBrk="1" latinLnBrk="0" hangingPunct="1">
        <a:spcBef>
          <a:spcPts val="300"/>
        </a:spcBef>
        <a:buClr>
          <a:schemeClr val="accent1">
            <a:lumMod val="50000"/>
          </a:schemeClr>
        </a:buClr>
        <a:buFont typeface="Wingdings 2" panose="05020102010507070707" pitchFamily="18" charset="2"/>
        <a:buChar char=""/>
        <a:defRPr kumimoji="0" sz="2400" kern="1200">
          <a:solidFill>
            <a:schemeClr val="tx2"/>
          </a:solidFill>
          <a:latin typeface="+mn-lt"/>
          <a:ea typeface="+mn-ea"/>
          <a:cs typeface="+mn-cs"/>
        </a:defRPr>
      </a:lvl3pPr>
      <a:lvl4pPr marL="1179576" indent="-201168" algn="l" rtl="0" eaLnBrk="1" latinLnBrk="0" hangingPunct="1">
        <a:spcBef>
          <a:spcPts val="300"/>
        </a:spcBef>
        <a:buClr>
          <a:schemeClr val="accent1">
            <a:lumMod val="50000"/>
          </a:schemeClr>
        </a:buClr>
        <a:buFont typeface="Wingdings 2" panose="05020102010507070707" pitchFamily="18" charset="2"/>
        <a:buChar char=""/>
        <a:defRPr kumimoji="0" sz="2200" kern="1200">
          <a:solidFill>
            <a:schemeClr val="tx2"/>
          </a:solidFill>
          <a:latin typeface="+mn-lt"/>
          <a:ea typeface="+mn-ea"/>
          <a:cs typeface="+mn-cs"/>
        </a:defRPr>
      </a:lvl4pPr>
      <a:lvl5pPr marL="1389888" indent="-182880" algn="l" rtl="0" eaLnBrk="1" latinLnBrk="0" hangingPunct="1">
        <a:spcBef>
          <a:spcPts val="300"/>
        </a:spcBef>
        <a:buClr>
          <a:schemeClr val="accent1">
            <a:lumMod val="50000"/>
          </a:schemeClr>
        </a:buClr>
        <a:buFont typeface="Wingdings 2" panose="05020102010507070707" pitchFamily="18" charset="2"/>
        <a:buChar char=""/>
        <a:defRPr kumimoji="0" sz="2000" kern="1200">
          <a:solidFill>
            <a:schemeClr val="tx2"/>
          </a:solidFill>
          <a:latin typeface="+mn-lt"/>
          <a:ea typeface="+mn-ea"/>
          <a:cs typeface="+mn-cs"/>
        </a:defRPr>
      </a:lvl5pPr>
      <a:lvl6pPr marL="1609344" indent="-182880" algn="l" rtl="0" eaLnBrk="1" latinLnBrk="0" hangingPunct="1">
        <a:spcBef>
          <a:spcPts val="300"/>
        </a:spcBef>
        <a:buClr>
          <a:schemeClr val="accent1">
            <a:lumMod val="50000"/>
          </a:schemeClr>
        </a:buClr>
        <a:buFont typeface="Wingdings 2" panose="05020102010507070707" pitchFamily="18" charset="2"/>
        <a:buChar char=""/>
        <a:defRPr kumimoji="0" sz="1800" kern="1200">
          <a:solidFill>
            <a:schemeClr val="tx2"/>
          </a:solidFill>
          <a:latin typeface="+mn-lt"/>
          <a:ea typeface="+mn-ea"/>
          <a:cs typeface="+mn-cs"/>
        </a:defRPr>
      </a:lvl6pPr>
      <a:lvl7pPr marL="1828800" indent="-182880" algn="l" rtl="0" eaLnBrk="1" latinLnBrk="0" hangingPunct="1">
        <a:spcBef>
          <a:spcPts val="300"/>
        </a:spcBef>
        <a:buClr>
          <a:schemeClr val="accent1">
            <a:lumMod val="50000"/>
          </a:schemeClr>
        </a:buClr>
        <a:buFont typeface="Wingdings 2" panose="05020102010507070707" pitchFamily="18" charset="2"/>
        <a:buChar char=""/>
        <a:defRPr kumimoji="0" sz="1600" kern="1200">
          <a:solidFill>
            <a:schemeClr val="tx2"/>
          </a:solidFill>
          <a:latin typeface="+mn-lt"/>
          <a:ea typeface="+mn-ea"/>
          <a:cs typeface="+mn-cs"/>
        </a:defRPr>
      </a:lvl7pPr>
      <a:lvl8pPr marL="2029968" indent="-182880" algn="l" rtl="0" eaLnBrk="1" latinLnBrk="0" hangingPunct="1">
        <a:spcBef>
          <a:spcPts val="300"/>
        </a:spcBef>
        <a:buClr>
          <a:schemeClr val="accent1">
            <a:lumMod val="50000"/>
          </a:schemeClr>
        </a:buClr>
        <a:buFont typeface="Wingdings 2" panose="05020102010507070707" pitchFamily="18" charset="2"/>
        <a:buChar char=""/>
        <a:defRPr kumimoji="0" sz="1500" kern="1200">
          <a:solidFill>
            <a:schemeClr val="tx2"/>
          </a:solidFill>
          <a:latin typeface="+mn-lt"/>
          <a:ea typeface="+mn-ea"/>
          <a:cs typeface="+mn-cs"/>
        </a:defRPr>
      </a:lvl8pPr>
      <a:lvl9pPr marL="2240280" indent="-182880" algn="l" rtl="0" eaLnBrk="1" latinLnBrk="0" hangingPunct="1">
        <a:spcBef>
          <a:spcPts val="300"/>
        </a:spcBef>
        <a:buClr>
          <a:schemeClr val="accent1">
            <a:lumMod val="50000"/>
          </a:schemeClr>
        </a:buClr>
        <a:buFont typeface="Wingdings 2" panose="05020102010507070707" pitchFamily="18" charset="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2160">
          <p15:clr>
            <a:srgbClr val="F26B43"/>
          </p15:clr>
        </p15:guide>
        <p15:guide id="1" pos="3840">
          <p15:clr>
            <a:srgbClr val="F26B43"/>
          </p15:clr>
        </p15:guide>
        <p15:guide id="2" orient="horz" pos="415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36295"/>
            <a:ext cx="11277600" cy="1604342"/>
          </a:xfrm>
        </p:spPr>
        <p:txBody>
          <a:bodyPr>
            <a:normAutofit fontScale="90000"/>
          </a:bodyPr>
          <a:lstStyle/>
          <a:p>
            <a:pPr algn="ctr"/>
            <a:r>
              <a:rPr lang="en-US" sz="7300" dirty="0">
                <a:latin typeface="Times New Roman" panose="02020603050405020304" pitchFamily="18" charset="0"/>
                <a:cs typeface="Times New Roman" panose="02020603050405020304" pitchFamily="18" charset="0"/>
              </a:rPr>
              <a:t>ALDOT FUNDING UPDATE/ REBUILD ALABAMA ACT</a:t>
            </a:r>
            <a:br>
              <a:rPr lang="en-US" dirty="0"/>
            </a:br>
            <a:endParaRPr lang="en-US" dirty="0"/>
          </a:p>
        </p:txBody>
      </p:sp>
      <p:sp>
        <p:nvSpPr>
          <p:cNvPr id="3" name="Subtitle 2"/>
          <p:cNvSpPr>
            <a:spLocks noGrp="1"/>
          </p:cNvSpPr>
          <p:nvPr>
            <p:ph type="subTitle" idx="1"/>
          </p:nvPr>
        </p:nvSpPr>
        <p:spPr>
          <a:xfrm>
            <a:off x="90798" y="3954800"/>
            <a:ext cx="7010400" cy="2757538"/>
          </a:xfrm>
        </p:spPr>
        <p:txBody>
          <a:bodyPr>
            <a:noAutofit/>
          </a:bodyPr>
          <a:lstStyle/>
          <a:p>
            <a:pPr>
              <a:lnSpc>
                <a:spcPct val="150000"/>
              </a:lnSpc>
            </a:pPr>
            <a:r>
              <a:rPr lang="en-US" sz="2800" dirty="0">
                <a:latin typeface="Times New Roman" panose="02020603050405020304" pitchFamily="18" charset="0"/>
                <a:cs typeface="Times New Roman" panose="02020603050405020304" pitchFamily="18" charset="0"/>
              </a:rPr>
              <a:t>Edward N. Austin, PE</a:t>
            </a:r>
          </a:p>
          <a:p>
            <a:pPr>
              <a:lnSpc>
                <a:spcPct val="150000"/>
              </a:lnSpc>
            </a:pPr>
            <a:r>
              <a:rPr lang="en-US" sz="2800" dirty="0">
                <a:latin typeface="Times New Roman" panose="02020603050405020304" pitchFamily="18" charset="0"/>
                <a:cs typeface="Times New Roman" panose="02020603050405020304" pitchFamily="18" charset="0"/>
              </a:rPr>
              <a:t>Chief Engineer</a:t>
            </a:r>
          </a:p>
          <a:p>
            <a:pPr>
              <a:lnSpc>
                <a:spcPct val="150000"/>
              </a:lnSpc>
            </a:pPr>
            <a:r>
              <a:rPr lang="en-US" sz="2800" dirty="0">
                <a:latin typeface="Times New Roman" panose="02020603050405020304" pitchFamily="18" charset="0"/>
                <a:cs typeface="Times New Roman" panose="02020603050405020304" pitchFamily="18" charset="0"/>
              </a:rPr>
              <a:t>Alabama Department of Transportation</a:t>
            </a:r>
          </a:p>
          <a:p>
            <a:pPr>
              <a:lnSpc>
                <a:spcPct val="150000"/>
              </a:lnSpc>
            </a:pPr>
            <a:r>
              <a:rPr lang="en-US" sz="2800" dirty="0">
                <a:latin typeface="Times New Roman" panose="02020603050405020304" pitchFamily="18" charset="0"/>
                <a:cs typeface="Times New Roman" panose="02020603050405020304" pitchFamily="18" charset="0"/>
              </a:rPr>
              <a:t>March 5, 2025</a:t>
            </a:r>
          </a:p>
        </p:txBody>
      </p:sp>
    </p:spTree>
    <p:extLst>
      <p:ext uri="{BB962C8B-B14F-4D97-AF65-F5344CB8AC3E}">
        <p14:creationId xmlns:p14="http://schemas.microsoft.com/office/powerpoint/2010/main" val="706305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45432"/>
            <a:ext cx="10972800" cy="873935"/>
          </a:xfrm>
        </p:spPr>
        <p:txBody>
          <a:bodyPr>
            <a:noAutofit/>
          </a:bodyPr>
          <a:lstStyle/>
          <a:p>
            <a:pPr algn="ctr"/>
            <a:r>
              <a:rPr lang="en-US" sz="4200" dirty="0">
                <a:latin typeface="Times New Roman" panose="02020603050405020304" pitchFamily="18" charset="0"/>
                <a:cs typeface="Times New Roman" panose="02020603050405020304" pitchFamily="18" charset="0"/>
              </a:rPr>
              <a:t>STATE ROAD AND BRIDGE FUNDS BUDGET</a:t>
            </a:r>
          </a:p>
        </p:txBody>
      </p:sp>
      <p:sp>
        <p:nvSpPr>
          <p:cNvPr id="3" name="Content Placeholder 2"/>
          <p:cNvSpPr>
            <a:spLocks noGrp="1"/>
          </p:cNvSpPr>
          <p:nvPr>
            <p:ph idx="1"/>
          </p:nvPr>
        </p:nvSpPr>
        <p:spPr>
          <a:xfrm>
            <a:off x="609600" y="1491637"/>
            <a:ext cx="10972800" cy="4964027"/>
          </a:xfrm>
        </p:spPr>
        <p:txBody>
          <a:bodyPr>
            <a:noAutofit/>
          </a:bodyPr>
          <a:lstStyle/>
          <a:p>
            <a:pPr marL="109728" indent="0">
              <a:spcBef>
                <a:spcPts val="600"/>
              </a:spcBef>
              <a:spcAft>
                <a:spcPts val="200"/>
              </a:spcAft>
              <a:buNone/>
            </a:pPr>
            <a:r>
              <a:rPr lang="en-US" sz="2600" dirty="0">
                <a:latin typeface="Times New Roman" panose="02020603050405020304" pitchFamily="18" charset="0"/>
                <a:cs typeface="Times New Roman" panose="02020603050405020304" pitchFamily="18" charset="0"/>
              </a:rPr>
              <a:t>Other Equipment 							 $   12,000,000</a:t>
            </a:r>
          </a:p>
          <a:p>
            <a:pPr marL="109728" indent="0">
              <a:spcBef>
                <a:spcPts val="600"/>
              </a:spcBef>
              <a:spcAft>
                <a:spcPts val="200"/>
              </a:spcAft>
              <a:buNone/>
            </a:pPr>
            <a:r>
              <a:rPr lang="en-US" sz="2600" dirty="0">
                <a:latin typeface="Times New Roman" panose="02020603050405020304" pitchFamily="18" charset="0"/>
                <a:cs typeface="Times New Roman" panose="02020603050405020304" pitchFamily="18" charset="0"/>
              </a:rPr>
              <a:t>Land and Building						 	 $     9,000,000</a:t>
            </a:r>
          </a:p>
          <a:p>
            <a:pPr marL="109728" indent="0">
              <a:spcBef>
                <a:spcPts val="600"/>
              </a:spcBef>
              <a:spcAft>
                <a:spcPts val="200"/>
              </a:spcAft>
              <a:buNone/>
            </a:pPr>
            <a:r>
              <a:rPr lang="en-US" sz="2600" dirty="0">
                <a:latin typeface="Times New Roman" panose="02020603050405020304" pitchFamily="18" charset="0"/>
                <a:cs typeface="Times New Roman" panose="02020603050405020304" pitchFamily="18" charset="0"/>
              </a:rPr>
              <a:t>Transfer to ALEA							 $     1,200,000</a:t>
            </a:r>
          </a:p>
          <a:p>
            <a:pPr marL="109728" indent="0">
              <a:spcBef>
                <a:spcPts val="600"/>
              </a:spcBef>
              <a:spcAft>
                <a:spcPts val="200"/>
              </a:spcAft>
              <a:buNone/>
            </a:pPr>
            <a:r>
              <a:rPr lang="en-US" sz="2600" dirty="0">
                <a:latin typeface="Times New Roman" panose="02020603050405020304" pitchFamily="18" charset="0"/>
                <a:cs typeface="Times New Roman" panose="02020603050405020304" pitchFamily="18" charset="0"/>
              </a:rPr>
              <a:t>Industrial Access Apportionment			  	 	 $   11,000,000</a:t>
            </a:r>
          </a:p>
          <a:p>
            <a:pPr marL="109728" indent="0">
              <a:spcBef>
                <a:spcPts val="600"/>
              </a:spcBef>
              <a:spcAft>
                <a:spcPts val="200"/>
              </a:spcAft>
              <a:buNone/>
            </a:pPr>
            <a:r>
              <a:rPr lang="en-US" sz="2600" dirty="0">
                <a:latin typeface="Times New Roman" panose="02020603050405020304" pitchFamily="18" charset="0"/>
                <a:cs typeface="Times New Roman" panose="02020603050405020304" pitchFamily="18" charset="0"/>
              </a:rPr>
              <a:t>Captive County Insurance					 	 $          75,000</a:t>
            </a:r>
          </a:p>
          <a:p>
            <a:pPr marL="109728" indent="0">
              <a:spcBef>
                <a:spcPts val="600"/>
              </a:spcBef>
              <a:spcAft>
                <a:spcPts val="200"/>
              </a:spcAft>
              <a:buNone/>
            </a:pPr>
            <a:r>
              <a:rPr lang="en-US" sz="2600" dirty="0">
                <a:latin typeface="Times New Roman" panose="02020603050405020304" pitchFamily="18" charset="0"/>
                <a:cs typeface="Times New Roman" panose="02020603050405020304" pitchFamily="18" charset="0"/>
              </a:rPr>
              <a:t>State Parks Maintenance						 $        500,000</a:t>
            </a:r>
          </a:p>
          <a:p>
            <a:pPr marL="109728" indent="0">
              <a:spcBef>
                <a:spcPts val="600"/>
              </a:spcBef>
              <a:spcAft>
                <a:spcPts val="200"/>
              </a:spcAft>
              <a:buNone/>
            </a:pPr>
            <a:r>
              <a:rPr lang="en-US" sz="2600" dirty="0">
                <a:latin typeface="Times New Roman" panose="02020603050405020304" pitchFamily="18" charset="0"/>
                <a:cs typeface="Times New Roman" panose="02020603050405020304" pitchFamily="18" charset="0"/>
              </a:rPr>
              <a:t>County Engineers Salary Support				  	 $     8,821,000</a:t>
            </a:r>
          </a:p>
          <a:p>
            <a:pPr marL="109728" indent="0">
              <a:spcBef>
                <a:spcPts val="600"/>
              </a:spcBef>
              <a:spcAft>
                <a:spcPts val="200"/>
              </a:spcAft>
              <a:buNone/>
            </a:pPr>
            <a:r>
              <a:rPr lang="en-US" sz="2600" dirty="0">
                <a:latin typeface="Times New Roman" panose="02020603050405020304" pitchFamily="18" charset="0"/>
                <a:cs typeface="Times New Roman" panose="02020603050405020304" pitchFamily="18" charset="0"/>
              </a:rPr>
              <a:t>Revenue Department					            $     2,975,000</a:t>
            </a:r>
          </a:p>
          <a:p>
            <a:pPr marL="109728" indent="0">
              <a:spcBef>
                <a:spcPts val="600"/>
              </a:spcBef>
              <a:spcAft>
                <a:spcPts val="200"/>
              </a:spcAft>
              <a:buNone/>
            </a:pPr>
            <a:r>
              <a:rPr lang="en-US" sz="2600" dirty="0">
                <a:latin typeface="Times New Roman" panose="02020603050405020304" pitchFamily="18" charset="0"/>
                <a:cs typeface="Times New Roman" panose="02020603050405020304" pitchFamily="18" charset="0"/>
              </a:rPr>
              <a:t>State Personnel						            </a:t>
            </a:r>
            <a:r>
              <a:rPr lang="en-US" sz="2600" u="sng" dirty="0">
                <a:latin typeface="Times New Roman" panose="02020603050405020304" pitchFamily="18" charset="0"/>
                <a:cs typeface="Times New Roman" panose="02020603050405020304" pitchFamily="18" charset="0"/>
              </a:rPr>
              <a:t>$     2,900,000</a:t>
            </a:r>
          </a:p>
          <a:p>
            <a:pPr marL="109728" indent="0">
              <a:buNone/>
            </a:pPr>
            <a:r>
              <a:rPr lang="en-US" sz="2400"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TOTAL        $ 550,000,000</a:t>
            </a:r>
          </a:p>
          <a:p>
            <a:pPr marL="109728" indent="0">
              <a:spcBef>
                <a:spcPts val="600"/>
              </a:spcBef>
              <a:spcAft>
                <a:spcPts val="200"/>
              </a:spcAft>
              <a:buNone/>
            </a:pPr>
            <a:endParaRPr lang="en-US"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2526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45432"/>
            <a:ext cx="10972800" cy="1066800"/>
          </a:xfrm>
        </p:spPr>
        <p:txBody>
          <a:bodyPr>
            <a:noAutofit/>
          </a:bodyPr>
          <a:lstStyle/>
          <a:p>
            <a:pPr algn="ctr"/>
            <a:r>
              <a:rPr lang="en-US" sz="4600" dirty="0">
                <a:latin typeface="Times New Roman" panose="02020603050405020304" pitchFamily="18" charset="0"/>
                <a:cs typeface="Times New Roman" panose="02020603050405020304" pitchFamily="18" charset="0"/>
              </a:rPr>
              <a:t>RAA FUNDS BUDGET</a:t>
            </a:r>
          </a:p>
        </p:txBody>
      </p:sp>
      <p:sp>
        <p:nvSpPr>
          <p:cNvPr id="3" name="Content Placeholder 2"/>
          <p:cNvSpPr>
            <a:spLocks noGrp="1"/>
          </p:cNvSpPr>
          <p:nvPr>
            <p:ph idx="1"/>
          </p:nvPr>
        </p:nvSpPr>
        <p:spPr>
          <a:xfrm>
            <a:off x="502444" y="1779391"/>
            <a:ext cx="11187112" cy="4957010"/>
          </a:xfrm>
        </p:spPr>
        <p:txBody>
          <a:bodyPr>
            <a:noAutofit/>
          </a:bodyPr>
          <a:lstStyle/>
          <a:p>
            <a:pPr marL="109728" indent="0">
              <a:spcBef>
                <a:spcPts val="0"/>
              </a:spcBef>
              <a:buNone/>
            </a:pPr>
            <a:r>
              <a:rPr lang="en-US" dirty="0">
                <a:latin typeface="Times New Roman" panose="02020603050405020304" pitchFamily="18" charset="0"/>
                <a:cs typeface="Times New Roman" panose="02020603050405020304" pitchFamily="18" charset="0"/>
              </a:rPr>
              <a:t>ATRIP-II Program						$   40,000,000</a:t>
            </a:r>
          </a:p>
          <a:p>
            <a:pPr marL="109728" indent="0">
              <a:spcBef>
                <a:spcPts val="0"/>
              </a:spcBef>
              <a:buNone/>
            </a:pPr>
            <a:r>
              <a:rPr lang="en-US" dirty="0">
                <a:latin typeface="Times New Roman" panose="02020603050405020304" pitchFamily="18" charset="0"/>
                <a:cs typeface="Times New Roman" panose="02020603050405020304" pitchFamily="18" charset="0"/>
              </a:rPr>
              <a:t>Annual Grant Program						$   15,000,000</a:t>
            </a:r>
          </a:p>
          <a:p>
            <a:pPr marL="109728" indent="0">
              <a:spcBef>
                <a:spcPts val="0"/>
              </a:spcBef>
              <a:buNone/>
            </a:pPr>
            <a:r>
              <a:rPr lang="en-US" dirty="0">
                <a:latin typeface="Times New Roman" panose="02020603050405020304" pitchFamily="18" charset="0"/>
                <a:cs typeface="Times New Roman" panose="02020603050405020304" pitchFamily="18" charset="0"/>
              </a:rPr>
              <a:t>Federal Aid Exchange with Counties				$   26,800,000</a:t>
            </a:r>
          </a:p>
          <a:p>
            <a:pPr marL="109728" indent="0">
              <a:spcBef>
                <a:spcPts val="0"/>
              </a:spcBef>
              <a:buNone/>
            </a:pPr>
            <a:r>
              <a:rPr lang="en-US" dirty="0">
                <a:latin typeface="Times New Roman" panose="02020603050405020304" pitchFamily="18" charset="0"/>
                <a:cs typeface="Times New Roman" panose="02020603050405020304" pitchFamily="18" charset="0"/>
              </a:rPr>
              <a:t>Congestion Relief/Economic Development			$ 139,000,000</a:t>
            </a:r>
          </a:p>
          <a:p>
            <a:pPr marL="109728" indent="0">
              <a:spcBef>
                <a:spcPts val="0"/>
              </a:spcBef>
              <a:buNone/>
            </a:pPr>
            <a:r>
              <a:rPr lang="en-US" dirty="0">
                <a:latin typeface="Times New Roman" panose="02020603050405020304" pitchFamily="18" charset="0"/>
                <a:cs typeface="Times New Roman" panose="02020603050405020304" pitchFamily="18" charset="0"/>
              </a:rPr>
              <a:t>Match for Federal Aid						$   19,200,000</a:t>
            </a:r>
          </a:p>
          <a:p>
            <a:pPr marL="109728" indent="0">
              <a:spcBef>
                <a:spcPts val="0"/>
              </a:spcBef>
              <a:buNone/>
            </a:pPr>
            <a:r>
              <a:rPr lang="en-US" dirty="0">
                <a:latin typeface="Times New Roman" panose="02020603050405020304" pitchFamily="18" charset="0"/>
                <a:cs typeface="Times New Roman" panose="02020603050405020304" pitchFamily="18" charset="0"/>
              </a:rPr>
              <a:t>System Preservation**						</a:t>
            </a:r>
            <a:r>
              <a:rPr lang="en-US" u="sng" dirty="0">
                <a:latin typeface="Times New Roman" panose="02020603050405020304" pitchFamily="18" charset="0"/>
                <a:cs typeface="Times New Roman" panose="02020603050405020304" pitchFamily="18" charset="0"/>
              </a:rPr>
              <a:t>$                   0</a:t>
            </a:r>
          </a:p>
          <a:p>
            <a:pPr marL="1255713" lvl="6" indent="0">
              <a:spcBef>
                <a:spcPts val="0"/>
              </a:spcBef>
              <a:buNone/>
            </a:pPr>
            <a:r>
              <a:rPr lang="en-US" sz="2800"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TOTAL</a:t>
            </a:r>
            <a:r>
              <a:rPr lang="en-US" sz="2800"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$ 240,000,000**</a:t>
            </a:r>
          </a:p>
          <a:p>
            <a:pPr marL="1255713" lvl="6" indent="0">
              <a:spcBef>
                <a:spcPts val="0"/>
              </a:spcBef>
              <a:buNone/>
            </a:pPr>
            <a:endParaRPr lang="en-US" sz="2800" dirty="0">
              <a:latin typeface="Times New Roman" panose="02020603050405020304" pitchFamily="18" charset="0"/>
              <a:cs typeface="Times New Roman" panose="02020603050405020304" pitchFamily="18" charset="0"/>
            </a:endParaRPr>
          </a:p>
          <a:p>
            <a:pPr marL="109728" indent="0">
              <a:buNone/>
            </a:pPr>
            <a:endParaRPr lang="en-US" dirty="0">
              <a:latin typeface="Times New Roman" panose="02020603050405020304" pitchFamily="18" charset="0"/>
              <a:cs typeface="Times New Roman" panose="02020603050405020304" pitchFamily="18" charset="0"/>
            </a:endParaRPr>
          </a:p>
          <a:p>
            <a:pPr marL="109728" indent="0">
              <a:buNone/>
            </a:pPr>
            <a:r>
              <a:rPr lang="en-US" dirty="0">
                <a:latin typeface="Times New Roman" panose="02020603050405020304" pitchFamily="18" charset="0"/>
                <a:cs typeface="Times New Roman" panose="02020603050405020304" pitchFamily="18" charset="0"/>
              </a:rPr>
              <a:t>** Continuing to address system preservation without RAA funds will be                            dependent on availability of additional matching funds needed for IIJA</a:t>
            </a:r>
          </a:p>
        </p:txBody>
      </p:sp>
    </p:spTree>
    <p:extLst>
      <p:ext uri="{BB962C8B-B14F-4D97-AF65-F5344CB8AC3E}">
        <p14:creationId xmlns:p14="http://schemas.microsoft.com/office/powerpoint/2010/main" val="3131249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599"/>
            <a:ext cx="10972800" cy="681791"/>
          </a:xfrm>
        </p:spPr>
        <p:txBody>
          <a:bodyPr>
            <a:noAutofit/>
          </a:bodyPr>
          <a:lstStyle/>
          <a:p>
            <a:pPr algn="ctr"/>
            <a:r>
              <a:rPr lang="en-US" sz="4600" dirty="0">
                <a:solidFill>
                  <a:schemeClr val="tx1"/>
                </a:solidFill>
                <a:latin typeface="Times New Roman" panose="02020603050405020304" pitchFamily="18" charset="0"/>
                <a:cs typeface="Times New Roman" panose="02020603050405020304" pitchFamily="18" charset="0"/>
              </a:rPr>
              <a:t>ALDOT FUNDS TO OTHERS (FY2025)</a:t>
            </a:r>
          </a:p>
        </p:txBody>
      </p:sp>
      <p:sp>
        <p:nvSpPr>
          <p:cNvPr id="3" name="Content Placeholder 2"/>
          <p:cNvSpPr>
            <a:spLocks noGrp="1"/>
          </p:cNvSpPr>
          <p:nvPr>
            <p:ph idx="1"/>
          </p:nvPr>
        </p:nvSpPr>
        <p:spPr>
          <a:xfrm>
            <a:off x="609600" y="1317316"/>
            <a:ext cx="10972800" cy="5274553"/>
          </a:xfrm>
        </p:spPr>
        <p:txBody>
          <a:bodyPr>
            <a:noAutofit/>
          </a:bodyPr>
          <a:lstStyle/>
          <a:p>
            <a:pPr marL="0" indent="0">
              <a:spcBef>
                <a:spcPts val="0"/>
              </a:spcBef>
              <a:buNone/>
            </a:pPr>
            <a:r>
              <a:rPr lang="en-US" u="sng" dirty="0">
                <a:latin typeface="Times New Roman" panose="02020603050405020304" pitchFamily="18" charset="0"/>
                <a:cs typeface="Times New Roman" panose="02020603050405020304" pitchFamily="18" charset="0"/>
              </a:rPr>
              <a:t>FEDERAL FUNDS</a:t>
            </a:r>
          </a:p>
          <a:p>
            <a:pPr marL="109728" indent="0">
              <a:spcBef>
                <a:spcPts val="0"/>
              </a:spcBef>
              <a:buNone/>
            </a:pPr>
            <a:r>
              <a:rPr lang="en-US" dirty="0">
                <a:latin typeface="Times New Roman" panose="02020603050405020304" pitchFamily="18" charset="0"/>
                <a:cs typeface="Times New Roman" panose="02020603050405020304" pitchFamily="18" charset="0"/>
              </a:rPr>
              <a:t>	Aid to Locals (MPO, TAP, CMAQ)   			$ 141,724,000</a:t>
            </a:r>
          </a:p>
          <a:p>
            <a:pPr marL="109728" indent="0">
              <a:lnSpc>
                <a:spcPct val="110000"/>
              </a:lnSpc>
              <a:spcBef>
                <a:spcPts val="0"/>
              </a:spcBef>
              <a:buNone/>
            </a:pPr>
            <a:r>
              <a:rPr lang="en-US" dirty="0">
                <a:latin typeface="Times New Roman" panose="02020603050405020304" pitchFamily="18" charset="0"/>
                <a:cs typeface="Times New Roman" panose="02020603050405020304" pitchFamily="18" charset="0"/>
              </a:rPr>
              <a:t>	GARVEE Bond ATRIP Payment			$   63,898,000</a:t>
            </a:r>
          </a:p>
          <a:p>
            <a:pPr marL="0" indent="0">
              <a:spcBef>
                <a:spcPts val="0"/>
              </a:spcBef>
              <a:buNone/>
            </a:pPr>
            <a:r>
              <a:rPr lang="en-US" dirty="0">
                <a:latin typeface="Times New Roman" panose="02020603050405020304" pitchFamily="18" charset="0"/>
                <a:cs typeface="Times New Roman" panose="02020603050405020304" pitchFamily="18" charset="0"/>
              </a:rPr>
              <a:t>	National Electric Vehicle (NEVI)			$   16,892,000</a:t>
            </a:r>
          </a:p>
          <a:p>
            <a:pPr marL="0" indent="0">
              <a:spcBef>
                <a:spcPts val="0"/>
              </a:spcBef>
              <a:buNone/>
            </a:pPr>
            <a:endParaRPr lang="en-US" sz="2000" u="sng" dirty="0">
              <a:highlight>
                <a:srgbClr val="FFFF00"/>
              </a:highlight>
              <a:latin typeface="Times New Roman" panose="02020603050405020304" pitchFamily="18" charset="0"/>
              <a:cs typeface="Times New Roman" panose="02020603050405020304" pitchFamily="18" charset="0"/>
            </a:endParaRPr>
          </a:p>
          <a:p>
            <a:pPr marL="0" indent="0">
              <a:spcBef>
                <a:spcPts val="0"/>
              </a:spcBef>
              <a:buNone/>
            </a:pPr>
            <a:r>
              <a:rPr lang="en-US" u="sng" dirty="0">
                <a:latin typeface="Times New Roman" panose="02020603050405020304" pitchFamily="18" charset="0"/>
                <a:cs typeface="Times New Roman" panose="02020603050405020304" pitchFamily="18" charset="0"/>
              </a:rPr>
              <a:t>STATE FUNDS</a:t>
            </a:r>
          </a:p>
          <a:p>
            <a:pPr marL="109728" indent="0">
              <a:spcBef>
                <a:spcPts val="0"/>
              </a:spcBef>
              <a:buNone/>
            </a:pPr>
            <a:r>
              <a:rPr lang="en-US" dirty="0">
                <a:latin typeface="Times New Roman" panose="02020603050405020304" pitchFamily="18" charset="0"/>
                <a:cs typeface="Times New Roman" panose="02020603050405020304" pitchFamily="18" charset="0"/>
              </a:rPr>
              <a:t>	Match for GARVEE Bond ATRIP Payment		$     2,156,000 	Transfer to ALEA						$     1,200,000</a:t>
            </a:r>
          </a:p>
          <a:p>
            <a:pPr marL="109728" indent="0">
              <a:spcBef>
                <a:spcPts val="0"/>
              </a:spcBef>
              <a:buNone/>
            </a:pPr>
            <a:r>
              <a:rPr lang="en-US" dirty="0">
                <a:latin typeface="Times New Roman" panose="02020603050405020304" pitchFamily="18" charset="0"/>
                <a:cs typeface="Times New Roman" panose="02020603050405020304" pitchFamily="18" charset="0"/>
              </a:rPr>
              <a:t>	Industrial Access Apportionment			$   11,000,000</a:t>
            </a:r>
          </a:p>
          <a:p>
            <a:pPr marL="109728" indent="0">
              <a:spcBef>
                <a:spcPts val="0"/>
              </a:spcBef>
              <a:buNone/>
            </a:pPr>
            <a:r>
              <a:rPr lang="en-US" dirty="0">
                <a:latin typeface="Times New Roman" panose="02020603050405020304" pitchFamily="18" charset="0"/>
                <a:cs typeface="Times New Roman" panose="02020603050405020304" pitchFamily="18" charset="0"/>
              </a:rPr>
              <a:t>	Captive County Insurance 				$        125,000</a:t>
            </a:r>
          </a:p>
          <a:p>
            <a:pPr marL="109728" indent="0">
              <a:spcBef>
                <a:spcPts val="600"/>
              </a:spcBef>
              <a:spcAft>
                <a:spcPts val="200"/>
              </a:spcAft>
              <a:buNone/>
            </a:pPr>
            <a:r>
              <a:rPr lang="en-US" dirty="0">
                <a:latin typeface="Times New Roman" panose="02020603050405020304" pitchFamily="18" charset="0"/>
                <a:cs typeface="Times New Roman" panose="02020603050405020304" pitchFamily="18" charset="0"/>
              </a:rPr>
              <a:t>	County Engineers Salary Support			$     8,630,000</a:t>
            </a:r>
          </a:p>
          <a:p>
            <a:pPr marL="109728" indent="0">
              <a:spcBef>
                <a:spcPts val="0"/>
              </a:spcBef>
              <a:buNone/>
            </a:pPr>
            <a:r>
              <a:rPr lang="en-US" dirty="0">
                <a:latin typeface="Times New Roman" panose="02020603050405020304" pitchFamily="18" charset="0"/>
                <a:cs typeface="Times New Roman" panose="02020603050405020304" pitchFamily="18" charset="0"/>
              </a:rPr>
              <a:t>	State Park Maintenance					$        500,000</a:t>
            </a:r>
          </a:p>
          <a:p>
            <a:pPr marL="109728" indent="0">
              <a:spcBef>
                <a:spcPts val="0"/>
              </a:spcBef>
              <a:buNone/>
            </a:pPr>
            <a:r>
              <a:rPr lang="en-US" dirty="0">
                <a:solidFill>
                  <a:schemeClr val="tx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010648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C8E23-8D00-48A0-848D-57C387B8FD2E}"/>
              </a:ext>
            </a:extLst>
          </p:cNvPr>
          <p:cNvSpPr>
            <a:spLocks noGrp="1"/>
          </p:cNvSpPr>
          <p:nvPr>
            <p:ph type="title"/>
          </p:nvPr>
        </p:nvSpPr>
        <p:spPr>
          <a:xfrm>
            <a:off x="609600" y="657808"/>
            <a:ext cx="10972800" cy="913817"/>
          </a:xfrm>
        </p:spPr>
        <p:txBody>
          <a:bodyPr>
            <a:normAutofit/>
          </a:bodyPr>
          <a:lstStyle/>
          <a:p>
            <a:pPr algn="ctr"/>
            <a:r>
              <a:rPr lang="en-US" sz="4600" dirty="0">
                <a:solidFill>
                  <a:schemeClr val="tx1"/>
                </a:solidFill>
                <a:latin typeface="Times New Roman" panose="02020603050405020304" pitchFamily="18" charset="0"/>
                <a:cs typeface="Times New Roman" panose="02020603050405020304" pitchFamily="18" charset="0"/>
              </a:rPr>
              <a:t>ALDOT FUNDS TO OTHERS (FY2025)</a:t>
            </a:r>
            <a:endParaRPr lang="en-US" sz="4600" dirty="0">
              <a:solidFill>
                <a:schemeClr val="tx1"/>
              </a:solidFill>
            </a:endParaRPr>
          </a:p>
        </p:txBody>
      </p:sp>
      <p:sp>
        <p:nvSpPr>
          <p:cNvPr id="3" name="Content Placeholder 2">
            <a:extLst>
              <a:ext uri="{FF2B5EF4-FFF2-40B4-BE49-F238E27FC236}">
                <a16:creationId xmlns:a16="http://schemas.microsoft.com/office/drawing/2014/main" id="{EE2BFCEE-5B51-4BF2-9AC1-6909CB66E82C}"/>
              </a:ext>
            </a:extLst>
          </p:cNvPr>
          <p:cNvSpPr>
            <a:spLocks noGrp="1"/>
          </p:cNvSpPr>
          <p:nvPr>
            <p:ph idx="1"/>
          </p:nvPr>
        </p:nvSpPr>
        <p:spPr>
          <a:xfrm>
            <a:off x="609600" y="1724608"/>
            <a:ext cx="10972800" cy="4933887"/>
          </a:xfrm>
        </p:spPr>
        <p:txBody>
          <a:bodyPr>
            <a:normAutofit/>
          </a:bodyPr>
          <a:lstStyle/>
          <a:p>
            <a:pPr marL="109728" indent="0">
              <a:buNone/>
            </a:pPr>
            <a:r>
              <a:rPr lang="en-US" dirty="0"/>
              <a:t>	</a:t>
            </a:r>
            <a:r>
              <a:rPr lang="en-US" dirty="0">
                <a:latin typeface="Times New Roman" panose="02020603050405020304" pitchFamily="18" charset="0"/>
                <a:cs typeface="Times New Roman" panose="02020603050405020304" pitchFamily="18" charset="0"/>
              </a:rPr>
              <a:t>Revenue Department					$     2,974,000</a:t>
            </a:r>
          </a:p>
          <a:p>
            <a:pPr marL="109728" indent="0">
              <a:buNone/>
            </a:pPr>
            <a:r>
              <a:rPr lang="en-US" dirty="0">
                <a:latin typeface="Times New Roman" panose="02020603050405020304" pitchFamily="18" charset="0"/>
                <a:cs typeface="Times New Roman" panose="02020603050405020304" pitchFamily="18" charset="0"/>
              </a:rPr>
              <a:t>	State Personnel						$     2,853,000</a:t>
            </a:r>
          </a:p>
          <a:p>
            <a:pPr marL="109728" indent="0">
              <a:buNone/>
            </a:pPr>
            <a:endParaRPr lang="en-US" sz="2000" u="sng" dirty="0">
              <a:highlight>
                <a:srgbClr val="FFFF00"/>
              </a:highlight>
              <a:latin typeface="Times New Roman" panose="02020603050405020304" pitchFamily="18" charset="0"/>
              <a:cs typeface="Times New Roman" panose="02020603050405020304" pitchFamily="18" charset="0"/>
            </a:endParaRPr>
          </a:p>
          <a:p>
            <a:pPr marL="109728" indent="0">
              <a:buNone/>
            </a:pPr>
            <a:r>
              <a:rPr lang="en-US" u="sng" dirty="0">
                <a:latin typeface="Times New Roman" panose="02020603050405020304" pitchFamily="18" charset="0"/>
                <a:cs typeface="Times New Roman" panose="02020603050405020304" pitchFamily="18" charset="0"/>
              </a:rPr>
              <a:t>RAA FUNDS</a:t>
            </a:r>
            <a:endParaRPr lang="en-US" dirty="0">
              <a:latin typeface="Times New Roman" panose="02020603050405020304" pitchFamily="18" charset="0"/>
              <a:cs typeface="Times New Roman" panose="02020603050405020304" pitchFamily="18" charset="0"/>
            </a:endParaRPr>
          </a:p>
          <a:p>
            <a:pPr marL="109728" indent="0">
              <a:buNone/>
            </a:pPr>
            <a:r>
              <a:rPr lang="en-US" dirty="0">
                <a:latin typeface="Times New Roman" panose="02020603050405020304" pitchFamily="18" charset="0"/>
                <a:cs typeface="Times New Roman" panose="02020603050405020304" pitchFamily="18" charset="0"/>
              </a:rPr>
              <a:t>	ATRIP-II Program						$   40,000,000</a:t>
            </a:r>
          </a:p>
          <a:p>
            <a:pPr marL="109728" indent="0">
              <a:buNone/>
            </a:pPr>
            <a:r>
              <a:rPr lang="en-US" dirty="0">
                <a:latin typeface="Times New Roman" panose="02020603050405020304" pitchFamily="18" charset="0"/>
                <a:cs typeface="Times New Roman" panose="02020603050405020304" pitchFamily="18" charset="0"/>
              </a:rPr>
              <a:t>	Annual Grant Program					$   15,000,000</a:t>
            </a:r>
          </a:p>
          <a:p>
            <a:pPr marL="109728" indent="0">
              <a:buNone/>
            </a:pPr>
            <a:r>
              <a:rPr lang="en-US" dirty="0">
                <a:latin typeface="Times New Roman" panose="02020603050405020304" pitchFamily="18" charset="0"/>
                <a:cs typeface="Times New Roman" panose="02020603050405020304" pitchFamily="18" charset="0"/>
              </a:rPr>
              <a:t>	Federal Aid Exchange			</a:t>
            </a:r>
            <a:r>
              <a:rPr lang="en-US" u="sng" dirty="0">
                <a:latin typeface="Times New Roman" panose="02020603050405020304" pitchFamily="18" charset="0"/>
                <a:cs typeface="Times New Roman" panose="02020603050405020304" pitchFamily="18" charset="0"/>
              </a:rPr>
              <a:t>		$   26,800,000</a:t>
            </a:r>
          </a:p>
          <a:p>
            <a:pPr marL="109728" indent="0">
              <a:buNone/>
            </a:pP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Total	$ 333,121,000</a:t>
            </a:r>
          </a:p>
          <a:p>
            <a:pPr marL="109728" indent="0">
              <a:buNone/>
            </a:pPr>
            <a:endParaRPr lang="en-US" dirty="0"/>
          </a:p>
          <a:p>
            <a:pPr marL="109728" indent="0">
              <a:buNone/>
            </a:pPr>
            <a:endParaRPr lang="en-US" dirty="0"/>
          </a:p>
          <a:p>
            <a:pPr marL="109728"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6395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A8D2E1F-C1CD-4EB8-B994-78F98C920569}"/>
              </a:ext>
            </a:extLst>
          </p:cNvPr>
          <p:cNvSpPr>
            <a:spLocks noGrp="1"/>
          </p:cNvSpPr>
          <p:nvPr>
            <p:ph type="title"/>
          </p:nvPr>
        </p:nvSpPr>
        <p:spPr>
          <a:xfrm>
            <a:off x="528638" y="2609849"/>
            <a:ext cx="11165681" cy="3126581"/>
          </a:xfrm>
        </p:spPr>
        <p:txBody>
          <a:bodyPr>
            <a:noAutofit/>
          </a:bodyPr>
          <a:lstStyle/>
          <a:p>
            <a:pPr algn="ctr"/>
            <a:r>
              <a:rPr lang="en-US" sz="7200" dirty="0">
                <a:solidFill>
                  <a:schemeClr val="accent2">
                    <a:lumMod val="50000"/>
                  </a:schemeClr>
                </a:solidFill>
                <a:effectLst>
                  <a:glow>
                    <a:schemeClr val="accent1">
                      <a:alpha val="40000"/>
                    </a:schemeClr>
                  </a:glow>
                  <a:outerShdw dist="50800" dir="5400000" algn="ctr" rotWithShape="0">
                    <a:srgbClr val="000000"/>
                  </a:outerShdw>
                </a:effectLst>
              </a:rPr>
              <a:t>PAST YEARS BUDGET PERFORMANCE AND LETTING DETAILS</a:t>
            </a:r>
          </a:p>
        </p:txBody>
      </p:sp>
    </p:spTree>
    <p:extLst>
      <p:ext uri="{BB962C8B-B14F-4D97-AF65-F5344CB8AC3E}">
        <p14:creationId xmlns:p14="http://schemas.microsoft.com/office/powerpoint/2010/main" val="3998041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5853"/>
            <a:ext cx="10972800" cy="1355557"/>
          </a:xfrm>
        </p:spPr>
        <p:txBody>
          <a:bodyPr>
            <a:noAutofit/>
          </a:bodyPr>
          <a:lstStyle/>
          <a:p>
            <a:pPr algn="ctr"/>
            <a:r>
              <a:rPr lang="en-US" sz="4600" dirty="0">
                <a:latin typeface="Times New Roman" panose="02020603050405020304" pitchFamily="18" charset="0"/>
                <a:cs typeface="Times New Roman" panose="02020603050405020304" pitchFamily="18" charset="0"/>
              </a:rPr>
              <a:t>AVERAGE BUDGET TARGET AMOUNTS</a:t>
            </a:r>
            <a:br>
              <a:rPr lang="en-US" sz="4600" dirty="0">
                <a:latin typeface="Times New Roman" panose="02020603050405020304" pitchFamily="18" charset="0"/>
                <a:cs typeface="Times New Roman" panose="02020603050405020304" pitchFamily="18" charset="0"/>
              </a:rPr>
            </a:br>
            <a:r>
              <a:rPr lang="en-US" sz="4600" dirty="0">
                <a:latin typeface="Times New Roman" panose="02020603050405020304" pitchFamily="18" charset="0"/>
                <a:cs typeface="Times New Roman" panose="02020603050405020304" pitchFamily="18" charset="0"/>
              </a:rPr>
              <a:t>PREVIOUS 4 YEARS</a:t>
            </a:r>
          </a:p>
        </p:txBody>
      </p:sp>
      <p:sp>
        <p:nvSpPr>
          <p:cNvPr id="3" name="Content Placeholder 2"/>
          <p:cNvSpPr>
            <a:spLocks noGrp="1"/>
          </p:cNvSpPr>
          <p:nvPr>
            <p:ph idx="1"/>
          </p:nvPr>
        </p:nvSpPr>
        <p:spPr>
          <a:xfrm>
            <a:off x="609600" y="2330117"/>
            <a:ext cx="10972800" cy="4275399"/>
          </a:xfrm>
        </p:spPr>
        <p:txBody>
          <a:bodyPr>
            <a:noAutofit/>
          </a:bodyPr>
          <a:lstStyle/>
          <a:p>
            <a:pPr marL="109728" indent="0">
              <a:lnSpc>
                <a:spcPct val="110000"/>
              </a:lnSpc>
              <a:spcBef>
                <a:spcPts val="0"/>
              </a:spcBef>
              <a:buNone/>
            </a:pPr>
            <a:r>
              <a:rPr lang="en-US" sz="3600" u="sng" dirty="0">
                <a:latin typeface="Times New Roman" panose="02020603050405020304" pitchFamily="18" charset="0"/>
                <a:cs typeface="Times New Roman" panose="02020603050405020304" pitchFamily="18" charset="0"/>
              </a:rPr>
              <a:t>FEDERAL FUNDS + STATE MATCH</a:t>
            </a:r>
          </a:p>
          <a:p>
            <a:pPr marL="109728" indent="0">
              <a:lnSpc>
                <a:spcPct val="110000"/>
              </a:lnSpc>
              <a:spcBef>
                <a:spcPts val="0"/>
              </a:spcBef>
              <a:buNone/>
            </a:pPr>
            <a:r>
              <a:rPr lang="en-US" sz="3600" dirty="0">
                <a:latin typeface="Times New Roman" panose="02020603050405020304" pitchFamily="18" charset="0"/>
                <a:cs typeface="Times New Roman" panose="02020603050405020304" pitchFamily="18" charset="0"/>
              </a:rPr>
              <a:t>	Interstate Maintenance 				$194,000,000</a:t>
            </a:r>
          </a:p>
          <a:p>
            <a:pPr marL="109728" indent="0">
              <a:lnSpc>
                <a:spcPct val="110000"/>
              </a:lnSpc>
              <a:spcBef>
                <a:spcPts val="0"/>
              </a:spcBef>
              <a:buNone/>
            </a:pPr>
            <a:r>
              <a:rPr lang="en-US" sz="3600" dirty="0">
                <a:latin typeface="Times New Roman" panose="02020603050405020304" pitchFamily="18" charset="0"/>
                <a:cs typeface="Times New Roman" panose="02020603050405020304" pitchFamily="18" charset="0"/>
              </a:rPr>
              <a:t>	Bridge Replacement 				$135,500,000</a:t>
            </a:r>
          </a:p>
          <a:p>
            <a:pPr marL="109728" indent="0">
              <a:lnSpc>
                <a:spcPct val="110000"/>
              </a:lnSpc>
              <a:spcBef>
                <a:spcPts val="0"/>
              </a:spcBef>
              <a:buNone/>
            </a:pPr>
            <a:r>
              <a:rPr lang="en-US" sz="3600" dirty="0">
                <a:latin typeface="Times New Roman" panose="02020603050405020304" pitchFamily="18" charset="0"/>
                <a:cs typeface="Times New Roman" panose="02020603050405020304" pitchFamily="18" charset="0"/>
              </a:rPr>
              <a:t>	State Route Resurfacing 				$285,000,000</a:t>
            </a:r>
          </a:p>
          <a:p>
            <a:pPr marL="109728" indent="0">
              <a:lnSpc>
                <a:spcPct val="110000"/>
              </a:lnSpc>
              <a:spcBef>
                <a:spcPts val="0"/>
              </a:spcBef>
              <a:buNone/>
            </a:pPr>
            <a:r>
              <a:rPr lang="en-US" sz="3600" dirty="0">
                <a:latin typeface="Times New Roman" panose="02020603050405020304" pitchFamily="18" charset="0"/>
                <a:cs typeface="Times New Roman" panose="02020603050405020304" pitchFamily="18" charset="0"/>
              </a:rPr>
              <a:t>	Capacity/System Enhancement 		$184,250,000</a:t>
            </a:r>
          </a:p>
          <a:p>
            <a:pPr marL="109728" indent="0">
              <a:lnSpc>
                <a:spcPct val="110000"/>
              </a:lnSpc>
              <a:spcBef>
                <a:spcPts val="0"/>
              </a:spcBef>
              <a:buNone/>
            </a:pPr>
            <a:r>
              <a:rPr lang="en-US" sz="3600" dirty="0">
                <a:latin typeface="Times New Roman" panose="02020603050405020304" pitchFamily="18" charset="0"/>
                <a:cs typeface="Times New Roman" panose="02020603050405020304" pitchFamily="18" charset="0"/>
              </a:rPr>
              <a:t>	Safety 							</a:t>
            </a:r>
            <a:r>
              <a:rPr lang="en-US" sz="3600" u="sng" dirty="0">
                <a:latin typeface="Times New Roman" panose="02020603050405020304" pitchFamily="18" charset="0"/>
                <a:cs typeface="Times New Roman" panose="02020603050405020304" pitchFamily="18" charset="0"/>
              </a:rPr>
              <a:t>$  47,000,000</a:t>
            </a:r>
          </a:p>
          <a:p>
            <a:pPr marL="685800" lvl="3" indent="0">
              <a:lnSpc>
                <a:spcPct val="110000"/>
              </a:lnSpc>
              <a:spcBef>
                <a:spcPts val="0"/>
              </a:spcBef>
              <a:buNone/>
            </a:pPr>
            <a:r>
              <a:rPr lang="en-US" sz="3600" dirty="0">
                <a:latin typeface="Times New Roman" panose="02020603050405020304" pitchFamily="18" charset="0"/>
                <a:cs typeface="Times New Roman" panose="02020603050405020304" pitchFamily="18" charset="0"/>
              </a:rPr>
              <a:t>							</a:t>
            </a:r>
            <a:r>
              <a:rPr lang="en-US" sz="3600" b="1" dirty="0">
                <a:latin typeface="Times New Roman" panose="02020603050405020304" pitchFamily="18" charset="0"/>
                <a:cs typeface="Times New Roman" panose="02020603050405020304" pitchFamily="18" charset="0"/>
              </a:rPr>
              <a:t>TOTAL	$845,750,000</a:t>
            </a:r>
          </a:p>
        </p:txBody>
      </p:sp>
    </p:spTree>
    <p:extLst>
      <p:ext uri="{BB962C8B-B14F-4D97-AF65-F5344CB8AC3E}">
        <p14:creationId xmlns:p14="http://schemas.microsoft.com/office/powerpoint/2010/main" val="1484275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431C510C-994A-4806-8E6C-6FA4371E234B}"/>
              </a:ext>
            </a:extLst>
          </p:cNvPr>
          <p:cNvSpPr txBox="1">
            <a:spLocks/>
          </p:cNvSpPr>
          <p:nvPr/>
        </p:nvSpPr>
        <p:spPr>
          <a:xfrm>
            <a:off x="0" y="515566"/>
            <a:ext cx="12192000" cy="2140085"/>
          </a:xfrm>
          <a:prstGeom prst="rect">
            <a:avLst/>
          </a:prstGeom>
        </p:spPr>
        <p:txBody>
          <a:bodyPr>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en-US" sz="3500" dirty="0">
                <a:latin typeface="Times New Roman" panose="02020603050405020304" pitchFamily="18" charset="0"/>
                <a:cs typeface="Times New Roman" panose="02020603050405020304" pitchFamily="18" charset="0"/>
              </a:rPr>
              <a:t>ACTUAL PROGRAM EXPENSES 2021-2024 ($ millions)</a:t>
            </a:r>
          </a:p>
        </p:txBody>
      </p:sp>
      <p:pic>
        <p:nvPicPr>
          <p:cNvPr id="7" name="Picture 6">
            <a:extLst>
              <a:ext uri="{FF2B5EF4-FFF2-40B4-BE49-F238E27FC236}">
                <a16:creationId xmlns:a16="http://schemas.microsoft.com/office/drawing/2014/main" id="{675F35B1-1ACF-22E5-566D-35604263D49C}"/>
              </a:ext>
            </a:extLst>
          </p:cNvPr>
          <p:cNvPicPr>
            <a:picLocks noChangeAspect="1"/>
          </p:cNvPicPr>
          <p:nvPr/>
        </p:nvPicPr>
        <p:blipFill>
          <a:blip r:embed="rId3"/>
          <a:stretch>
            <a:fillRect/>
          </a:stretch>
        </p:blipFill>
        <p:spPr>
          <a:xfrm>
            <a:off x="147637" y="1104900"/>
            <a:ext cx="11896725" cy="5753100"/>
          </a:xfrm>
          <a:prstGeom prst="rect">
            <a:avLst/>
          </a:prstGeom>
        </p:spPr>
      </p:pic>
    </p:spTree>
    <p:extLst>
      <p:ext uri="{BB962C8B-B14F-4D97-AF65-F5344CB8AC3E}">
        <p14:creationId xmlns:p14="http://schemas.microsoft.com/office/powerpoint/2010/main" val="234742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431C510C-994A-4806-8E6C-6FA4371E234B}"/>
              </a:ext>
            </a:extLst>
          </p:cNvPr>
          <p:cNvSpPr txBox="1">
            <a:spLocks/>
          </p:cNvSpPr>
          <p:nvPr/>
        </p:nvSpPr>
        <p:spPr>
          <a:xfrm>
            <a:off x="0" y="515566"/>
            <a:ext cx="12192000" cy="2140085"/>
          </a:xfrm>
          <a:prstGeom prst="rect">
            <a:avLst/>
          </a:prstGeom>
        </p:spPr>
        <p:txBody>
          <a:bodyPr>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en-US" sz="3500" dirty="0">
                <a:latin typeface="Times New Roman" panose="02020603050405020304" pitchFamily="18" charset="0"/>
                <a:cs typeface="Times New Roman" panose="02020603050405020304" pitchFamily="18" charset="0"/>
              </a:rPr>
              <a:t>ACTUAL PROGRAM EXPENSES 2021-2024 ($ millions)</a:t>
            </a:r>
          </a:p>
        </p:txBody>
      </p:sp>
      <p:pic>
        <p:nvPicPr>
          <p:cNvPr id="4" name="Picture 3">
            <a:extLst>
              <a:ext uri="{FF2B5EF4-FFF2-40B4-BE49-F238E27FC236}">
                <a16:creationId xmlns:a16="http://schemas.microsoft.com/office/drawing/2014/main" id="{D834DEE8-8825-04E6-27C0-0CF7847D34FE}"/>
              </a:ext>
            </a:extLst>
          </p:cNvPr>
          <p:cNvPicPr>
            <a:picLocks noChangeAspect="1"/>
          </p:cNvPicPr>
          <p:nvPr/>
        </p:nvPicPr>
        <p:blipFill>
          <a:blip r:embed="rId3"/>
          <a:stretch>
            <a:fillRect/>
          </a:stretch>
        </p:blipFill>
        <p:spPr>
          <a:xfrm>
            <a:off x="142875" y="1092115"/>
            <a:ext cx="11906250" cy="5876925"/>
          </a:xfrm>
          <a:prstGeom prst="rect">
            <a:avLst/>
          </a:prstGeom>
        </p:spPr>
      </p:pic>
    </p:spTree>
    <p:extLst>
      <p:ext uri="{BB962C8B-B14F-4D97-AF65-F5344CB8AC3E}">
        <p14:creationId xmlns:p14="http://schemas.microsoft.com/office/powerpoint/2010/main" val="2437066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02105"/>
            <a:ext cx="10972800" cy="1355557"/>
          </a:xfrm>
        </p:spPr>
        <p:txBody>
          <a:bodyPr>
            <a:noAutofit/>
          </a:bodyPr>
          <a:lstStyle/>
          <a:p>
            <a:pPr algn="ctr"/>
            <a:r>
              <a:rPr lang="en-US" sz="4600" dirty="0">
                <a:latin typeface="Times New Roman" panose="02020603050405020304" pitchFamily="18" charset="0"/>
                <a:cs typeface="Times New Roman" panose="02020603050405020304" pitchFamily="18" charset="0"/>
              </a:rPr>
              <a:t>TARGET BUDGET COMPARISON</a:t>
            </a:r>
            <a:br>
              <a:rPr lang="en-US" sz="4600" dirty="0">
                <a:latin typeface="Times New Roman" panose="02020603050405020304" pitchFamily="18" charset="0"/>
                <a:cs typeface="Times New Roman" panose="02020603050405020304" pitchFamily="18" charset="0"/>
              </a:rPr>
            </a:br>
            <a:r>
              <a:rPr lang="en-US" sz="4600" dirty="0">
                <a:latin typeface="Times New Roman" panose="02020603050405020304" pitchFamily="18" charset="0"/>
                <a:cs typeface="Times New Roman" panose="02020603050405020304" pitchFamily="18" charset="0"/>
              </a:rPr>
              <a:t>WITH LAST 4 YEAR AVERAGES</a:t>
            </a:r>
          </a:p>
        </p:txBody>
      </p:sp>
      <p:sp>
        <p:nvSpPr>
          <p:cNvPr id="3" name="Content Placeholder 2"/>
          <p:cNvSpPr>
            <a:spLocks noGrp="1"/>
          </p:cNvSpPr>
          <p:nvPr>
            <p:ph idx="1"/>
          </p:nvPr>
        </p:nvSpPr>
        <p:spPr>
          <a:xfrm>
            <a:off x="609600" y="2213811"/>
            <a:ext cx="10972800" cy="4491789"/>
          </a:xfrm>
        </p:spPr>
        <p:txBody>
          <a:bodyPr>
            <a:noAutofit/>
          </a:bodyPr>
          <a:lstStyle/>
          <a:p>
            <a:pPr marL="109728" indent="0">
              <a:lnSpc>
                <a:spcPct val="110000"/>
              </a:lnSpc>
              <a:spcBef>
                <a:spcPts val="0"/>
              </a:spcBef>
              <a:buNone/>
            </a:pPr>
            <a:r>
              <a:rPr lang="en-US" dirty="0"/>
              <a:t>						     </a:t>
            </a:r>
            <a:r>
              <a:rPr lang="en-US" sz="3000" u="sng" dirty="0">
                <a:latin typeface="Times New Roman" panose="02020603050405020304" pitchFamily="18" charset="0"/>
                <a:cs typeface="Times New Roman" panose="02020603050405020304" pitchFamily="18" charset="0"/>
              </a:rPr>
              <a:t>TARGET</a:t>
            </a:r>
            <a:r>
              <a:rPr lang="en-US" sz="3000" dirty="0">
                <a:latin typeface="Times New Roman" panose="02020603050405020304" pitchFamily="18" charset="0"/>
                <a:cs typeface="Times New Roman" panose="02020603050405020304" pitchFamily="18" charset="0"/>
              </a:rPr>
              <a:t>	    </a:t>
            </a:r>
            <a:r>
              <a:rPr lang="en-US" sz="3000" u="sng" dirty="0">
                <a:latin typeface="Times New Roman" panose="02020603050405020304" pitchFamily="18" charset="0"/>
                <a:cs typeface="Times New Roman" panose="02020603050405020304" pitchFamily="18" charset="0"/>
              </a:rPr>
              <a:t>ACTUAL</a:t>
            </a:r>
          </a:p>
          <a:p>
            <a:pPr marL="109728" indent="0">
              <a:lnSpc>
                <a:spcPct val="110000"/>
              </a:lnSpc>
              <a:spcBef>
                <a:spcPts val="0"/>
              </a:spcBef>
              <a:buNone/>
            </a:pPr>
            <a:r>
              <a:rPr lang="en-US" sz="3000" dirty="0">
                <a:latin typeface="Times New Roman" panose="02020603050405020304" pitchFamily="18" charset="0"/>
                <a:cs typeface="Times New Roman" panose="02020603050405020304" pitchFamily="18" charset="0"/>
              </a:rPr>
              <a:t>Interstate Maintenance 		$194,000,000	$192,160,000</a:t>
            </a:r>
          </a:p>
          <a:p>
            <a:pPr marL="109728" indent="0">
              <a:lnSpc>
                <a:spcPct val="110000"/>
              </a:lnSpc>
              <a:spcBef>
                <a:spcPts val="0"/>
              </a:spcBef>
              <a:buNone/>
            </a:pPr>
            <a:r>
              <a:rPr lang="en-US" sz="3000" dirty="0">
                <a:latin typeface="Times New Roman" panose="02020603050405020304" pitchFamily="18" charset="0"/>
                <a:cs typeface="Times New Roman" panose="02020603050405020304" pitchFamily="18" charset="0"/>
              </a:rPr>
              <a:t>Bridge Replacement 			$135,500,000	$143,600,000</a:t>
            </a:r>
          </a:p>
          <a:p>
            <a:pPr marL="109728" indent="0">
              <a:lnSpc>
                <a:spcPct val="110000"/>
              </a:lnSpc>
              <a:spcBef>
                <a:spcPts val="0"/>
              </a:spcBef>
              <a:buNone/>
            </a:pPr>
            <a:r>
              <a:rPr lang="en-US" sz="3000" dirty="0">
                <a:latin typeface="Times New Roman" panose="02020603050405020304" pitchFamily="18" charset="0"/>
                <a:cs typeface="Times New Roman" panose="02020603050405020304" pitchFamily="18" charset="0"/>
              </a:rPr>
              <a:t>State Route Resurfacing 		$285,000,000	$295,640,000</a:t>
            </a:r>
          </a:p>
          <a:p>
            <a:pPr marL="109728" indent="0">
              <a:lnSpc>
                <a:spcPct val="110000"/>
              </a:lnSpc>
              <a:spcBef>
                <a:spcPts val="0"/>
              </a:spcBef>
              <a:buNone/>
            </a:pPr>
            <a:r>
              <a:rPr lang="en-US" sz="3000" dirty="0">
                <a:latin typeface="Times New Roman" panose="02020603050405020304" pitchFamily="18" charset="0"/>
                <a:cs typeface="Times New Roman" panose="02020603050405020304" pitchFamily="18" charset="0"/>
              </a:rPr>
              <a:t>Capacity/System Enhancement 	$184,250,000	$245,180,000</a:t>
            </a:r>
          </a:p>
          <a:p>
            <a:pPr marL="109728" indent="0">
              <a:lnSpc>
                <a:spcPct val="110000"/>
              </a:lnSpc>
              <a:spcBef>
                <a:spcPts val="0"/>
              </a:spcBef>
              <a:buNone/>
            </a:pPr>
            <a:r>
              <a:rPr lang="en-US" sz="3000" dirty="0">
                <a:latin typeface="Times New Roman" panose="02020603050405020304" pitchFamily="18" charset="0"/>
                <a:cs typeface="Times New Roman" panose="02020603050405020304" pitchFamily="18" charset="0"/>
              </a:rPr>
              <a:t>Safety 					</a:t>
            </a:r>
            <a:r>
              <a:rPr lang="en-US" sz="3000" u="sng" dirty="0">
                <a:latin typeface="Times New Roman" panose="02020603050405020304" pitchFamily="18" charset="0"/>
                <a:cs typeface="Times New Roman" panose="02020603050405020304" pitchFamily="18" charset="0"/>
              </a:rPr>
              <a:t>$  47,000,000</a:t>
            </a:r>
            <a:r>
              <a:rPr lang="en-US" sz="3000" dirty="0">
                <a:latin typeface="Times New Roman" panose="02020603050405020304" pitchFamily="18" charset="0"/>
                <a:cs typeface="Times New Roman" panose="02020603050405020304" pitchFamily="18" charset="0"/>
              </a:rPr>
              <a:t>	</a:t>
            </a:r>
            <a:r>
              <a:rPr lang="en-US" sz="3000" u="sng" dirty="0">
                <a:latin typeface="Times New Roman" panose="02020603050405020304" pitchFamily="18" charset="0"/>
                <a:cs typeface="Times New Roman" panose="02020603050405020304" pitchFamily="18" charset="0"/>
              </a:rPr>
              <a:t>$  48,360,000</a:t>
            </a:r>
          </a:p>
          <a:p>
            <a:pPr marL="685800" lvl="3" indent="0">
              <a:lnSpc>
                <a:spcPct val="110000"/>
              </a:lnSpc>
              <a:spcBef>
                <a:spcPts val="0"/>
              </a:spcBef>
              <a:buNone/>
            </a:pPr>
            <a:r>
              <a:rPr lang="en-US" sz="3000" dirty="0">
                <a:latin typeface="Times New Roman" panose="02020603050405020304" pitchFamily="18" charset="0"/>
                <a:cs typeface="Times New Roman" panose="02020603050405020304" pitchFamily="18" charset="0"/>
              </a:rPr>
              <a:t>				</a:t>
            </a:r>
            <a:r>
              <a:rPr lang="en-US" sz="3000" b="1" dirty="0">
                <a:latin typeface="Times New Roman" panose="02020603050405020304" pitchFamily="18" charset="0"/>
                <a:cs typeface="Times New Roman" panose="02020603050405020304" pitchFamily="18" charset="0"/>
              </a:rPr>
              <a:t>TOTAL	$845,750,000	$924,940,000</a:t>
            </a:r>
          </a:p>
        </p:txBody>
      </p:sp>
    </p:spTree>
    <p:extLst>
      <p:ext uri="{BB962C8B-B14F-4D97-AF65-F5344CB8AC3E}">
        <p14:creationId xmlns:p14="http://schemas.microsoft.com/office/powerpoint/2010/main" val="224658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0679"/>
            <a:ext cx="10972800" cy="907668"/>
          </a:xfrm>
        </p:spPr>
        <p:txBody>
          <a:bodyPr>
            <a:noAutofit/>
          </a:bodyPr>
          <a:lstStyle/>
          <a:p>
            <a:pPr algn="ctr"/>
            <a:r>
              <a:rPr lang="en-US" sz="5400" dirty="0">
                <a:latin typeface="Times New Roman" panose="02020603050405020304" pitchFamily="18" charset="0"/>
                <a:cs typeface="Times New Roman" panose="02020603050405020304" pitchFamily="18" charset="0"/>
              </a:rPr>
              <a:t>LAST 4 YEARS LETTING</a:t>
            </a:r>
          </a:p>
        </p:txBody>
      </p:sp>
      <p:sp>
        <p:nvSpPr>
          <p:cNvPr id="3" name="Content Placeholder 2"/>
          <p:cNvSpPr>
            <a:spLocks noGrp="1"/>
          </p:cNvSpPr>
          <p:nvPr>
            <p:ph idx="1"/>
          </p:nvPr>
        </p:nvSpPr>
        <p:spPr>
          <a:xfrm>
            <a:off x="463295" y="1737361"/>
            <a:ext cx="11180065" cy="4511040"/>
          </a:xfrm>
        </p:spPr>
        <p:txBody>
          <a:bodyPr>
            <a:normAutofit/>
          </a:bodyPr>
          <a:lstStyle/>
          <a:p>
            <a:pPr marL="109728" indent="0">
              <a:lnSpc>
                <a:spcPct val="150000"/>
              </a:lnSpc>
              <a:buNone/>
            </a:pP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FY</a:t>
            </a: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CONTRACTS AWARDED</a:t>
            </a: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CONTRACT AMOUNT</a:t>
            </a:r>
          </a:p>
          <a:p>
            <a:pPr marL="109728" indent="0">
              <a:buNone/>
            </a:pPr>
            <a:r>
              <a:rPr lang="en-US" dirty="0">
                <a:latin typeface="Times New Roman" panose="02020603050405020304" pitchFamily="18" charset="0"/>
                <a:cs typeface="Times New Roman" panose="02020603050405020304" pitchFamily="18" charset="0"/>
              </a:rPr>
              <a:t>	2021				240				$698,650,410</a:t>
            </a:r>
          </a:p>
          <a:p>
            <a:pPr marL="109728" indent="0">
              <a:buNone/>
            </a:pPr>
            <a:r>
              <a:rPr lang="en-US" dirty="0">
                <a:latin typeface="Times New Roman" panose="02020603050405020304" pitchFamily="18" charset="0"/>
                <a:cs typeface="Times New Roman" panose="02020603050405020304" pitchFamily="18" charset="0"/>
              </a:rPr>
              <a:t>	2022				216				$873,645,675</a:t>
            </a:r>
          </a:p>
          <a:p>
            <a:pPr marL="109728" indent="0">
              <a:buNone/>
            </a:pPr>
            <a:r>
              <a:rPr lang="en-US" dirty="0">
                <a:latin typeface="Times New Roman" panose="02020603050405020304" pitchFamily="18" charset="0"/>
                <a:cs typeface="Times New Roman" panose="02020603050405020304" pitchFamily="18" charset="0"/>
              </a:rPr>
              <a:t>	2023				201				$788,480,700</a:t>
            </a:r>
            <a:endParaRPr lang="en-US" b="1" dirty="0">
              <a:latin typeface="Times New Roman" panose="02020603050405020304" pitchFamily="18" charset="0"/>
              <a:cs typeface="Times New Roman" panose="02020603050405020304" pitchFamily="18" charset="0"/>
            </a:endParaRPr>
          </a:p>
          <a:p>
            <a:pPr marL="411480" lvl="1" indent="0">
              <a:buNone/>
            </a:pPr>
            <a:r>
              <a:rPr lang="en-US" sz="32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2024				201				$887,182,763</a:t>
            </a:r>
          </a:p>
          <a:p>
            <a:pPr lvl="1">
              <a:buFont typeface="Arial" panose="020B0604020202020204" pitchFamily="34" charset="0"/>
              <a:buChar char="•"/>
            </a:pPr>
            <a:endParaRPr lang="en-US" sz="3300" dirty="0">
              <a:latin typeface="Times New Roman" panose="02020603050405020304" pitchFamily="18" charset="0"/>
              <a:cs typeface="Times New Roman" panose="02020603050405020304" pitchFamily="18" charset="0"/>
            </a:endParaRPr>
          </a:p>
          <a:p>
            <a:pPr marL="109728" indent="0">
              <a:buNone/>
            </a:pPr>
            <a:endParaRPr lang="en-US" dirty="0">
              <a:latin typeface="Times New Roman" panose="02020603050405020304" pitchFamily="18" charset="0"/>
              <a:cs typeface="Times New Roman" panose="02020603050405020304" pitchFamily="18" charset="0"/>
            </a:endParaRPr>
          </a:p>
          <a:p>
            <a:pPr marL="109728"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4805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06115"/>
            <a:ext cx="10972800" cy="1066800"/>
          </a:xfrm>
        </p:spPr>
        <p:txBody>
          <a:bodyPr>
            <a:noAutofit/>
          </a:bodyPr>
          <a:lstStyle/>
          <a:p>
            <a:pPr algn="ctr"/>
            <a:r>
              <a:rPr lang="en-US" sz="6000" dirty="0">
                <a:latin typeface="Times New Roman" panose="02020603050405020304" pitchFamily="18" charset="0"/>
                <a:cs typeface="Times New Roman" panose="02020603050405020304" pitchFamily="18" charset="0"/>
              </a:rPr>
              <a:t>PRESENTATION OVERVIEW</a:t>
            </a:r>
          </a:p>
        </p:txBody>
      </p:sp>
      <p:sp>
        <p:nvSpPr>
          <p:cNvPr id="3" name="Content Placeholder 2"/>
          <p:cNvSpPr>
            <a:spLocks noGrp="1"/>
          </p:cNvSpPr>
          <p:nvPr>
            <p:ph idx="1"/>
          </p:nvPr>
        </p:nvSpPr>
        <p:spPr>
          <a:xfrm>
            <a:off x="538843" y="2249424"/>
            <a:ext cx="11043557" cy="4101369"/>
          </a:xfrm>
        </p:spPr>
        <p:txBody>
          <a:bodyPr>
            <a:noAutofit/>
          </a:bodyPr>
          <a:lstStyle/>
          <a:p>
            <a:pPr>
              <a:lnSpc>
                <a:spcPct val="150000"/>
              </a:lnSpc>
            </a:pPr>
            <a:r>
              <a:rPr lang="en-US" sz="3200" dirty="0">
                <a:latin typeface="Times New Roman" panose="02020603050405020304" pitchFamily="18" charset="0"/>
                <a:cs typeface="Times New Roman" panose="02020603050405020304" pitchFamily="18" charset="0"/>
              </a:rPr>
              <a:t>Federal Funding Program</a:t>
            </a:r>
          </a:p>
          <a:p>
            <a:pPr>
              <a:lnSpc>
                <a:spcPct val="150000"/>
              </a:lnSpc>
            </a:pPr>
            <a:endParaRPr lang="en-US" sz="1200" dirty="0">
              <a:latin typeface="Times New Roman" panose="02020603050405020304" pitchFamily="18" charset="0"/>
              <a:cs typeface="Times New Roman" panose="02020603050405020304" pitchFamily="18" charset="0"/>
            </a:endParaRPr>
          </a:p>
          <a:p>
            <a:pPr>
              <a:lnSpc>
                <a:spcPct val="150000"/>
              </a:lnSpc>
            </a:pPr>
            <a:r>
              <a:rPr lang="en-US" sz="3200" dirty="0">
                <a:latin typeface="Times New Roman" panose="02020603050405020304" pitchFamily="18" charset="0"/>
                <a:cs typeface="Times New Roman" panose="02020603050405020304" pitchFamily="18" charset="0"/>
              </a:rPr>
              <a:t>Highway Tax Revenue Budget</a:t>
            </a:r>
          </a:p>
          <a:p>
            <a:pPr>
              <a:lnSpc>
                <a:spcPct val="150000"/>
              </a:lnSpc>
            </a:pPr>
            <a:endParaRPr lang="en-US" sz="1200" dirty="0">
              <a:latin typeface="Times New Roman" panose="02020603050405020304" pitchFamily="18" charset="0"/>
              <a:cs typeface="Times New Roman" panose="02020603050405020304" pitchFamily="18" charset="0"/>
            </a:endParaRPr>
          </a:p>
          <a:p>
            <a:pPr>
              <a:lnSpc>
                <a:spcPct val="150000"/>
              </a:lnSpc>
            </a:pPr>
            <a:r>
              <a:rPr lang="en-US" sz="3200" dirty="0">
                <a:latin typeface="Times New Roman" panose="02020603050405020304" pitchFamily="18" charset="0"/>
                <a:cs typeface="Times New Roman" panose="02020603050405020304" pitchFamily="18" charset="0"/>
              </a:rPr>
              <a:t>Past Years Budget Performance and Letting Details</a:t>
            </a:r>
          </a:p>
          <a:p>
            <a:pPr>
              <a:lnSpc>
                <a:spcPct val="150000"/>
              </a:lnSpc>
            </a:pPr>
            <a:endParaRPr lang="en-US" sz="1200" dirty="0">
              <a:latin typeface="Times New Roman" panose="02020603050405020304" pitchFamily="18" charset="0"/>
              <a:cs typeface="Times New Roman" panose="02020603050405020304" pitchFamily="18" charset="0"/>
            </a:endParaRPr>
          </a:p>
          <a:p>
            <a:pPr>
              <a:lnSpc>
                <a:spcPct val="150000"/>
              </a:lnSpc>
            </a:pPr>
            <a:r>
              <a:rPr lang="en-US" sz="3200" dirty="0">
                <a:latin typeface="Times New Roman" panose="02020603050405020304" pitchFamily="18" charset="0"/>
                <a:cs typeface="Times New Roman" panose="02020603050405020304" pitchFamily="18" charset="0"/>
              </a:rPr>
              <a:t>Rebuild Alabama Act (RAA) Highlights</a:t>
            </a:r>
          </a:p>
        </p:txBody>
      </p:sp>
    </p:spTree>
    <p:extLst>
      <p:ext uri="{BB962C8B-B14F-4D97-AF65-F5344CB8AC3E}">
        <p14:creationId xmlns:p14="http://schemas.microsoft.com/office/powerpoint/2010/main" val="964795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A8D2E1F-C1CD-4EB8-B994-78F98C920569}"/>
              </a:ext>
            </a:extLst>
          </p:cNvPr>
          <p:cNvSpPr>
            <a:spLocks noGrp="1"/>
          </p:cNvSpPr>
          <p:nvPr>
            <p:ph type="title"/>
          </p:nvPr>
        </p:nvSpPr>
        <p:spPr>
          <a:xfrm>
            <a:off x="320842" y="2609850"/>
            <a:ext cx="11550316" cy="2133600"/>
          </a:xfrm>
        </p:spPr>
        <p:txBody>
          <a:bodyPr>
            <a:noAutofit/>
          </a:bodyPr>
          <a:lstStyle/>
          <a:p>
            <a:pPr algn="ctr"/>
            <a:r>
              <a:rPr lang="en-US" sz="7200" dirty="0">
                <a:solidFill>
                  <a:schemeClr val="accent2">
                    <a:lumMod val="50000"/>
                  </a:schemeClr>
                </a:solidFill>
                <a:effectLst>
                  <a:glow>
                    <a:schemeClr val="accent1">
                      <a:alpha val="40000"/>
                    </a:schemeClr>
                  </a:glow>
                  <a:outerShdw dist="50800" dir="5400000" algn="ctr" rotWithShape="0">
                    <a:srgbClr val="000000"/>
                  </a:outerShdw>
                </a:effectLst>
              </a:rPr>
              <a:t>REBUILD ALABAMA ACT (RAA) HIGHLIGHTS</a:t>
            </a:r>
          </a:p>
        </p:txBody>
      </p:sp>
    </p:spTree>
    <p:extLst>
      <p:ext uri="{BB962C8B-B14F-4D97-AF65-F5344CB8AC3E}">
        <p14:creationId xmlns:p14="http://schemas.microsoft.com/office/powerpoint/2010/main" val="3110186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0679"/>
            <a:ext cx="10972800" cy="907668"/>
          </a:xfrm>
        </p:spPr>
        <p:txBody>
          <a:bodyPr>
            <a:noAutofit/>
          </a:bodyPr>
          <a:lstStyle/>
          <a:p>
            <a:pPr algn="ctr"/>
            <a:r>
              <a:rPr lang="en-US" sz="5400" dirty="0">
                <a:latin typeface="Times New Roman" panose="02020603050405020304" pitchFamily="18" charset="0"/>
                <a:cs typeface="Times New Roman" panose="02020603050405020304" pitchFamily="18" charset="0"/>
              </a:rPr>
              <a:t>PROGRAMS OF LOCAL INTEREST</a:t>
            </a:r>
          </a:p>
        </p:txBody>
      </p:sp>
      <p:sp>
        <p:nvSpPr>
          <p:cNvPr id="3" name="Content Placeholder 2"/>
          <p:cNvSpPr>
            <a:spLocks noGrp="1"/>
          </p:cNvSpPr>
          <p:nvPr>
            <p:ph idx="1"/>
          </p:nvPr>
        </p:nvSpPr>
        <p:spPr>
          <a:xfrm>
            <a:off x="384049" y="1629861"/>
            <a:ext cx="11269980" cy="5002587"/>
          </a:xfrm>
        </p:spPr>
        <p:txBody>
          <a:bodyPr>
            <a:normAutofit lnSpcReduction="10000"/>
          </a:bodyPr>
          <a:lstStyle/>
          <a:p>
            <a:pPr>
              <a:lnSpc>
                <a:spcPct val="150000"/>
              </a:lnSpc>
            </a:pPr>
            <a:r>
              <a:rPr lang="en-US" dirty="0">
                <a:latin typeface="Times New Roman" panose="02020603050405020304" pitchFamily="18" charset="0"/>
                <a:cs typeface="Times New Roman" panose="02020603050405020304" pitchFamily="18" charset="0"/>
              </a:rPr>
              <a:t>RAA created 2 application-based programs administered through ALDOT, ATRIP-II and the Annual Grant Program</a:t>
            </a:r>
            <a:endParaRPr lang="en-US" sz="1100" dirty="0">
              <a:latin typeface="Times New Roman" panose="02020603050405020304" pitchFamily="18" charset="0"/>
              <a:cs typeface="Times New Roman" panose="02020603050405020304" pitchFamily="18" charset="0"/>
            </a:endParaRPr>
          </a:p>
          <a:p>
            <a:pPr>
              <a:lnSpc>
                <a:spcPct val="150000"/>
              </a:lnSpc>
            </a:pPr>
            <a:r>
              <a:rPr lang="en-US" dirty="0">
                <a:latin typeface="Times New Roman" panose="02020603050405020304" pitchFamily="18" charset="0"/>
                <a:cs typeface="Times New Roman" panose="02020603050405020304" pitchFamily="18" charset="0"/>
              </a:rPr>
              <a:t>Through 6 years of ATRIP-II (FY 2020-2025), 170 project awards for $220.8 million (must be let through ALDOT)</a:t>
            </a:r>
            <a:endParaRPr lang="en-US" sz="1000" dirty="0">
              <a:latin typeface="Times New Roman" panose="02020603050405020304" pitchFamily="18" charset="0"/>
              <a:cs typeface="Times New Roman" panose="02020603050405020304" pitchFamily="18" charset="0"/>
            </a:endParaRPr>
          </a:p>
          <a:p>
            <a:pPr>
              <a:lnSpc>
                <a:spcPct val="150000"/>
              </a:lnSpc>
            </a:pPr>
            <a:r>
              <a:rPr lang="en-US" dirty="0">
                <a:latin typeface="Times New Roman" panose="02020603050405020304" pitchFamily="18" charset="0"/>
                <a:cs typeface="Times New Roman" panose="02020603050405020304" pitchFamily="18" charset="0"/>
              </a:rPr>
              <a:t>Through 5 years of Annual Grant Program (FY 2020-2024) ,219 project awards for $55.3 million (let locally or annual bid)</a:t>
            </a:r>
            <a:endParaRPr lang="en-US" sz="1000" dirty="0">
              <a:latin typeface="Times New Roman" panose="02020603050405020304" pitchFamily="18" charset="0"/>
              <a:cs typeface="Times New Roman" panose="02020603050405020304" pitchFamily="18" charset="0"/>
            </a:endParaRPr>
          </a:p>
          <a:p>
            <a:pPr>
              <a:lnSpc>
                <a:spcPct val="150000"/>
              </a:lnSpc>
            </a:pPr>
            <a:r>
              <a:rPr lang="en-US" dirty="0">
                <a:latin typeface="Times New Roman" panose="02020603050405020304" pitchFamily="18" charset="0"/>
                <a:cs typeface="Times New Roman" panose="02020603050405020304" pitchFamily="18" charset="0"/>
              </a:rPr>
              <a:t>389 total project awards for $276M – 210 roadway improvements, 112 intersection improvements, 43 capacity projects and 24 bridge projects</a:t>
            </a:r>
          </a:p>
        </p:txBody>
      </p:sp>
    </p:spTree>
    <p:extLst>
      <p:ext uri="{BB962C8B-B14F-4D97-AF65-F5344CB8AC3E}">
        <p14:creationId xmlns:p14="http://schemas.microsoft.com/office/powerpoint/2010/main" val="4069067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8" y="581526"/>
            <a:ext cx="10972800" cy="974558"/>
          </a:xfrm>
        </p:spPr>
        <p:txBody>
          <a:bodyPr>
            <a:noAutofit/>
          </a:bodyPr>
          <a:lstStyle/>
          <a:p>
            <a:pPr algn="ctr"/>
            <a:r>
              <a:rPr lang="en-US" sz="5800" dirty="0">
                <a:latin typeface="Times New Roman" panose="02020603050405020304" pitchFamily="18" charset="0"/>
                <a:cs typeface="Times New Roman" panose="02020603050405020304" pitchFamily="18" charset="0"/>
              </a:rPr>
              <a:t>ALDOT PROGRAM TYPES</a:t>
            </a:r>
          </a:p>
        </p:txBody>
      </p:sp>
      <p:sp>
        <p:nvSpPr>
          <p:cNvPr id="3" name="Content Placeholder 2"/>
          <p:cNvSpPr>
            <a:spLocks noGrp="1"/>
          </p:cNvSpPr>
          <p:nvPr>
            <p:ph idx="1"/>
          </p:nvPr>
        </p:nvSpPr>
        <p:spPr>
          <a:xfrm>
            <a:off x="401050" y="1705713"/>
            <a:ext cx="11389895" cy="4668253"/>
          </a:xfrm>
        </p:spPr>
        <p:txBody>
          <a:bodyPr>
            <a:normAutofit fontScale="25000" lnSpcReduction="20000"/>
          </a:bodyPr>
          <a:lstStyle/>
          <a:p>
            <a:pPr marL="109728" indent="0">
              <a:lnSpc>
                <a:spcPct val="150000"/>
              </a:lnSpc>
              <a:buNone/>
            </a:pPr>
            <a:r>
              <a:rPr lang="en-US" sz="11200" dirty="0">
                <a:latin typeface="Times New Roman" panose="02020603050405020304" pitchFamily="18" charset="0"/>
                <a:cs typeface="Times New Roman" panose="02020603050405020304" pitchFamily="18" charset="0"/>
              </a:rPr>
              <a:t>3 program categories for RAA funds utilized by ALDOT:</a:t>
            </a:r>
          </a:p>
          <a:p>
            <a:pPr marL="457200" lvl="3" indent="0">
              <a:lnSpc>
                <a:spcPct val="150000"/>
              </a:lnSpc>
            </a:pPr>
            <a:r>
              <a:rPr lang="en-US" sz="11200" dirty="0">
                <a:latin typeface="Times New Roman" panose="02020603050405020304" pitchFamily="18" charset="0"/>
                <a:cs typeface="Times New Roman" panose="02020603050405020304" pitchFamily="18" charset="0"/>
              </a:rPr>
              <a:t> Congestion Relief - purpose is to add capacity to State routes, US routes and Interstate routes in highly congested areas</a:t>
            </a:r>
          </a:p>
          <a:p>
            <a:pPr marL="457200" lvl="3" indent="0">
              <a:lnSpc>
                <a:spcPct val="150000"/>
              </a:lnSpc>
            </a:pPr>
            <a:r>
              <a:rPr lang="en-US" sz="11200" dirty="0">
                <a:latin typeface="Times New Roman" panose="02020603050405020304" pitchFamily="18" charset="0"/>
                <a:cs typeface="Times New Roman" panose="02020603050405020304" pitchFamily="18" charset="0"/>
              </a:rPr>
              <a:t> Economic Development - purpose is to develop and improve transportation infrastructure enhancing economic development efforts, prioritizing projects in economically underserved areas</a:t>
            </a:r>
          </a:p>
          <a:p>
            <a:pPr marL="457200" lvl="3" indent="0">
              <a:lnSpc>
                <a:spcPct val="150000"/>
              </a:lnSpc>
            </a:pPr>
            <a:r>
              <a:rPr lang="en-US" sz="11200" dirty="0">
                <a:latin typeface="Times New Roman" panose="02020603050405020304" pitchFamily="18" charset="0"/>
                <a:cs typeface="Times New Roman" panose="02020603050405020304" pitchFamily="18" charset="0"/>
              </a:rPr>
              <a:t> System Preservation - purpose is to address the ongoing and growing preservation needs of state-maintained transportation infrastructure</a:t>
            </a:r>
            <a:endParaRPr lang="en-US" sz="11000" dirty="0">
              <a:latin typeface="Times New Roman" panose="02020603050405020304" pitchFamily="18" charset="0"/>
              <a:cs typeface="Times New Roman" panose="02020603050405020304" pitchFamily="18" charset="0"/>
            </a:endParaRPr>
          </a:p>
          <a:p>
            <a:pPr>
              <a:lnSpc>
                <a:spcPct val="150000"/>
              </a:lnSpc>
            </a:pPr>
            <a:endParaRPr lang="en-US" sz="11600" dirty="0">
              <a:latin typeface="Times New Roman" panose="02020603050405020304" pitchFamily="18" charset="0"/>
              <a:cs typeface="Times New Roman" panose="02020603050405020304" pitchFamily="18" charset="0"/>
            </a:endParaRPr>
          </a:p>
          <a:p>
            <a:pPr>
              <a:lnSpc>
                <a:spcPct val="150000"/>
              </a:lnSpc>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0102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537410"/>
            <a:ext cx="10972800" cy="906378"/>
          </a:xfrm>
        </p:spPr>
        <p:txBody>
          <a:bodyPr>
            <a:noAutofit/>
          </a:bodyPr>
          <a:lstStyle/>
          <a:p>
            <a:pPr algn="ctr"/>
            <a:r>
              <a:rPr lang="en-US" sz="5800" dirty="0">
                <a:latin typeface="Times New Roman" panose="02020603050405020304" pitchFamily="18" charset="0"/>
                <a:cs typeface="Times New Roman" panose="02020603050405020304" pitchFamily="18" charset="0"/>
              </a:rPr>
              <a:t>CONGESTION RELIEF</a:t>
            </a:r>
          </a:p>
        </p:txBody>
      </p:sp>
      <p:sp>
        <p:nvSpPr>
          <p:cNvPr id="3" name="Content Placeholder 2"/>
          <p:cNvSpPr>
            <a:spLocks noGrp="1"/>
          </p:cNvSpPr>
          <p:nvPr>
            <p:ph idx="1"/>
          </p:nvPr>
        </p:nvSpPr>
        <p:spPr>
          <a:xfrm>
            <a:off x="493776" y="1443788"/>
            <a:ext cx="10796016" cy="5264193"/>
          </a:xfrm>
        </p:spPr>
        <p:txBody>
          <a:bodyPr>
            <a:noAutofit/>
          </a:bodyPr>
          <a:lstStyle/>
          <a:p>
            <a:pPr marL="109728" indent="0">
              <a:buNone/>
            </a:pPr>
            <a:r>
              <a:rPr lang="en-US" dirty="0">
                <a:latin typeface="Times New Roman" panose="02020603050405020304" pitchFamily="18" charset="0"/>
                <a:cs typeface="Times New Roman" panose="02020603050405020304" pitchFamily="18" charset="0"/>
              </a:rPr>
              <a:t>High volume 2-lane roadway sections, overcrowded 4-lane interstate or state route sections, and missing gaps in a multi-lane roadway sections in locations where </a:t>
            </a:r>
            <a:r>
              <a:rPr lang="en-US" u="sng" dirty="0">
                <a:latin typeface="Times New Roman" panose="02020603050405020304" pitchFamily="18" charset="0"/>
                <a:cs typeface="Times New Roman" panose="02020603050405020304" pitchFamily="18" charset="0"/>
              </a:rPr>
              <a:t>traffic counts justify</a:t>
            </a:r>
            <a:r>
              <a:rPr lang="en-US" dirty="0">
                <a:latin typeface="Times New Roman" panose="02020603050405020304" pitchFamily="18" charset="0"/>
                <a:cs typeface="Times New Roman" panose="02020603050405020304" pitchFamily="18" charset="0"/>
              </a:rPr>
              <a:t> consideration</a:t>
            </a:r>
          </a:p>
          <a:p>
            <a:pPr marL="109728" indent="0">
              <a:buNone/>
            </a:pPr>
            <a:endParaRPr lang="en-US" sz="1000"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Projects underway:</a:t>
            </a:r>
            <a:endParaRPr lang="en-US" sz="2800" dirty="0">
              <a:latin typeface="Times New Roman" panose="02020603050405020304" pitchFamily="18" charset="0"/>
              <a:cs typeface="Times New Roman" panose="02020603050405020304" pitchFamily="18" charset="0"/>
            </a:endParaRPr>
          </a:p>
          <a:p>
            <a:pPr marL="868680" lvl="1" indent="-457200">
              <a:buFont typeface="+mj-lt"/>
              <a:buAutoNum type="arabicPeriod"/>
            </a:pPr>
            <a:r>
              <a:rPr lang="en-US" sz="2800" dirty="0">
                <a:latin typeface="Times New Roman" panose="02020603050405020304" pitchFamily="18" charset="0"/>
                <a:cs typeface="Times New Roman" panose="02020603050405020304" pitchFamily="18" charset="0"/>
              </a:rPr>
              <a:t>Waterways Bridge in Baldwin County</a:t>
            </a:r>
          </a:p>
          <a:p>
            <a:pPr marL="868680" lvl="1" indent="-457200">
              <a:buFont typeface="+mj-lt"/>
              <a:buAutoNum type="arabicPeriod"/>
            </a:pPr>
            <a:r>
              <a:rPr lang="en-US" sz="2800" dirty="0">
                <a:latin typeface="Times New Roman" panose="02020603050405020304" pitchFamily="18" charset="0"/>
                <a:cs typeface="Times New Roman" panose="02020603050405020304" pitchFamily="18" charset="0"/>
              </a:rPr>
              <a:t>I-59 additional lanes from I-459 to </a:t>
            </a:r>
            <a:r>
              <a:rPr lang="en-US" sz="2800" dirty="0" err="1">
                <a:latin typeface="Times New Roman" panose="02020603050405020304" pitchFamily="18" charset="0"/>
                <a:cs typeface="Times New Roman" panose="02020603050405020304" pitchFamily="18" charset="0"/>
              </a:rPr>
              <a:t>Chalkville</a:t>
            </a:r>
            <a:r>
              <a:rPr lang="en-US" sz="2800" dirty="0">
                <a:latin typeface="Times New Roman" panose="02020603050405020304" pitchFamily="18" charset="0"/>
                <a:cs typeface="Times New Roman" panose="02020603050405020304" pitchFamily="18" charset="0"/>
              </a:rPr>
              <a:t> Mountain Rd</a:t>
            </a:r>
          </a:p>
          <a:p>
            <a:pPr marL="868680" lvl="1" indent="-457200">
              <a:buFont typeface="+mj-lt"/>
              <a:buAutoNum type="arabicPeriod"/>
            </a:pPr>
            <a:r>
              <a:rPr lang="en-US" sz="2800" dirty="0">
                <a:latin typeface="Times New Roman" panose="02020603050405020304" pitchFamily="18" charset="0"/>
                <a:cs typeface="Times New Roman" panose="02020603050405020304" pitchFamily="18" charset="0"/>
              </a:rPr>
              <a:t>I-565 additional lanes from County Line Rd to Wall Triana Blvd</a:t>
            </a:r>
          </a:p>
          <a:p>
            <a:r>
              <a:rPr lang="en-US" dirty="0">
                <a:latin typeface="Times New Roman" panose="02020603050405020304" pitchFamily="18" charset="0"/>
                <a:cs typeface="Times New Roman" panose="02020603050405020304" pitchFamily="18" charset="0"/>
              </a:rPr>
              <a:t>Projects upcoming:</a:t>
            </a:r>
            <a:endParaRPr lang="en-US" sz="2800" dirty="0">
              <a:latin typeface="Times New Roman" panose="02020603050405020304" pitchFamily="18" charset="0"/>
              <a:cs typeface="Times New Roman" panose="02020603050405020304" pitchFamily="18" charset="0"/>
            </a:endParaRPr>
          </a:p>
          <a:p>
            <a:pPr marL="925830" lvl="1" indent="-514350">
              <a:buFont typeface="+mj-lt"/>
              <a:buAutoNum type="arabicPeriod"/>
            </a:pPr>
            <a:r>
              <a:rPr lang="en-US" sz="2800" dirty="0">
                <a:latin typeface="Times New Roman" panose="02020603050405020304" pitchFamily="18" charset="0"/>
                <a:cs typeface="Times New Roman" panose="02020603050405020304" pitchFamily="18" charset="0"/>
              </a:rPr>
              <a:t>I-59 Additional lanes from Fairfield Blvd. to Valley Rd.</a:t>
            </a:r>
          </a:p>
          <a:p>
            <a:pPr marL="925830" lvl="1" indent="-514350">
              <a:buFont typeface="+mj-lt"/>
              <a:buAutoNum type="arabicPeriod"/>
            </a:pPr>
            <a:r>
              <a:rPr lang="en-US" sz="2800" dirty="0">
                <a:latin typeface="Times New Roman" panose="02020603050405020304" pitchFamily="18" charset="0"/>
                <a:cs typeface="Times New Roman" panose="02020603050405020304" pitchFamily="18" charset="0"/>
              </a:rPr>
              <a:t>Eastern Connector in Gadsden (I-759 extension to US-431)</a:t>
            </a:r>
          </a:p>
          <a:p>
            <a:pPr marL="925830" lvl="1" indent="-514350">
              <a:buFont typeface="+mj-lt"/>
              <a:buAutoNum type="arabicPeriod"/>
            </a:pPr>
            <a:endParaRPr lang="en-US" sz="2800" dirty="0">
              <a:highlight>
                <a:srgbClr val="FFFF00"/>
              </a:highlight>
              <a:latin typeface="Times New Roman" panose="02020603050405020304" pitchFamily="18" charset="0"/>
              <a:cs typeface="Times New Roman" panose="02020603050405020304" pitchFamily="18" charset="0"/>
            </a:endParaRPr>
          </a:p>
          <a:p>
            <a:pPr marL="411480" lvl="1" indent="0">
              <a:buNone/>
            </a:pPr>
            <a:endParaRPr lang="en-US" sz="2800" dirty="0">
              <a:latin typeface="Times New Roman" panose="02020603050405020304" pitchFamily="18" charset="0"/>
              <a:cs typeface="Times New Roman" panose="02020603050405020304" pitchFamily="18" charset="0"/>
            </a:endParaRPr>
          </a:p>
          <a:p>
            <a:pPr marL="411480" lvl="1" indent="0">
              <a:buNone/>
            </a:pPr>
            <a:endParaRPr lang="en-US" sz="2400" dirty="0">
              <a:latin typeface="Times New Roman" panose="02020603050405020304" pitchFamily="18" charset="0"/>
              <a:cs typeface="Times New Roman" panose="02020603050405020304" pitchFamily="18" charset="0"/>
            </a:endParaRPr>
          </a:p>
          <a:p>
            <a:pPr marL="411480" lvl="1"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2510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537410"/>
            <a:ext cx="10972800" cy="906378"/>
          </a:xfrm>
        </p:spPr>
        <p:txBody>
          <a:bodyPr>
            <a:noAutofit/>
          </a:bodyPr>
          <a:lstStyle/>
          <a:p>
            <a:pPr algn="ctr"/>
            <a:r>
              <a:rPr lang="en-US" sz="5800" dirty="0">
                <a:latin typeface="Times New Roman" panose="02020603050405020304" pitchFamily="18" charset="0"/>
                <a:cs typeface="Times New Roman" panose="02020603050405020304" pitchFamily="18" charset="0"/>
              </a:rPr>
              <a:t>ECONOMIC DEVELOPMENT</a:t>
            </a:r>
          </a:p>
        </p:txBody>
      </p:sp>
      <p:sp>
        <p:nvSpPr>
          <p:cNvPr id="3" name="Content Placeholder 2"/>
          <p:cNvSpPr>
            <a:spLocks noGrp="1"/>
          </p:cNvSpPr>
          <p:nvPr>
            <p:ph idx="1"/>
          </p:nvPr>
        </p:nvSpPr>
        <p:spPr>
          <a:xfrm>
            <a:off x="408432" y="1347538"/>
            <a:ext cx="11393424" cy="5431882"/>
          </a:xfrm>
        </p:spPr>
        <p:txBody>
          <a:bodyPr>
            <a:noAutofit/>
          </a:bodyPr>
          <a:lstStyle/>
          <a:p>
            <a:pPr marL="109728" indent="0">
              <a:buNone/>
            </a:pPr>
            <a:r>
              <a:rPr lang="en-US" sz="2600" dirty="0">
                <a:latin typeface="Times New Roman" panose="02020603050405020304" pitchFamily="18" charset="0"/>
                <a:cs typeface="Times New Roman" panose="02020603050405020304" pitchFamily="18" charset="0"/>
              </a:rPr>
              <a:t>2-lane roadways in counties without a 4-lane connection to an interstate or sections of roadways that have missing gaps in existing multi-lane corridors</a:t>
            </a:r>
          </a:p>
          <a:p>
            <a:pPr marL="109728" indent="0">
              <a:buNone/>
            </a:pPr>
            <a:endParaRPr lang="en-US" sz="800" dirty="0">
              <a:latin typeface="Times New Roman" panose="02020603050405020304" pitchFamily="18" charset="0"/>
              <a:cs typeface="Times New Roman" panose="02020603050405020304" pitchFamily="18" charset="0"/>
            </a:endParaRPr>
          </a:p>
          <a:p>
            <a:r>
              <a:rPr lang="en-US" sz="2600" dirty="0">
                <a:latin typeface="Times New Roman" panose="02020603050405020304" pitchFamily="18" charset="0"/>
                <a:cs typeface="Times New Roman" panose="02020603050405020304" pitchFamily="18" charset="0"/>
              </a:rPr>
              <a:t>Goal is to complement economic develop opportunities with transportation improvements in areas of the State </a:t>
            </a:r>
            <a:r>
              <a:rPr lang="en-US" sz="2600" u="sng" dirty="0">
                <a:latin typeface="Times New Roman" panose="02020603050405020304" pitchFamily="18" charset="0"/>
                <a:cs typeface="Times New Roman" panose="02020603050405020304" pitchFamily="18" charset="0"/>
              </a:rPr>
              <a:t>economically underserved historically</a:t>
            </a:r>
          </a:p>
          <a:p>
            <a:pPr marL="109728" indent="0">
              <a:buNone/>
            </a:pPr>
            <a:endParaRPr lang="en-US" sz="800" dirty="0">
              <a:latin typeface="Times New Roman" panose="02020603050405020304" pitchFamily="18" charset="0"/>
              <a:cs typeface="Times New Roman" panose="02020603050405020304" pitchFamily="18" charset="0"/>
            </a:endParaRPr>
          </a:p>
          <a:p>
            <a:r>
              <a:rPr lang="en-US" sz="2600" dirty="0">
                <a:latin typeface="Times New Roman" panose="02020603050405020304" pitchFamily="18" charset="0"/>
                <a:cs typeface="Times New Roman" panose="02020603050405020304" pitchFamily="18" charset="0"/>
              </a:rPr>
              <a:t>Projects underway:</a:t>
            </a:r>
          </a:p>
          <a:p>
            <a:pPr marL="859536" lvl="1" indent="-457200">
              <a:buFont typeface="+mj-lt"/>
              <a:buAutoNum type="arabicPeriod"/>
            </a:pPr>
            <a:r>
              <a:rPr lang="en-US" dirty="0">
                <a:latin typeface="Times New Roman" panose="02020603050405020304" pitchFamily="18" charset="0"/>
                <a:cs typeface="Times New Roman" panose="02020603050405020304" pitchFamily="18" charset="0"/>
              </a:rPr>
              <a:t>Bridge widening on Huntsville-</a:t>
            </a:r>
            <a:r>
              <a:rPr lang="en-US" dirty="0" err="1">
                <a:latin typeface="Times New Roman" panose="02020603050405020304" pitchFamily="18" charset="0"/>
                <a:cs typeface="Times New Roman" panose="02020603050405020304" pitchFamily="18" charset="0"/>
              </a:rPr>
              <a:t>Brownsferry</a:t>
            </a:r>
            <a:r>
              <a:rPr lang="en-US" dirty="0">
                <a:latin typeface="Times New Roman" panose="02020603050405020304" pitchFamily="18" charset="0"/>
                <a:cs typeface="Times New Roman" panose="02020603050405020304" pitchFamily="18" charset="0"/>
              </a:rPr>
              <a:t> Rd at I-65 in Limestone County</a:t>
            </a:r>
          </a:p>
          <a:p>
            <a:pPr marL="1124712" lvl="2" indent="-457200">
              <a:buFont typeface="Courier New" panose="02070309020205020404" pitchFamily="49" charset="0"/>
              <a:buChar char="o"/>
            </a:pPr>
            <a:r>
              <a:rPr lang="en-US" sz="2600" dirty="0">
                <a:latin typeface="Times New Roman" panose="02020603050405020304" pitchFamily="18" charset="0"/>
                <a:cs typeface="Times New Roman" panose="02020603050405020304" pitchFamily="18" charset="0"/>
              </a:rPr>
              <a:t>aligns with City of Huntsville project for Toyota/Mazda access</a:t>
            </a:r>
          </a:p>
          <a:p>
            <a:pPr marL="859536" lvl="1" indent="-457200">
              <a:buFont typeface="+mj-lt"/>
              <a:buAutoNum type="arabicPeriod"/>
            </a:pPr>
            <a:r>
              <a:rPr lang="en-US" dirty="0">
                <a:latin typeface="Times New Roman" panose="02020603050405020304" pitchFamily="18" charset="0"/>
                <a:cs typeface="Times New Roman" panose="02020603050405020304" pitchFamily="18" charset="0"/>
              </a:rPr>
              <a:t>SR-52 widening from near Malvern to Hartford</a:t>
            </a:r>
          </a:p>
          <a:p>
            <a:pPr marL="1124712" lvl="2" indent="-457200">
              <a:buFont typeface="Courier New" panose="02070309020205020404" pitchFamily="49" charset="0"/>
              <a:buChar char="o"/>
            </a:pPr>
            <a:r>
              <a:rPr lang="en-US" sz="2600" dirty="0">
                <a:latin typeface="Times New Roman" panose="02020603050405020304" pitchFamily="18" charset="0"/>
                <a:cs typeface="Times New Roman" panose="02020603050405020304" pitchFamily="18" charset="0"/>
              </a:rPr>
              <a:t>Split into phases: first contract awarded Construction scheduled for completion in late 2026 or early 2027</a:t>
            </a:r>
          </a:p>
          <a:p>
            <a:pPr marL="859536" lvl="1" indent="-457200">
              <a:buFont typeface="+mj-lt"/>
              <a:buAutoNum type="arabicPeriod"/>
            </a:pPr>
            <a:r>
              <a:rPr lang="en-US" dirty="0">
                <a:latin typeface="Times New Roman" panose="02020603050405020304" pitchFamily="18" charset="0"/>
                <a:cs typeface="Times New Roman" panose="02020603050405020304" pitchFamily="18" charset="0"/>
              </a:rPr>
              <a:t>West Alabama Highway (WAH) from Thomasville to Moundville</a:t>
            </a:r>
          </a:p>
          <a:p>
            <a:pPr marL="1124712" lvl="2" indent="-457200">
              <a:buFont typeface="Courier New" panose="02070309020205020404" pitchFamily="49" charset="0"/>
              <a:buChar char="o"/>
            </a:pPr>
            <a:r>
              <a:rPr lang="en-US" sz="2600" dirty="0">
                <a:latin typeface="Times New Roman" panose="02020603050405020304" pitchFamily="18" charset="0"/>
                <a:cs typeface="Times New Roman" panose="02020603050405020304" pitchFamily="18" charset="0"/>
              </a:rPr>
              <a:t>fills in the gap completing 4-lane corridor between Mobile and Tuscaloosa</a:t>
            </a:r>
            <a:r>
              <a:rPr lang="en-US" sz="2700" dirty="0">
                <a:latin typeface="Times New Roman" panose="02020603050405020304" pitchFamily="18" charset="0"/>
                <a:cs typeface="Times New Roman" panose="02020603050405020304" pitchFamily="18" charset="0"/>
              </a:rPr>
              <a:t> </a:t>
            </a:r>
          </a:p>
          <a:p>
            <a:pPr marL="402336" lvl="1" indent="0">
              <a:buNone/>
            </a:pPr>
            <a:endParaRPr lang="en-US" sz="2700" dirty="0">
              <a:solidFill>
                <a:schemeClr val="tx1"/>
              </a:solidFill>
              <a:latin typeface="Times New Roman" panose="02020603050405020304" pitchFamily="18" charset="0"/>
              <a:cs typeface="Times New Roman" panose="02020603050405020304" pitchFamily="18" charset="0"/>
            </a:endParaRPr>
          </a:p>
          <a:p>
            <a:pPr marL="916686" lvl="1" indent="-514350">
              <a:buFont typeface="+mj-lt"/>
              <a:buAutoNum type="arabicPeriod" startAt="3"/>
            </a:pPr>
            <a:endParaRPr lang="en-US" sz="2700" dirty="0">
              <a:highlight>
                <a:srgbClr val="FFFF00"/>
              </a:highlight>
              <a:latin typeface="Times New Roman" panose="02020603050405020304" pitchFamily="18" charset="0"/>
              <a:cs typeface="Times New Roman" panose="02020603050405020304" pitchFamily="18" charset="0"/>
            </a:endParaRPr>
          </a:p>
          <a:p>
            <a:endParaRPr lang="en-US" sz="2600" dirty="0">
              <a:latin typeface="Times New Roman" panose="02020603050405020304" pitchFamily="18" charset="0"/>
              <a:cs typeface="Times New Roman" panose="02020603050405020304" pitchFamily="18" charset="0"/>
            </a:endParaRPr>
          </a:p>
          <a:p>
            <a:pPr marL="402336" lvl="1" indent="0">
              <a:buNone/>
            </a:pPr>
            <a:endParaRPr lang="en-US" sz="2400" dirty="0">
              <a:latin typeface="Times New Roman" panose="02020603050405020304" pitchFamily="18" charset="0"/>
              <a:cs typeface="Times New Roman" panose="02020603050405020304" pitchFamily="18" charset="0"/>
            </a:endParaRPr>
          </a:p>
          <a:p>
            <a:endParaRPr lang="en-US" sz="2600" dirty="0">
              <a:latin typeface="Times New Roman" panose="02020603050405020304" pitchFamily="18" charset="0"/>
              <a:cs typeface="Times New Roman" panose="02020603050405020304" pitchFamily="18" charset="0"/>
            </a:endParaRPr>
          </a:p>
          <a:p>
            <a:pPr marL="174708" indent="-174708">
              <a:buFont typeface="Arial" panose="020B0604020202020204" pitchFamily="34" charset="0"/>
              <a:buChar char="•"/>
            </a:pPr>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5440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537410"/>
            <a:ext cx="10972800" cy="906378"/>
          </a:xfrm>
        </p:spPr>
        <p:txBody>
          <a:bodyPr>
            <a:noAutofit/>
          </a:bodyPr>
          <a:lstStyle/>
          <a:p>
            <a:pPr algn="ctr"/>
            <a:r>
              <a:rPr lang="en-US" sz="5800" dirty="0">
                <a:latin typeface="Times New Roman" panose="02020603050405020304" pitchFamily="18" charset="0"/>
                <a:cs typeface="Times New Roman" panose="02020603050405020304" pitchFamily="18" charset="0"/>
              </a:rPr>
              <a:t>WEST ALABAMA HIGHWAY</a:t>
            </a:r>
          </a:p>
        </p:txBody>
      </p:sp>
      <p:sp>
        <p:nvSpPr>
          <p:cNvPr id="3" name="Content Placeholder 2"/>
          <p:cNvSpPr>
            <a:spLocks noGrp="1"/>
          </p:cNvSpPr>
          <p:nvPr>
            <p:ph idx="1"/>
          </p:nvPr>
        </p:nvSpPr>
        <p:spPr>
          <a:xfrm>
            <a:off x="706041" y="1877424"/>
            <a:ext cx="10779918" cy="4188096"/>
          </a:xfrm>
        </p:spPr>
        <p:txBody>
          <a:bodyPr>
            <a:noAutofit/>
          </a:bodyPr>
          <a:lstStyle/>
          <a:p>
            <a:r>
              <a:rPr lang="en-US" dirty="0">
                <a:latin typeface="Times New Roman" panose="02020603050405020304" pitchFamily="18" charset="0"/>
                <a:cs typeface="Times New Roman" panose="02020603050405020304" pitchFamily="18" charset="0"/>
              </a:rPr>
              <a:t>Linden Bypass portion of WAH addressed with two Design-Bid-Build projects, both have been let with construction ongoing</a:t>
            </a:r>
          </a:p>
          <a:p>
            <a:pPr marL="109728" indent="0">
              <a:buNone/>
            </a:pPr>
            <a:endParaRPr lang="en-US" sz="1400"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Remaining portion advancing utilizing a Progressive Design-Build procurement</a:t>
            </a:r>
          </a:p>
          <a:p>
            <a:pPr marL="109728" indent="0">
              <a:buNone/>
            </a:pPr>
            <a:endParaRPr lang="en-US" sz="1400" dirty="0">
              <a:highlight>
                <a:srgbClr val="FFFF00"/>
              </a:highlight>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Design Build Agreement (DBA) executed in November 2023</a:t>
            </a:r>
          </a:p>
          <a:p>
            <a:endParaRPr lang="en-US" sz="1400"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Preconstruction activities are ongoing at the co-location facility with construction expected to start later in 2025</a:t>
            </a:r>
          </a:p>
          <a:p>
            <a:pPr marL="0" indent="0">
              <a:buNone/>
            </a:pPr>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778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A8D2E1F-C1CD-4EB8-B994-78F98C920569}"/>
              </a:ext>
            </a:extLst>
          </p:cNvPr>
          <p:cNvSpPr>
            <a:spLocks noGrp="1"/>
          </p:cNvSpPr>
          <p:nvPr>
            <p:ph type="title"/>
          </p:nvPr>
        </p:nvSpPr>
        <p:spPr>
          <a:xfrm>
            <a:off x="320842" y="2609850"/>
            <a:ext cx="11550316" cy="2133600"/>
          </a:xfrm>
        </p:spPr>
        <p:txBody>
          <a:bodyPr>
            <a:noAutofit/>
          </a:bodyPr>
          <a:lstStyle/>
          <a:p>
            <a:pPr algn="ctr"/>
            <a:r>
              <a:rPr lang="en-US" sz="7200" dirty="0">
                <a:solidFill>
                  <a:schemeClr val="accent2">
                    <a:lumMod val="50000"/>
                  </a:schemeClr>
                </a:solidFill>
                <a:effectLst>
                  <a:glow>
                    <a:schemeClr val="accent1">
                      <a:alpha val="40000"/>
                    </a:schemeClr>
                  </a:glow>
                  <a:outerShdw dist="50800" dir="5400000" algn="ctr" rotWithShape="0">
                    <a:srgbClr val="000000"/>
                  </a:outerShdw>
                </a:effectLst>
              </a:rPr>
              <a:t>??QUESTIONS??</a:t>
            </a:r>
          </a:p>
        </p:txBody>
      </p:sp>
    </p:spTree>
    <p:extLst>
      <p:ext uri="{BB962C8B-B14F-4D97-AF65-F5344CB8AC3E}">
        <p14:creationId xmlns:p14="http://schemas.microsoft.com/office/powerpoint/2010/main" val="3750863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A8D2E1F-C1CD-4EB8-B994-78F98C920569}"/>
              </a:ext>
            </a:extLst>
          </p:cNvPr>
          <p:cNvSpPr>
            <a:spLocks noGrp="1"/>
          </p:cNvSpPr>
          <p:nvPr>
            <p:ph type="title"/>
          </p:nvPr>
        </p:nvSpPr>
        <p:spPr>
          <a:xfrm>
            <a:off x="320842" y="2609850"/>
            <a:ext cx="11550316" cy="2133600"/>
          </a:xfrm>
        </p:spPr>
        <p:txBody>
          <a:bodyPr>
            <a:noAutofit/>
          </a:bodyPr>
          <a:lstStyle/>
          <a:p>
            <a:pPr algn="ctr"/>
            <a:r>
              <a:rPr lang="en-US" sz="7200" dirty="0">
                <a:solidFill>
                  <a:schemeClr val="accent2">
                    <a:lumMod val="50000"/>
                  </a:schemeClr>
                </a:solidFill>
                <a:effectLst>
                  <a:glow>
                    <a:schemeClr val="accent1">
                      <a:alpha val="40000"/>
                    </a:schemeClr>
                  </a:glow>
                  <a:outerShdw dist="50800" dir="5400000" algn="ctr" rotWithShape="0">
                    <a:srgbClr val="000000"/>
                  </a:outerShdw>
                </a:effectLst>
              </a:rPr>
              <a:t>FEDERAL PROGRAM UPDATE</a:t>
            </a:r>
          </a:p>
        </p:txBody>
      </p:sp>
    </p:spTree>
    <p:extLst>
      <p:ext uri="{BB962C8B-B14F-4D97-AF65-F5344CB8AC3E}">
        <p14:creationId xmlns:p14="http://schemas.microsoft.com/office/powerpoint/2010/main" val="3366263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62156E-2FB1-4F23-8ABE-07294AACDC96}"/>
              </a:ext>
            </a:extLst>
          </p:cNvPr>
          <p:cNvSpPr>
            <a:spLocks noGrp="1"/>
          </p:cNvSpPr>
          <p:nvPr>
            <p:ph idx="1"/>
          </p:nvPr>
        </p:nvSpPr>
        <p:spPr>
          <a:xfrm>
            <a:off x="269033" y="2228153"/>
            <a:ext cx="11653934" cy="4579841"/>
          </a:xfrm>
        </p:spPr>
        <p:txBody>
          <a:bodyPr>
            <a:normAutofit fontScale="92500" lnSpcReduction="10000"/>
          </a:bodyPr>
          <a:lstStyle/>
          <a:p>
            <a:pPr marL="109728" indent="0">
              <a:buNone/>
            </a:pPr>
            <a:r>
              <a:rPr lang="en-US" sz="3000" dirty="0">
                <a:latin typeface="Times New Roman" panose="02020603050405020304" pitchFamily="18" charset="0"/>
                <a:cs typeface="Times New Roman" panose="02020603050405020304" pitchFamily="18" charset="0"/>
              </a:rPr>
              <a:t>Each year congress must approve the appropriations bill which allows spending of all federal funding. For the last four years, full year spending authority was not reached without passing several continuing resolutions </a:t>
            </a:r>
          </a:p>
          <a:p>
            <a:endParaRPr lang="en-US" sz="1200" dirty="0">
              <a:latin typeface="Times New Roman" panose="02020603050405020304" pitchFamily="18" charset="0"/>
              <a:cs typeface="Times New Roman" panose="02020603050405020304" pitchFamily="18" charset="0"/>
            </a:endParaRPr>
          </a:p>
          <a:p>
            <a:r>
              <a:rPr lang="en-US" sz="3000" dirty="0">
                <a:latin typeface="Times New Roman" panose="02020603050405020304" pitchFamily="18" charset="0"/>
                <a:cs typeface="Times New Roman" panose="02020603050405020304" pitchFamily="18" charset="0"/>
              </a:rPr>
              <a:t>FY-2022 March</a:t>
            </a:r>
            <a:endParaRPr lang="en-US" sz="3000" dirty="0">
              <a:highlight>
                <a:srgbClr val="FFFF00"/>
              </a:highlight>
              <a:latin typeface="Times New Roman" panose="02020603050405020304" pitchFamily="18" charset="0"/>
              <a:cs typeface="Times New Roman" panose="02020603050405020304" pitchFamily="18" charset="0"/>
            </a:endParaRPr>
          </a:p>
          <a:p>
            <a:r>
              <a:rPr lang="en-US" sz="3000" dirty="0">
                <a:latin typeface="Times New Roman" panose="02020603050405020304" pitchFamily="18" charset="0"/>
                <a:cs typeface="Times New Roman" panose="02020603050405020304" pitchFamily="18" charset="0"/>
              </a:rPr>
              <a:t>FY-2023 January</a:t>
            </a:r>
            <a:endParaRPr lang="en-US" dirty="0">
              <a:highlight>
                <a:srgbClr val="FFFF00"/>
              </a:highlight>
              <a:latin typeface="Times New Roman" panose="02020603050405020304" pitchFamily="18" charset="0"/>
              <a:cs typeface="Times New Roman" panose="02020603050405020304" pitchFamily="18" charset="0"/>
            </a:endParaRPr>
          </a:p>
          <a:p>
            <a:r>
              <a:rPr lang="en-US" sz="3000" dirty="0">
                <a:latin typeface="Times New Roman" panose="02020603050405020304" pitchFamily="18" charset="0"/>
                <a:cs typeface="Times New Roman" panose="02020603050405020304" pitchFamily="18" charset="0"/>
              </a:rPr>
              <a:t>FY-2024 March</a:t>
            </a:r>
          </a:p>
          <a:p>
            <a:r>
              <a:rPr lang="en-US" sz="3000" dirty="0">
                <a:latin typeface="Times New Roman" panose="02020603050405020304" pitchFamily="18" charset="0"/>
                <a:cs typeface="Times New Roman" panose="02020603050405020304" pitchFamily="18" charset="0"/>
              </a:rPr>
              <a:t>FY-2025 latest Continuing Resolution expires 3/14/2025</a:t>
            </a:r>
          </a:p>
          <a:p>
            <a:pPr marL="109728" indent="0">
              <a:buNone/>
            </a:pPr>
            <a:endParaRPr lang="en-US" sz="1200" b="1" dirty="0">
              <a:solidFill>
                <a:srgbClr val="FF0000"/>
              </a:solidFill>
            </a:endParaRPr>
          </a:p>
          <a:p>
            <a:pPr marL="109728" indent="0">
              <a:buNone/>
            </a:pPr>
            <a:r>
              <a:rPr lang="en-US" sz="3000" dirty="0">
                <a:latin typeface="Times New Roman" panose="02020603050405020304" pitchFamily="18" charset="0"/>
                <a:cs typeface="Times New Roman" panose="02020603050405020304" pitchFamily="18" charset="0"/>
              </a:rPr>
              <a:t>When operating under a continuing resolution, ALDOT lets many projects using the Advanced Construction strategy to avoid delays in the letting schedule, however some projects can still be delayed</a:t>
            </a:r>
          </a:p>
          <a:p>
            <a:endParaRPr lang="en-US" dirty="0"/>
          </a:p>
          <a:p>
            <a:endParaRPr lang="en-US" dirty="0"/>
          </a:p>
          <a:p>
            <a:endParaRPr lang="en-US" dirty="0"/>
          </a:p>
        </p:txBody>
      </p:sp>
      <p:sp>
        <p:nvSpPr>
          <p:cNvPr id="7" name="Title 1">
            <a:extLst>
              <a:ext uri="{FF2B5EF4-FFF2-40B4-BE49-F238E27FC236}">
                <a16:creationId xmlns:a16="http://schemas.microsoft.com/office/drawing/2014/main" id="{6587BCCC-1FCE-4512-98C2-E76EC7BA161C}"/>
              </a:ext>
            </a:extLst>
          </p:cNvPr>
          <p:cNvSpPr>
            <a:spLocks noGrp="1"/>
          </p:cNvSpPr>
          <p:nvPr>
            <p:ph type="title"/>
          </p:nvPr>
        </p:nvSpPr>
        <p:spPr>
          <a:xfrm>
            <a:off x="1164431" y="553244"/>
            <a:ext cx="9565482" cy="1477962"/>
          </a:xfrm>
        </p:spPr>
        <p:txBody>
          <a:bodyPr>
            <a:normAutofit fontScale="90000"/>
          </a:bodyPr>
          <a:lstStyle/>
          <a:p>
            <a:pPr algn="ctr"/>
            <a:r>
              <a:rPr lang="en-US" b="1" dirty="0">
                <a:latin typeface="Times New Roman" panose="02020603050405020304" pitchFamily="18" charset="0"/>
                <a:cs typeface="Times New Roman" panose="02020603050405020304" pitchFamily="18" charset="0"/>
              </a:rPr>
              <a:t>FEDERAL TRANSPORTATION  HIGHWAY BILL CONGRESSIONAL ACTIONS</a:t>
            </a:r>
          </a:p>
        </p:txBody>
      </p:sp>
    </p:spTree>
    <p:extLst>
      <p:ext uri="{BB962C8B-B14F-4D97-AF65-F5344CB8AC3E}">
        <p14:creationId xmlns:p14="http://schemas.microsoft.com/office/powerpoint/2010/main" val="1703467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85EBB-E61E-4958-BCBC-A7412EA02E3B}"/>
              </a:ext>
            </a:extLst>
          </p:cNvPr>
          <p:cNvSpPr>
            <a:spLocks noGrp="1"/>
          </p:cNvSpPr>
          <p:nvPr>
            <p:ph type="title"/>
          </p:nvPr>
        </p:nvSpPr>
        <p:spPr>
          <a:xfrm>
            <a:off x="235744" y="976851"/>
            <a:ext cx="11601450" cy="740391"/>
          </a:xfrm>
        </p:spPr>
        <p:txBody>
          <a:bodyPr>
            <a:noAutofit/>
          </a:bodyPr>
          <a:lstStyle/>
          <a:p>
            <a:pPr algn="ctr"/>
            <a:r>
              <a:rPr lang="en-US" b="1" dirty="0">
                <a:latin typeface="Times New Roman" panose="02020603050405020304" pitchFamily="18" charset="0"/>
                <a:cs typeface="Times New Roman" panose="02020603050405020304" pitchFamily="18" charset="0"/>
              </a:rPr>
              <a:t>INFRASTRUCTURE INVESTMENT &amp; JOBS ACT</a:t>
            </a:r>
          </a:p>
        </p:txBody>
      </p:sp>
      <p:sp>
        <p:nvSpPr>
          <p:cNvPr id="3" name="Content Placeholder 2">
            <a:extLst>
              <a:ext uri="{FF2B5EF4-FFF2-40B4-BE49-F238E27FC236}">
                <a16:creationId xmlns:a16="http://schemas.microsoft.com/office/drawing/2014/main" id="{A3A583B1-2484-4EA9-9B25-C704E02320FB}"/>
              </a:ext>
            </a:extLst>
          </p:cNvPr>
          <p:cNvSpPr>
            <a:spLocks noGrp="1"/>
          </p:cNvSpPr>
          <p:nvPr>
            <p:ph idx="1"/>
          </p:nvPr>
        </p:nvSpPr>
        <p:spPr>
          <a:xfrm>
            <a:off x="1072896" y="1828801"/>
            <a:ext cx="10119360" cy="4684294"/>
          </a:xfrm>
        </p:spPr>
        <p:txBody>
          <a:bodyPr>
            <a:normAutofit fontScale="92500" lnSpcReduction="20000"/>
          </a:bodyPr>
          <a:lstStyle/>
          <a:p>
            <a:pPr marL="109728" indent="0">
              <a:buNone/>
            </a:pPr>
            <a:r>
              <a:rPr lang="en-US" dirty="0">
                <a:latin typeface="Times New Roman" panose="02020603050405020304" pitchFamily="18" charset="0"/>
                <a:cs typeface="Times New Roman" panose="02020603050405020304" pitchFamily="18" charset="0"/>
              </a:rPr>
              <a:t>Impacts of extended / multiple continuing resolutions:</a:t>
            </a:r>
          </a:p>
          <a:p>
            <a:pPr marL="109728" indent="0">
              <a:buNone/>
            </a:pPr>
            <a:r>
              <a:rPr lang="en-US" sz="3200" b="1" dirty="0">
                <a:solidFill>
                  <a:schemeClr val="tx1"/>
                </a:solidFill>
                <a:highlight>
                  <a:srgbClr val="00FFFF"/>
                </a:highlight>
              </a:rPr>
              <a:t> </a:t>
            </a:r>
            <a:endParaRPr lang="en-US" sz="3200" b="1" dirty="0">
              <a:solidFill>
                <a:srgbClr val="FF0000"/>
              </a:solidFill>
            </a:endParaRPr>
          </a:p>
          <a:p>
            <a:r>
              <a:rPr lang="en-US" sz="2800" dirty="0">
                <a:latin typeface="Times New Roman" panose="02020603050405020304" pitchFamily="18" charset="0"/>
                <a:cs typeface="Times New Roman" panose="02020603050405020304" pitchFamily="18" charset="0"/>
              </a:rPr>
              <a:t>ALDOT must keep an ample amount of state funds on hand to cover obligations until the projects can be converted to actual federal funds</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Large increase of administrative work for ALDOT and FHWA staff</a:t>
            </a:r>
            <a:endParaRPr lang="en-US" dirty="0">
              <a:highlight>
                <a:srgbClr val="FFFF00"/>
              </a:highlight>
              <a:latin typeface="Times New Roman" panose="02020603050405020304" pitchFamily="18" charset="0"/>
              <a:cs typeface="Times New Roman" panose="02020603050405020304" pitchFamily="18" charset="0"/>
            </a:endParaRPr>
          </a:p>
          <a:p>
            <a:pPr marL="109728" indent="0">
              <a:buNone/>
            </a:pP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Possible limits to the amount of additional spending request (August Redistribution)</a:t>
            </a:r>
          </a:p>
          <a:p>
            <a:pPr marL="109728" indent="0">
              <a:buNone/>
            </a:pP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Delays to time sensitive projects such as resurfacing that must be accomplished during warmer weather and projects around school zones that must be done during the summer</a:t>
            </a:r>
          </a:p>
          <a:p>
            <a:endParaRPr lang="en-US" sz="2800" dirty="0">
              <a:latin typeface="Times New Roman" panose="02020603050405020304" pitchFamily="18" charset="0"/>
              <a:cs typeface="Times New Roman" panose="02020603050405020304" pitchFamily="18" charset="0"/>
            </a:endParaRPr>
          </a:p>
          <a:p>
            <a:pPr marL="109728" indent="0">
              <a:buNone/>
            </a:pPr>
            <a:endParaRPr lang="en-US" dirty="0"/>
          </a:p>
          <a:p>
            <a:pPr marL="1181862" lvl="2" indent="-514350">
              <a:buFont typeface="+mj-lt"/>
              <a:buAutoNum type="arabicPeriod"/>
            </a:pPr>
            <a:endParaRPr lang="en-US" dirty="0"/>
          </a:p>
          <a:p>
            <a:endParaRPr lang="en-US" dirty="0"/>
          </a:p>
          <a:p>
            <a:endParaRPr lang="en-US" dirty="0"/>
          </a:p>
        </p:txBody>
      </p:sp>
    </p:spTree>
    <p:extLst>
      <p:ext uri="{BB962C8B-B14F-4D97-AF65-F5344CB8AC3E}">
        <p14:creationId xmlns:p14="http://schemas.microsoft.com/office/powerpoint/2010/main" val="3554480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A8D2E1F-C1CD-4EB8-B994-78F98C920569}"/>
              </a:ext>
            </a:extLst>
          </p:cNvPr>
          <p:cNvSpPr>
            <a:spLocks noGrp="1"/>
          </p:cNvSpPr>
          <p:nvPr>
            <p:ph type="title"/>
          </p:nvPr>
        </p:nvSpPr>
        <p:spPr>
          <a:xfrm>
            <a:off x="320842" y="2609850"/>
            <a:ext cx="11550316" cy="2133600"/>
          </a:xfrm>
        </p:spPr>
        <p:txBody>
          <a:bodyPr>
            <a:noAutofit/>
          </a:bodyPr>
          <a:lstStyle/>
          <a:p>
            <a:pPr algn="ctr"/>
            <a:r>
              <a:rPr lang="en-US" sz="7200" dirty="0">
                <a:solidFill>
                  <a:schemeClr val="accent2">
                    <a:lumMod val="50000"/>
                  </a:schemeClr>
                </a:solidFill>
                <a:effectLst>
                  <a:glow>
                    <a:schemeClr val="accent1">
                      <a:alpha val="40000"/>
                    </a:schemeClr>
                  </a:glow>
                  <a:outerShdw dist="50800" dir="5400000" algn="ctr" rotWithShape="0">
                    <a:srgbClr val="000000"/>
                  </a:outerShdw>
                </a:effectLst>
                <a:latin typeface="+mn-lt"/>
                <a:cs typeface="Times New Roman" panose="02020603050405020304" pitchFamily="18" charset="0"/>
              </a:rPr>
              <a:t>ALDOT HIGHWAY TAX REVENUE BUDGET</a:t>
            </a:r>
          </a:p>
        </p:txBody>
      </p:sp>
    </p:spTree>
    <p:extLst>
      <p:ext uri="{BB962C8B-B14F-4D97-AF65-F5344CB8AC3E}">
        <p14:creationId xmlns:p14="http://schemas.microsoft.com/office/powerpoint/2010/main" val="2254251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75620"/>
            <a:ext cx="10972800" cy="1066800"/>
          </a:xfrm>
        </p:spPr>
        <p:txBody>
          <a:bodyPr>
            <a:noAutofit/>
          </a:bodyPr>
          <a:lstStyle/>
          <a:p>
            <a:pPr algn="ctr"/>
            <a:r>
              <a:rPr lang="en-US" sz="4600" dirty="0">
                <a:solidFill>
                  <a:schemeClr val="tx1"/>
                </a:solidFill>
                <a:latin typeface="Times New Roman" panose="02020603050405020304" pitchFamily="18" charset="0"/>
                <a:cs typeface="Times New Roman" panose="02020603050405020304" pitchFamily="18" charset="0"/>
              </a:rPr>
              <a:t>FY2025 REVENUE ESTIMATES</a:t>
            </a:r>
          </a:p>
        </p:txBody>
      </p:sp>
      <p:sp>
        <p:nvSpPr>
          <p:cNvPr id="3" name="Content Placeholder 2"/>
          <p:cNvSpPr>
            <a:spLocks noGrp="1"/>
          </p:cNvSpPr>
          <p:nvPr>
            <p:ph idx="1"/>
          </p:nvPr>
        </p:nvSpPr>
        <p:spPr>
          <a:xfrm>
            <a:off x="609600" y="2193131"/>
            <a:ext cx="11038764" cy="4066353"/>
          </a:xfrm>
        </p:spPr>
        <p:txBody>
          <a:bodyPr>
            <a:normAutofit/>
          </a:bodyPr>
          <a:lstStyle/>
          <a:p>
            <a:pPr marL="109728" indent="0">
              <a:buNone/>
            </a:pPr>
            <a:r>
              <a:rPr lang="en-US" sz="3000" dirty="0">
                <a:latin typeface="Times New Roman" panose="02020603050405020304" pitchFamily="18" charset="0"/>
                <a:cs typeface="Times New Roman" panose="02020603050405020304" pitchFamily="18" charset="0"/>
              </a:rPr>
              <a:t>Federal Funds IIJA Act (Legacy Programs)	       $ 1,010,691,000 </a:t>
            </a:r>
          </a:p>
          <a:p>
            <a:pPr marL="109728" indent="0">
              <a:buNone/>
            </a:pPr>
            <a:r>
              <a:rPr lang="en-US" sz="3000" dirty="0">
                <a:latin typeface="Times New Roman" panose="02020603050405020304" pitchFamily="18" charset="0"/>
                <a:cs typeface="Times New Roman" panose="02020603050405020304" pitchFamily="18" charset="0"/>
              </a:rPr>
              <a:t>Federal Funds IIJA Act (New Programs) 	 	       $    118,158,000</a:t>
            </a:r>
          </a:p>
          <a:p>
            <a:pPr marL="109728" indent="0">
              <a:buNone/>
            </a:pPr>
            <a:r>
              <a:rPr lang="en-US" sz="3000" dirty="0">
                <a:latin typeface="Times New Roman" panose="02020603050405020304" pitchFamily="18" charset="0"/>
                <a:cs typeface="Times New Roman" panose="02020603050405020304" pitchFamily="18" charset="0"/>
              </a:rPr>
              <a:t>Federal Funds IIJA Act (APD) 			       $      73,875,000 </a:t>
            </a:r>
          </a:p>
          <a:p>
            <a:pPr marL="109728" indent="0">
              <a:buNone/>
            </a:pPr>
            <a:r>
              <a:rPr lang="en-US" sz="3000" dirty="0">
                <a:latin typeface="Times New Roman" panose="02020603050405020304" pitchFamily="18" charset="0"/>
                <a:cs typeface="Times New Roman" panose="02020603050405020304" pitchFamily="18" charset="0"/>
              </a:rPr>
              <a:t>State Public Road and Bridge Funds		       $    550,000,000</a:t>
            </a:r>
          </a:p>
          <a:p>
            <a:pPr marL="109728" indent="0">
              <a:buNone/>
            </a:pPr>
            <a:r>
              <a:rPr lang="en-US" sz="3000" dirty="0">
                <a:latin typeface="Times New Roman" panose="02020603050405020304" pitchFamily="18" charset="0"/>
                <a:cs typeface="Times New Roman" panose="02020603050405020304" pitchFamily="18" charset="0"/>
              </a:rPr>
              <a:t>Rebuild Alabama Act (2025)				       $    240,000,000</a:t>
            </a:r>
          </a:p>
          <a:p>
            <a:pPr marL="109728" indent="0">
              <a:buNone/>
            </a:pPr>
            <a:r>
              <a:rPr lang="en-US" sz="3000" dirty="0">
                <a:latin typeface="Times New Roman" panose="02020603050405020304" pitchFamily="18" charset="0"/>
                <a:cs typeface="Times New Roman" panose="02020603050405020304" pitchFamily="18" charset="0"/>
              </a:rPr>
              <a:t>Aeronautics						       </a:t>
            </a:r>
            <a:r>
              <a:rPr lang="en-US" sz="3000" u="sng" dirty="0">
                <a:latin typeface="Times New Roman" panose="02020603050405020304" pitchFamily="18" charset="0"/>
                <a:cs typeface="Times New Roman" panose="02020603050405020304" pitchFamily="18" charset="0"/>
              </a:rPr>
              <a:t>$      78,000,000</a:t>
            </a:r>
          </a:p>
          <a:p>
            <a:pPr marL="1654175" lvl="8" indent="0">
              <a:buNone/>
            </a:pPr>
            <a:r>
              <a:rPr lang="en-US" sz="3000" dirty="0">
                <a:latin typeface="Times New Roman" panose="02020603050405020304" pitchFamily="18" charset="0"/>
                <a:cs typeface="Times New Roman" panose="02020603050405020304" pitchFamily="18" charset="0"/>
              </a:rPr>
              <a:t>						</a:t>
            </a:r>
            <a:r>
              <a:rPr lang="en-US" sz="3000" b="1" dirty="0">
                <a:latin typeface="Times New Roman" panose="02020603050405020304" pitchFamily="18" charset="0"/>
                <a:cs typeface="Times New Roman" panose="02020603050405020304" pitchFamily="18" charset="0"/>
              </a:rPr>
              <a:t>TOTAL   $ 2,070,724,000</a:t>
            </a:r>
          </a:p>
        </p:txBody>
      </p:sp>
    </p:spTree>
    <p:extLst>
      <p:ext uri="{BB962C8B-B14F-4D97-AF65-F5344CB8AC3E}">
        <p14:creationId xmlns:p14="http://schemas.microsoft.com/office/powerpoint/2010/main" val="3358732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20487"/>
            <a:ext cx="11582400" cy="723818"/>
          </a:xfrm>
        </p:spPr>
        <p:txBody>
          <a:bodyPr>
            <a:noAutofit/>
          </a:bodyPr>
          <a:lstStyle/>
          <a:p>
            <a:pPr algn="ctr"/>
            <a:r>
              <a:rPr lang="en-US" sz="4400" dirty="0">
                <a:latin typeface="Times New Roman" panose="02020603050405020304" pitchFamily="18" charset="0"/>
                <a:cs typeface="Times New Roman" panose="02020603050405020304" pitchFamily="18" charset="0"/>
              </a:rPr>
              <a:t>FEDERAL</a:t>
            </a:r>
            <a:r>
              <a:rPr lang="en-US" sz="4600" dirty="0">
                <a:latin typeface="Times New Roman" panose="02020603050405020304" pitchFamily="18" charset="0"/>
                <a:cs typeface="Times New Roman" panose="02020603050405020304" pitchFamily="18" charset="0"/>
              </a:rPr>
              <a:t> FUNDS BUDGET</a:t>
            </a:r>
            <a:endParaRPr lang="en-US" sz="4600" dirty="0">
              <a:highlight>
                <a:srgbClr val="FFFF00"/>
              </a:highligh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600" y="1512987"/>
            <a:ext cx="10972800" cy="4975038"/>
          </a:xfrm>
        </p:spPr>
        <p:txBody>
          <a:bodyPr>
            <a:noAutofit/>
          </a:bodyPr>
          <a:lstStyle/>
          <a:p>
            <a:pPr marL="109728" indent="0">
              <a:lnSpc>
                <a:spcPct val="110000"/>
              </a:lnSpc>
              <a:spcBef>
                <a:spcPts val="0"/>
              </a:spcBef>
              <a:buNone/>
            </a:pPr>
            <a:r>
              <a:rPr lang="en-US" sz="2700" dirty="0">
                <a:latin typeface="Times New Roman" panose="02020603050405020304" pitchFamily="18" charset="0"/>
                <a:cs typeface="Times New Roman" panose="02020603050405020304" pitchFamily="18" charset="0"/>
              </a:rPr>
              <a:t>Aid to Others (MPO, TAP, CMAQ, NEVI) 	 		$ 158,111,000</a:t>
            </a:r>
          </a:p>
          <a:p>
            <a:pPr marL="109728" indent="0">
              <a:lnSpc>
                <a:spcPct val="110000"/>
              </a:lnSpc>
              <a:spcBef>
                <a:spcPts val="0"/>
              </a:spcBef>
              <a:buNone/>
            </a:pPr>
            <a:r>
              <a:rPr lang="en-US" sz="2700" dirty="0">
                <a:latin typeface="Times New Roman" panose="02020603050405020304" pitchFamily="18" charset="0"/>
                <a:cs typeface="Times New Roman" panose="02020603050405020304" pitchFamily="18" charset="0"/>
              </a:rPr>
              <a:t>New Programs (Carbon Reduction &amp; PROTECT)		$   55,931,000</a:t>
            </a:r>
          </a:p>
          <a:p>
            <a:pPr marL="109728" indent="0">
              <a:lnSpc>
                <a:spcPct val="110000"/>
              </a:lnSpc>
              <a:spcBef>
                <a:spcPts val="0"/>
              </a:spcBef>
              <a:buNone/>
            </a:pPr>
            <a:r>
              <a:rPr lang="en-US" sz="2700" dirty="0">
                <a:latin typeface="Times New Roman" panose="02020603050405020304" pitchFamily="18" charset="0"/>
                <a:cs typeface="Times New Roman" panose="02020603050405020304" pitchFamily="18" charset="0"/>
              </a:rPr>
              <a:t>GARVEE Bond ATRIP Payment				$   63,898,000</a:t>
            </a:r>
          </a:p>
          <a:p>
            <a:pPr marL="109728" indent="0">
              <a:lnSpc>
                <a:spcPct val="110000"/>
              </a:lnSpc>
              <a:spcBef>
                <a:spcPts val="0"/>
              </a:spcBef>
              <a:buNone/>
            </a:pPr>
            <a:r>
              <a:rPr lang="en-US" sz="2700" dirty="0">
                <a:latin typeface="Times New Roman" panose="02020603050405020304" pitchFamily="18" charset="0"/>
                <a:cs typeface="Times New Roman" panose="02020603050405020304" pitchFamily="18" charset="0"/>
              </a:rPr>
              <a:t>GARVEE Bond CBD Payment					$   45,550,000</a:t>
            </a:r>
          </a:p>
          <a:p>
            <a:pPr marL="109728" indent="0">
              <a:lnSpc>
                <a:spcPct val="110000"/>
              </a:lnSpc>
              <a:spcBef>
                <a:spcPts val="0"/>
              </a:spcBef>
              <a:buNone/>
            </a:pPr>
            <a:r>
              <a:rPr lang="en-US" sz="2700" dirty="0">
                <a:latin typeface="Times New Roman" panose="02020603050405020304" pitchFamily="18" charset="0"/>
                <a:cs typeface="Times New Roman" panose="02020603050405020304" pitchFamily="18" charset="0"/>
              </a:rPr>
              <a:t>Capacity/System Enhancement 					$ 190,335,000</a:t>
            </a:r>
          </a:p>
          <a:p>
            <a:pPr marL="109728" indent="0">
              <a:lnSpc>
                <a:spcPct val="110000"/>
              </a:lnSpc>
              <a:spcBef>
                <a:spcPts val="0"/>
              </a:spcBef>
              <a:buNone/>
            </a:pPr>
            <a:r>
              <a:rPr lang="en-US" sz="2700" dirty="0">
                <a:latin typeface="Times New Roman" panose="02020603050405020304" pitchFamily="18" charset="0"/>
                <a:cs typeface="Times New Roman" panose="02020603050405020304" pitchFamily="18" charset="0"/>
              </a:rPr>
              <a:t>Interstate Maintenance						$ 180,000,000</a:t>
            </a:r>
          </a:p>
          <a:p>
            <a:pPr marL="109728" indent="0">
              <a:lnSpc>
                <a:spcPct val="110000"/>
              </a:lnSpc>
              <a:spcBef>
                <a:spcPts val="0"/>
              </a:spcBef>
              <a:buNone/>
            </a:pPr>
            <a:r>
              <a:rPr lang="en-US" sz="2700" dirty="0">
                <a:latin typeface="Times New Roman" panose="02020603050405020304" pitchFamily="18" charset="0"/>
                <a:cs typeface="Times New Roman" panose="02020603050405020304" pitchFamily="18" charset="0"/>
              </a:rPr>
              <a:t>State Route Resurfacing						$ 232,000,000</a:t>
            </a:r>
          </a:p>
          <a:p>
            <a:pPr marL="109728" indent="0">
              <a:lnSpc>
                <a:spcPct val="110000"/>
              </a:lnSpc>
              <a:spcBef>
                <a:spcPts val="0"/>
              </a:spcBef>
              <a:buNone/>
            </a:pPr>
            <a:r>
              <a:rPr lang="en-US" sz="2700" dirty="0">
                <a:latin typeface="Times New Roman" panose="02020603050405020304" pitchFamily="18" charset="0"/>
                <a:cs typeface="Times New Roman" panose="02020603050405020304" pitchFamily="18" charset="0"/>
              </a:rPr>
              <a:t>Bridge Replacement (Legacy + New)				$ 136,000,000</a:t>
            </a:r>
          </a:p>
          <a:p>
            <a:pPr marL="109728" indent="0">
              <a:lnSpc>
                <a:spcPct val="110000"/>
              </a:lnSpc>
              <a:spcBef>
                <a:spcPts val="0"/>
              </a:spcBef>
              <a:buNone/>
            </a:pPr>
            <a:r>
              <a:rPr lang="en-US" sz="2700" dirty="0">
                <a:latin typeface="Times New Roman" panose="02020603050405020304" pitchFamily="18" charset="0"/>
                <a:cs typeface="Times New Roman" panose="02020603050405020304" pitchFamily="18" charset="0"/>
              </a:rPr>
              <a:t>Safety								$   47,000,000</a:t>
            </a:r>
          </a:p>
          <a:p>
            <a:pPr marL="109728" indent="0">
              <a:lnSpc>
                <a:spcPct val="110000"/>
              </a:lnSpc>
              <a:spcBef>
                <a:spcPts val="0"/>
              </a:spcBef>
              <a:buNone/>
            </a:pPr>
            <a:r>
              <a:rPr lang="en-US" sz="2700" dirty="0">
                <a:latin typeface="Times New Roman" panose="02020603050405020304" pitchFamily="18" charset="0"/>
                <a:cs typeface="Times New Roman" panose="02020603050405020304" pitchFamily="18" charset="0"/>
              </a:rPr>
              <a:t>Statewide Planning						</a:t>
            </a:r>
            <a:r>
              <a:rPr lang="en-US" sz="2700" u="sng" dirty="0">
                <a:latin typeface="Times New Roman" panose="02020603050405020304" pitchFamily="18" charset="0"/>
                <a:cs typeface="Times New Roman" panose="02020603050405020304" pitchFamily="18" charset="0"/>
              </a:rPr>
              <a:t>$   20,024,000</a:t>
            </a:r>
          </a:p>
          <a:p>
            <a:pPr marL="1255713" lvl="6" indent="0">
              <a:lnSpc>
                <a:spcPct val="110000"/>
              </a:lnSpc>
              <a:spcBef>
                <a:spcPts val="0"/>
              </a:spcBef>
              <a:buNone/>
            </a:pPr>
            <a:r>
              <a:rPr lang="en-US" sz="2700" dirty="0">
                <a:latin typeface="Times New Roman" panose="02020603050405020304" pitchFamily="18" charset="0"/>
                <a:cs typeface="Times New Roman" panose="02020603050405020304" pitchFamily="18" charset="0"/>
              </a:rPr>
              <a:t>					</a:t>
            </a:r>
            <a:r>
              <a:rPr lang="en-US" sz="2700" b="1" dirty="0">
                <a:latin typeface="Times New Roman" panose="02020603050405020304" pitchFamily="18" charset="0"/>
                <a:cs typeface="Times New Roman" panose="02020603050405020304" pitchFamily="18" charset="0"/>
              </a:rPr>
              <a:t>TOTAL</a:t>
            </a:r>
            <a:r>
              <a:rPr lang="en-US" sz="2700" dirty="0">
                <a:latin typeface="Times New Roman" panose="02020603050405020304" pitchFamily="18" charset="0"/>
                <a:cs typeface="Times New Roman" panose="02020603050405020304" pitchFamily="18" charset="0"/>
              </a:rPr>
              <a:t>	</a:t>
            </a:r>
            <a:r>
              <a:rPr lang="en-US" sz="2700" b="1" dirty="0">
                <a:latin typeface="Times New Roman" panose="02020603050405020304" pitchFamily="18" charset="0"/>
                <a:cs typeface="Times New Roman" panose="02020603050405020304" pitchFamily="18" charset="0"/>
              </a:rPr>
              <a:t>       $ 1,</a:t>
            </a:r>
            <a:r>
              <a:rPr lang="en-US" sz="2800" b="1" dirty="0">
                <a:latin typeface="Times New Roman" panose="02020603050405020304" pitchFamily="18" charset="0"/>
                <a:cs typeface="Times New Roman" panose="02020603050405020304" pitchFamily="18" charset="0"/>
              </a:rPr>
              <a:t>128,849,000</a:t>
            </a:r>
            <a:endParaRPr lang="en-US" sz="27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2936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45856"/>
            <a:ext cx="10972800" cy="896562"/>
          </a:xfrm>
        </p:spPr>
        <p:txBody>
          <a:bodyPr>
            <a:noAutofit/>
          </a:bodyPr>
          <a:lstStyle/>
          <a:p>
            <a:pPr algn="ctr"/>
            <a:r>
              <a:rPr lang="en-US" sz="4200" dirty="0">
                <a:latin typeface="Times New Roman" panose="02020603050405020304" pitchFamily="18" charset="0"/>
                <a:cs typeface="Times New Roman" panose="02020603050405020304" pitchFamily="18" charset="0"/>
              </a:rPr>
              <a:t>STATE ROAD AND BRIDGE FUNDS BUDGET</a:t>
            </a:r>
          </a:p>
        </p:txBody>
      </p:sp>
      <p:sp>
        <p:nvSpPr>
          <p:cNvPr id="3" name="Content Placeholder 2"/>
          <p:cNvSpPr>
            <a:spLocks noGrp="1"/>
          </p:cNvSpPr>
          <p:nvPr>
            <p:ph idx="1"/>
          </p:nvPr>
        </p:nvSpPr>
        <p:spPr>
          <a:xfrm>
            <a:off x="609600" y="1342418"/>
            <a:ext cx="10972800" cy="5308060"/>
          </a:xfrm>
        </p:spPr>
        <p:txBody>
          <a:bodyPr>
            <a:noAutofit/>
          </a:bodyPr>
          <a:lstStyle/>
          <a:p>
            <a:pPr indent="0">
              <a:lnSpc>
                <a:spcPct val="110000"/>
              </a:lnSpc>
              <a:spcBef>
                <a:spcPts val="0"/>
              </a:spcBef>
              <a:spcAft>
                <a:spcPts val="200"/>
              </a:spcAft>
              <a:buNone/>
            </a:pPr>
            <a:r>
              <a:rPr lang="en-US" sz="2600" dirty="0">
                <a:latin typeface="Times New Roman" panose="02020603050405020304" pitchFamily="18" charset="0"/>
                <a:cs typeface="Times New Roman" panose="02020603050405020304" pitchFamily="18" charset="0"/>
              </a:rPr>
              <a:t>Match for Federal Aid						$ 190,056,000</a:t>
            </a:r>
          </a:p>
          <a:p>
            <a:pPr indent="0">
              <a:lnSpc>
                <a:spcPct val="110000"/>
              </a:lnSpc>
              <a:spcBef>
                <a:spcPts val="0"/>
              </a:spcBef>
              <a:spcAft>
                <a:spcPts val="200"/>
              </a:spcAft>
              <a:buNone/>
            </a:pPr>
            <a:r>
              <a:rPr lang="en-US" sz="2600" dirty="0">
                <a:latin typeface="Times New Roman" panose="02020603050405020304" pitchFamily="18" charset="0"/>
                <a:cs typeface="Times New Roman" panose="02020603050405020304" pitchFamily="18" charset="0"/>
              </a:rPr>
              <a:t>Match for GARVEE Bond Payment				$     3,806,000  </a:t>
            </a:r>
          </a:p>
          <a:p>
            <a:pPr indent="0">
              <a:lnSpc>
                <a:spcPct val="110000"/>
              </a:lnSpc>
              <a:spcBef>
                <a:spcPts val="0"/>
              </a:spcBef>
              <a:spcAft>
                <a:spcPts val="200"/>
              </a:spcAft>
              <a:buNone/>
            </a:pPr>
            <a:r>
              <a:rPr lang="en-US" sz="2600" dirty="0">
                <a:latin typeface="Times New Roman" panose="02020603050405020304" pitchFamily="18" charset="0"/>
                <a:cs typeface="Times New Roman" panose="02020603050405020304" pitchFamily="18" charset="0"/>
              </a:rPr>
              <a:t>State Maintenance						$ 185,000,000</a:t>
            </a:r>
          </a:p>
          <a:p>
            <a:pPr marL="1115568" lvl="1" indent="-457200">
              <a:lnSpc>
                <a:spcPct val="110000"/>
              </a:lnSpc>
              <a:spcBef>
                <a:spcPts val="0"/>
              </a:spcBef>
              <a:spcAft>
                <a:spcPts val="200"/>
              </a:spcAf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Routine, Bridge, Traffic, </a:t>
            </a:r>
            <a:r>
              <a:rPr lang="en-US" dirty="0" err="1">
                <a:latin typeface="Times New Roman" panose="02020603050405020304" pitchFamily="18" charset="0"/>
                <a:cs typeface="Times New Roman" panose="02020603050405020304" pitchFamily="18" charset="0"/>
              </a:rPr>
              <a:t>Rdwy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Misc</a:t>
            </a:r>
            <a:r>
              <a:rPr lang="en-US" dirty="0">
                <a:latin typeface="Times New Roman" panose="02020603050405020304" pitchFamily="18" charset="0"/>
                <a:cs typeface="Times New Roman" panose="02020603050405020304" pitchFamily="18" charset="0"/>
              </a:rPr>
              <a:t>, Emergency</a:t>
            </a:r>
          </a:p>
          <a:p>
            <a:pPr indent="0">
              <a:lnSpc>
                <a:spcPct val="110000"/>
              </a:lnSpc>
              <a:spcBef>
                <a:spcPts val="0"/>
              </a:spcBef>
              <a:spcAft>
                <a:spcPts val="200"/>
              </a:spcAft>
              <a:buNone/>
            </a:pPr>
            <a:r>
              <a:rPr lang="en-US" sz="2600" dirty="0">
                <a:latin typeface="Times New Roman" panose="02020603050405020304" pitchFamily="18" charset="0"/>
                <a:cs typeface="Times New Roman" panose="02020603050405020304" pitchFamily="18" charset="0"/>
              </a:rPr>
              <a:t>State Construction		 				$   18,000,000</a:t>
            </a:r>
          </a:p>
          <a:p>
            <a:pPr indent="0">
              <a:lnSpc>
                <a:spcPct val="110000"/>
              </a:lnSpc>
              <a:spcBef>
                <a:spcPts val="0"/>
              </a:spcBef>
              <a:spcAft>
                <a:spcPts val="200"/>
              </a:spcAft>
              <a:buNone/>
            </a:pPr>
            <a:r>
              <a:rPr lang="en-US" sz="2600" dirty="0">
                <a:latin typeface="Times New Roman" panose="02020603050405020304" pitchFamily="18" charset="0"/>
                <a:cs typeface="Times New Roman" panose="02020603050405020304" pitchFamily="18" charset="0"/>
              </a:rPr>
              <a:t>State Resurfacing (PE for Federal Aid Projects) 		$     5,000,000</a:t>
            </a:r>
          </a:p>
          <a:p>
            <a:pPr indent="0">
              <a:lnSpc>
                <a:spcPct val="110000"/>
              </a:lnSpc>
              <a:spcBef>
                <a:spcPts val="0"/>
              </a:spcBef>
              <a:spcAft>
                <a:spcPts val="200"/>
              </a:spcAft>
              <a:buNone/>
            </a:pPr>
            <a:r>
              <a:rPr lang="en-US" sz="2600" dirty="0">
                <a:latin typeface="Times New Roman" panose="02020603050405020304" pitchFamily="18" charset="0"/>
                <a:cs typeface="Times New Roman" panose="02020603050405020304" pitchFamily="18" charset="0"/>
              </a:rPr>
              <a:t>Administrative Overhead					$   95,000,000</a:t>
            </a:r>
          </a:p>
          <a:p>
            <a:pPr indent="0">
              <a:lnSpc>
                <a:spcPct val="110000"/>
              </a:lnSpc>
              <a:spcBef>
                <a:spcPts val="0"/>
              </a:spcBef>
              <a:spcAft>
                <a:spcPts val="200"/>
              </a:spcAft>
              <a:buNone/>
            </a:pPr>
            <a:r>
              <a:rPr lang="en-US" sz="2600" dirty="0">
                <a:latin typeface="Times New Roman" panose="02020603050405020304" pitchFamily="18" charset="0"/>
                <a:cs typeface="Times New Roman" panose="02020603050405020304" pitchFamily="18" charset="0"/>
              </a:rPr>
              <a:t>State Comptroller							$        569,000</a:t>
            </a:r>
          </a:p>
          <a:p>
            <a:pPr marL="109728" indent="0">
              <a:spcBef>
                <a:spcPts val="600"/>
              </a:spcBef>
              <a:spcAft>
                <a:spcPts val="200"/>
              </a:spcAft>
              <a:buNone/>
            </a:pPr>
            <a:r>
              <a:rPr lang="en-US" sz="2600" dirty="0">
                <a:latin typeface="Times New Roman" panose="02020603050405020304" pitchFamily="18" charset="0"/>
                <a:cs typeface="Times New Roman" panose="02020603050405020304" pitchFamily="18" charset="0"/>
              </a:rPr>
              <a:t>   Insurance and Maintenance 					$     1,555,000</a:t>
            </a:r>
          </a:p>
          <a:p>
            <a:pPr marL="109728" indent="0">
              <a:spcBef>
                <a:spcPts val="600"/>
              </a:spcBef>
              <a:spcAft>
                <a:spcPts val="200"/>
              </a:spcAft>
              <a:buNone/>
            </a:pPr>
            <a:r>
              <a:rPr lang="en-US" sz="2600" dirty="0">
                <a:latin typeface="Times New Roman" panose="02020603050405020304" pitchFamily="18" charset="0"/>
                <a:cs typeface="Times New Roman" panose="02020603050405020304" pitchFamily="18" charset="0"/>
              </a:rPr>
              <a:t>   Division of Procurement						$        191,000</a:t>
            </a:r>
          </a:p>
          <a:p>
            <a:pPr marL="109728" indent="0">
              <a:spcBef>
                <a:spcPts val="600"/>
              </a:spcBef>
              <a:spcAft>
                <a:spcPts val="200"/>
              </a:spcAft>
              <a:buNone/>
            </a:pPr>
            <a:r>
              <a:rPr lang="en-US" sz="2600" dirty="0">
                <a:latin typeface="Times New Roman" panose="02020603050405020304" pitchFamily="18" charset="0"/>
                <a:cs typeface="Times New Roman" panose="02020603050405020304" pitchFamily="18" charset="0"/>
              </a:rPr>
              <a:t>   Division of Risk Management					$     2,352,000</a:t>
            </a:r>
          </a:p>
          <a:p>
            <a:pPr marL="109728" indent="0">
              <a:spcBef>
                <a:spcPts val="600"/>
              </a:spcBef>
              <a:spcAft>
                <a:spcPts val="200"/>
              </a:spcAft>
              <a:buNone/>
            </a:pPr>
            <a:r>
              <a:rPr lang="en-US" sz="2600" dirty="0">
                <a:latin typeface="Times New Roman" panose="02020603050405020304" pitchFamily="18" charset="0"/>
                <a:cs typeface="Times New Roman" panose="02020603050405020304" pitchFamily="18" charset="0"/>
              </a:rPr>
              <a:t>   </a:t>
            </a:r>
          </a:p>
          <a:p>
            <a:pPr indent="0">
              <a:lnSpc>
                <a:spcPct val="110000"/>
              </a:lnSpc>
              <a:spcBef>
                <a:spcPts val="0"/>
              </a:spcBef>
              <a:spcAft>
                <a:spcPts val="200"/>
              </a:spcAft>
              <a:buNone/>
            </a:pPr>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4512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raining presentation">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extLst>
    <a:ext uri="{05A4C25C-085E-4340-85A3-A5531E510DB2}">
      <thm15:themeFamily xmlns:thm15="http://schemas.microsoft.com/office/thememl/2012/main" name="Training presentation.potx" id="{7B9FCAFE-DDE5-4198-9987-54DFCAD80598}" vid="{6015A8B0-C387-4E39-945C-0F39E3EB10B6}"/>
    </a:ext>
  </a:extLst>
</a:theme>
</file>

<file path=ppt/theme/theme2.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73A1E20374F6A42A0261B64344944F9" ma:contentTypeVersion="7" ma:contentTypeDescription="Create a new document." ma:contentTypeScope="" ma:versionID="6f3308006b65644f2c26a5b6ec08628f">
  <xsd:schema xmlns:xsd="http://www.w3.org/2001/XMLSchema" xmlns:xs="http://www.w3.org/2001/XMLSchema" xmlns:p="http://schemas.microsoft.com/office/2006/metadata/properties" xmlns:ns3="d51b4cf8-84a6-4a88-8f39-beebddeaea6e" xmlns:ns4="b7e3a46c-e1f8-4f1a-8d41-3ce38bfb6d0c" targetNamespace="http://schemas.microsoft.com/office/2006/metadata/properties" ma:root="true" ma:fieldsID="49b6d9d38f84c8cec59c39411ee01bd6" ns3:_="" ns4:_="">
    <xsd:import namespace="d51b4cf8-84a6-4a88-8f39-beebddeaea6e"/>
    <xsd:import namespace="b7e3a46c-e1f8-4f1a-8d41-3ce38bfb6d0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ObjectDetectorVersion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1b4cf8-84a6-4a88-8f39-beebddeaea6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7e3a46c-e1f8-4f1a-8d41-3ce38bfb6d0c"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SearchProperties" ma:index="14"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AE15C72-64FD-489D-B1B0-600B13FBDB36}">
  <ds:schemaRefs>
    <ds:schemaRef ds:uri="http://schemas.microsoft.com/sharepoint/v3/contenttype/forms"/>
  </ds:schemaRefs>
</ds:datastoreItem>
</file>

<file path=customXml/itemProps2.xml><?xml version="1.0" encoding="utf-8"?>
<ds:datastoreItem xmlns:ds="http://schemas.openxmlformats.org/officeDocument/2006/customXml" ds:itemID="{2E3D0F36-605E-4CD5-A004-39524D5D07BD}">
  <ds:schemaRefs>
    <ds:schemaRef ds:uri="http://schemas.microsoft.com/office/infopath/2007/PartnerControls"/>
    <ds:schemaRef ds:uri="d51b4cf8-84a6-4a88-8f39-beebddeaea6e"/>
    <ds:schemaRef ds:uri="http://schemas.microsoft.com/office/2006/metadata/properties"/>
    <ds:schemaRef ds:uri="http://purl.org/dc/elements/1.1/"/>
    <ds:schemaRef ds:uri="http://schemas.microsoft.com/office/2006/documentManagement/types"/>
    <ds:schemaRef ds:uri="http://purl.org/dc/dcmitype/"/>
    <ds:schemaRef ds:uri="b7e3a46c-e1f8-4f1a-8d41-3ce38bfb6d0c"/>
    <ds:schemaRef ds:uri="http://schemas.openxmlformats.org/package/2006/metadata/core-properties"/>
    <ds:schemaRef ds:uri="http://www.w3.org/XML/1998/namespace"/>
    <ds:schemaRef ds:uri="http://purl.org/dc/terms/"/>
  </ds:schemaRefs>
</ds:datastoreItem>
</file>

<file path=customXml/itemProps3.xml><?xml version="1.0" encoding="utf-8"?>
<ds:datastoreItem xmlns:ds="http://schemas.openxmlformats.org/officeDocument/2006/customXml" ds:itemID="{AA3CCA37-EC67-48CF-88B9-052E36CDB9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1b4cf8-84a6-4a88-8f39-beebddeaea6e"/>
    <ds:schemaRef ds:uri="b7e3a46c-e1f8-4f1a-8d41-3ce38bfb6d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62470</TotalTime>
  <Words>1679</Words>
  <Application>Microsoft Office PowerPoint</Application>
  <PresentationFormat>Widescreen</PresentationFormat>
  <Paragraphs>216</Paragraphs>
  <Slides>26</Slides>
  <Notes>26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Courier New</vt:lpstr>
      <vt:lpstr>Georgia</vt:lpstr>
      <vt:lpstr>Times New Roman</vt:lpstr>
      <vt:lpstr>Wingdings 2</vt:lpstr>
      <vt:lpstr>Training presentation</vt:lpstr>
      <vt:lpstr>ALDOT FUNDING UPDATE/ REBUILD ALABAMA ACT </vt:lpstr>
      <vt:lpstr>PRESENTATION OVERVIEW</vt:lpstr>
      <vt:lpstr>FEDERAL PROGRAM UPDATE</vt:lpstr>
      <vt:lpstr>FEDERAL TRANSPORTATION  HIGHWAY BILL CONGRESSIONAL ACTIONS</vt:lpstr>
      <vt:lpstr>INFRASTRUCTURE INVESTMENT &amp; JOBS ACT</vt:lpstr>
      <vt:lpstr>ALDOT HIGHWAY TAX REVENUE BUDGET</vt:lpstr>
      <vt:lpstr>FY2025 REVENUE ESTIMATES</vt:lpstr>
      <vt:lpstr>FEDERAL FUNDS BUDGET</vt:lpstr>
      <vt:lpstr>STATE ROAD AND BRIDGE FUNDS BUDGET</vt:lpstr>
      <vt:lpstr>STATE ROAD AND BRIDGE FUNDS BUDGET</vt:lpstr>
      <vt:lpstr>RAA FUNDS BUDGET</vt:lpstr>
      <vt:lpstr>ALDOT FUNDS TO OTHERS (FY2025)</vt:lpstr>
      <vt:lpstr>ALDOT FUNDS TO OTHERS (FY2025)</vt:lpstr>
      <vt:lpstr>PAST YEARS BUDGET PERFORMANCE AND LETTING DETAILS</vt:lpstr>
      <vt:lpstr>AVERAGE BUDGET TARGET AMOUNTS PREVIOUS 4 YEARS</vt:lpstr>
      <vt:lpstr>PowerPoint Presentation</vt:lpstr>
      <vt:lpstr>PowerPoint Presentation</vt:lpstr>
      <vt:lpstr>TARGET BUDGET COMPARISON WITH LAST 4 YEAR AVERAGES</vt:lpstr>
      <vt:lpstr>LAST 4 YEARS LETTING</vt:lpstr>
      <vt:lpstr>REBUILD ALABAMA ACT (RAA) HIGHLIGHTS</vt:lpstr>
      <vt:lpstr>PROGRAMS OF LOCAL INTEREST</vt:lpstr>
      <vt:lpstr>ALDOT PROGRAM TYPES</vt:lpstr>
      <vt:lpstr>CONGESTION RELIEF</vt:lpstr>
      <vt:lpstr>ECONOMIC DEVELOPMENT</vt:lpstr>
      <vt:lpstr>WEST ALABAMA HIGHWAY</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REBUILD ALABAMA ACT</dc:title>
  <dc:creator>Austin, Ed</dc:creator>
  <cp:lastModifiedBy>Austin, Ed</cp:lastModifiedBy>
  <cp:revision>458</cp:revision>
  <cp:lastPrinted>2025-02-25T22:52:32Z</cp:lastPrinted>
  <dcterms:created xsi:type="dcterms:W3CDTF">2020-01-24T16:41:30Z</dcterms:created>
  <dcterms:modified xsi:type="dcterms:W3CDTF">2025-03-05T15:42:44Z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0x010100873A1E20374F6A42A0261B64344944F9</vt:lpwstr>
  </property>
</Properties>
</file>