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74" r:id="rId10"/>
    <p:sldId id="263" r:id="rId11"/>
    <p:sldId id="265" r:id="rId12"/>
    <p:sldId id="264" r:id="rId13"/>
    <p:sldId id="268" r:id="rId14"/>
    <p:sldId id="280" r:id="rId15"/>
    <p:sldId id="266" r:id="rId16"/>
    <p:sldId id="267" r:id="rId17"/>
    <p:sldId id="269" r:id="rId18"/>
    <p:sldId id="277" r:id="rId19"/>
    <p:sldId id="275" r:id="rId20"/>
    <p:sldId id="276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39B03-ABF4-4B21-B19F-E01E0A62FCBB}" v="602" dt="2025-02-26T16:06:58.695"/>
    <p1510:client id="{4CD1314A-ECB2-4035-920B-822F13F27FB1}" v="470" dt="2025-02-26T17:10:56.119"/>
    <p1510:client id="{ED8DD69F-EE2E-07D2-74EB-DEE15432755A}" v="1" dt="2025-02-26T16:48:59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5B5F-4B32-4E7E-A2A6-3A0419483D5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9DAC-9EEA-46F6-97C4-FDC29217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 PM1/PM2 Projects: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IM-I065(548)/(549) Morgan, Cullman, and Limestone Counties (PM2)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IM-I085(388)/(389)/(390) Macon County (PM2)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IM-I065(560) Butler County (PM2)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IM-I065(561) Montgomery County (PM1)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IM-I085(XXX) Montgomery County (PM1)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IM-I010(XXX) Mobile County (PM2)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IM-I010(XXX) Baldwin County (PM2)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IM-I022(321) Walker County (PM1)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IM-I020(371) Calhoun and Cleburne Counties (PM2)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IM-I020(370) Talladega County (PM1)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IM-I459(XXX)/(XXX) Jefferson County (PM2)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11 PM2 projects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4 PM1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9DAC-9EEA-46F6-97C4-FDC2921712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4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4D36-52B4-0D0F-FF52-4D476877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1F4D9-5434-554A-91F2-F86D0F27F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FE7F5-678E-317D-CC3A-ACDD62A8B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PMR Project: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IM-I059(453): MP 0.0 – 1.69; Sumter County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PVR Projects: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IM-I459(XXX); MP 14.794 – 17.350; Jefferson County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IM-I059(427); MP 225.6 – 241.17; Southbound only; DeKalb County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 Other Projects: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2 projects IM funding was used to resurface the existing roadway within the Additional Lane projects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I-65; MP 231.0 – 233.8; Shelby County*</a:t>
            </a:r>
          </a:p>
          <a:p>
            <a:pPr marL="457200" marR="0" indent="45720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I-65; MP 236.1 – 239.3; Shelby County*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5 Sign Replacement projects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I-65 Limestone County*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I-65 Morgan County*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I-22 Fayette Areawide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I-22 Birmingham Areawide</a:t>
            </a:r>
          </a:p>
          <a:p>
            <a:pPr marL="0" marR="0"/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I-85 Chambers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1E64-A2F1-8B5E-13C5-D553382BA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9DAC-9EEA-46F6-97C4-FDC2921712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Aggregate e-Ticketing Test Projects ongoing: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RACRNH-RACRIM-I059(429) Birmingham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HSIP-5119(250) Montgomery</a:t>
            </a:r>
          </a:p>
          <a:p>
            <a:r>
              <a:rPr lang="en-US"/>
              <a:t>January letting: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NH-0008(612) &amp; ATRP2-57-2024-398 Montgomery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IM-I059(448) &amp; ATRP2-37-2022-037 Birmingham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BR-00063(507) Alex City</a:t>
            </a:r>
          </a:p>
          <a:p>
            <a:pPr marL="171450" indent="-1714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9DAC-9EEA-46F6-97C4-FDC2921712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9DAC-9EEA-46F6-97C4-FDC2921712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E118-4941-0B18-717D-D2F3FB350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3B367-E4E5-2631-F36A-0BFF56D81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44989-538A-3057-C18B-5E9FC45F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FAA3-6CBD-6E1E-BE83-ADEF36EF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69BEA-80C0-9A19-65E5-466DAED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5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E3FF-274F-D67B-2B5E-E06692B2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E004B-76F4-8605-6968-24629CB1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DA6D-2414-7EA7-CE5C-03661FC2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A34D-B890-5539-C777-F0FD3E8A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BD21A-412F-F904-B671-B1E50025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703CC-2CDD-4379-BB08-74779B7D8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D4902-6D9E-57BF-B720-41813F5DD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61A76-7923-62E3-4DC4-7136DC13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9322-D5F5-3A92-E8C2-C978BE6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EDBF7-9086-8604-CCDD-5E27EAE6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1BA9-7C8D-8B93-8985-010E9C4A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2DC6-7388-4316-4619-992B943D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CB2B-F478-60CE-0826-F32108B8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D8255-DC07-99C9-97B5-FA0510D5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96AB-425A-157A-FB87-84AB32E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79D-A51C-FC69-8429-1FF9881F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5836-688E-B32B-20F4-5B294B13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0776-F4D5-8084-1211-1CF1DC05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13994-E33A-D7A3-9D13-68CA3873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7BAE-AD21-FFA5-959D-96CE994A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7D8C-7C5F-7ED2-09C6-5B5DB1BB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BAA3-5EE5-5044-6D87-6E89D54E4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A559-D461-2754-3B1C-647203146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0DE71-27E6-1191-1996-5C1E213D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10A81-7EDF-AF22-A10F-E8FA35B9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B5404-1D1C-614A-D314-2D58CD7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9B1F-9AE1-BBE7-D7F5-178AB2A1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21BC0-77B9-58C2-6550-FBCF12EE1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029FF-CE9E-460F-39B1-F51D15ED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C8397-924C-2EAB-BA77-0B057F88C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79509-8889-627D-C8D8-D5C360000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30206-0DCF-CA62-75E7-D64092FD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4CDB8-3732-D38B-CB47-A5D2E827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B8799-ECFA-FB01-3DA3-0CA917D6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CBDD-05BD-CD31-BDBC-4DE1E7EC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911B1-B63D-BFE4-BCA5-0F67CD9B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7B18D-8568-9DBA-0250-B02C9B83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BCD35-0280-9322-1188-33FA5CC4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7B368-2694-5AAD-25EF-858380E2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F320C-537D-5B90-4805-CC54E95C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E2F9F-1F5F-684D-2D1D-CB3AD60E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7F23-CA60-1621-5F34-C3FF2D5C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49AE-1C9E-80F2-7699-86304E1E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70104-25A8-5D13-5628-588FA6BE3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06391-844C-4C28-B03C-4E89D3AA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971E2-284E-9FC1-FE7C-AD5E448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09203-E0FD-F700-1D57-10DF3043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113A-F19C-D37E-B950-A748821A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4751E-B14A-4F13-59AB-4F2528423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E228B-480C-9FA4-4F17-DE74BCE97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E4015-BCCC-5C10-21B1-A6F5CD35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7EE47-CDBE-4DB4-3CAD-ACA4C81C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10E1B-722E-06F0-7060-D6BBAA99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6CE859E-4308-F8E6-A9F1-FF220B808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80CEA-D330-97DD-6B31-F3569E90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41A8-5B57-577C-D39A-10BF18E0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80D45-BE8A-7021-1B1B-C8C2DB82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F33E6-BB23-46CE-9904-B43333B1CB3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06078-6EF7-FC17-D827-287303513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D166F-0FCD-DD56-56CD-7C7F838FF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t.state.al.us/publications/Construction/pdf/Specifications/2022/22-GA0009.pdf" TargetMode="External"/><Relationship Id="rId3" Type="http://schemas.openxmlformats.org/officeDocument/2006/relationships/hyperlink" Target="https://www.dot.state.al.us/publications/Construction/pdf/Specifications/2022/22-GA0013(2).pdf" TargetMode="External"/><Relationship Id="rId7" Type="http://schemas.openxmlformats.org/officeDocument/2006/relationships/hyperlink" Target="https://www.dot.state.al.us/publications/Construction/pdf/Specifications/2023/22-GA0039Final.pdf" TargetMode="External"/><Relationship Id="rId12" Type="http://schemas.openxmlformats.org/officeDocument/2006/relationships/hyperlink" Target="https://www.dot.state.al.us/publications/Construction/pdf/Specifications/2022/22-GA0044(2)%20Lime%20Stabilization%20Section%20%20232%20817%2012-11-24%20FINAL.pdf" TargetMode="External"/><Relationship Id="rId2" Type="http://schemas.openxmlformats.org/officeDocument/2006/relationships/hyperlink" Target="https://www.dot.state.al.us/publications/Construction/pdf/Specifications/2023/22-GA003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t.state.al.us/publications/Construction/pdf/Specifications/2023/22GA0043Final.pdf" TargetMode="External"/><Relationship Id="rId11" Type="http://schemas.openxmlformats.org/officeDocument/2006/relationships/hyperlink" Target="https://www.dot.state.al.us/publications/Construction/pdf/Specifications/2022/22-LD0001(2).pdf" TargetMode="External"/><Relationship Id="rId5" Type="http://schemas.openxmlformats.org/officeDocument/2006/relationships/hyperlink" Target="https://www.dot.state.al.us/publications/Construction/pdf/Specifications/2023/22GA0041Final.pdf" TargetMode="External"/><Relationship Id="rId10" Type="http://schemas.openxmlformats.org/officeDocument/2006/relationships/hyperlink" Target="https://www.dot.state.al.us/publications/Construction/pdf/Specifications/2022/22-GA0046.pdf" TargetMode="External"/><Relationship Id="rId4" Type="http://schemas.openxmlformats.org/officeDocument/2006/relationships/hyperlink" Target="https://www.dot.state.al.us/publications/Construction/pdf/Specifications/2023/22GA0030Final.pdf" TargetMode="External"/><Relationship Id="rId9" Type="http://schemas.openxmlformats.org/officeDocument/2006/relationships/hyperlink" Target="https://www.dot.state.al.us/publications/Construction/pdf/Specifications/2022/22-GA0042(2)_Drilled_Shaft_Inspection_FINAL_7-3-24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firefighters putting out a fire&#10;&#10;AI-generated content may be incorrect.">
            <a:extLst>
              <a:ext uri="{FF2B5EF4-FFF2-40B4-BE49-F238E27FC236}">
                <a16:creationId xmlns:a16="http://schemas.microsoft.com/office/drawing/2014/main" id="{0C2B4629-0255-1050-720F-517F563D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 r="13818" b="27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575B32-3C20-8A9E-04B6-F558E85F9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/>
              <a:t>34th Annual </a:t>
            </a:r>
            <a:br>
              <a:rPr lang="en-US" sz="3700"/>
            </a:br>
            <a:r>
              <a:rPr lang="en-US" sz="3700"/>
              <a:t>Alabama Asphalt Pavement Conference</a:t>
            </a:r>
            <a:br>
              <a:rPr lang="en-US" sz="3700"/>
            </a:br>
            <a:br>
              <a:rPr lang="en-US" sz="3700"/>
            </a:br>
            <a:r>
              <a:rPr lang="en-US" altLang="en-US" sz="3700"/>
              <a:t>March 5 – 6, 2025</a:t>
            </a:r>
            <a:endParaRPr lang="en-US" sz="370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040D87E-C308-7472-FFD1-21C2F30E9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008420" cy="120814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Stacey N. Glass, P.E.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State Construction Engineer </a:t>
            </a:r>
          </a:p>
          <a:p>
            <a:pPr algn="l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E94A-383B-E226-0E19-9F507E47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4" y="5686211"/>
            <a:ext cx="2537729" cy="943189"/>
          </a:xfrm>
          <a:prstGeom prst="rect">
            <a:avLst/>
          </a:prstGeom>
        </p:spPr>
      </p:pic>
      <p:pic>
        <p:nvPicPr>
          <p:cNvPr id="1026" name="Picture 2" descr="Alabama Department of Transportation logo">
            <a:extLst>
              <a:ext uri="{FF2B5EF4-FFF2-40B4-BE49-F238E27FC236}">
                <a16:creationId xmlns:a16="http://schemas.microsoft.com/office/drawing/2014/main" id="{368E4EF4-3018-0A0E-F85B-44EAF2A89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31894" r="9578" b="33051"/>
          <a:stretch/>
        </p:blipFill>
        <p:spPr bwMode="auto">
          <a:xfrm>
            <a:off x="542924" y="5684309"/>
            <a:ext cx="3810001" cy="9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ADEF-A474-E14D-B6C2-1261069F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ker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e-Ticketing Questions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B0FD-AD70-4AF9-2772-A0D3CC82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Contact Alec Harris</a:t>
            </a:r>
          </a:p>
          <a:p>
            <a:pPr lvl="1"/>
            <a:r>
              <a:rPr lang="en-US"/>
              <a:t>e-Construction Engineer</a:t>
            </a:r>
          </a:p>
          <a:p>
            <a:pPr lvl="1"/>
            <a:r>
              <a:rPr lang="en-US"/>
              <a:t>ALDOT Construction Bureau</a:t>
            </a:r>
          </a:p>
          <a:p>
            <a:pPr lvl="1"/>
            <a:r>
              <a:rPr lang="en-US"/>
              <a:t>Office: (334) 242-6042</a:t>
            </a:r>
          </a:p>
          <a:p>
            <a:pPr lvl="1"/>
            <a:r>
              <a:rPr lang="en-US"/>
              <a:t>Email: harrisal@dot.state.al.us</a:t>
            </a:r>
          </a:p>
          <a:p>
            <a:endParaRPr lang="en-US"/>
          </a:p>
        </p:txBody>
      </p:sp>
      <p:pic>
        <p:nvPicPr>
          <p:cNvPr id="5" name="Picture 4" descr="Qr code&#10;&#10;AI-generated content may be incorrect.">
            <a:extLst>
              <a:ext uri="{FF2B5EF4-FFF2-40B4-BE49-F238E27FC236}">
                <a16:creationId xmlns:a16="http://schemas.microsoft.com/office/drawing/2014/main" id="{B8D7F7C1-10CA-4EE8-8D8E-36ED7AF58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77" y="20655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6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434A-C9CA-09C7-C94E-8EDA27EF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 Committee Goals/Objectives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65BB2-2E5D-E0EF-3B5F-9576E9EB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1008" cy="4351338"/>
          </a:xfrm>
        </p:spPr>
        <p:txBody>
          <a:bodyPr/>
          <a:lstStyle/>
          <a:p>
            <a:r>
              <a:rPr lang="en-US"/>
              <a:t>Review current closeout requirements in the Specifications and the Construction Manual</a:t>
            </a:r>
          </a:p>
          <a:p>
            <a:r>
              <a:rPr lang="en-US"/>
              <a:t>Getting feedback from all Areas, forms used, etc.</a:t>
            </a:r>
          </a:p>
          <a:p>
            <a:r>
              <a:rPr lang="en-US"/>
              <a:t>Looking to update Specifications and Construction Manual requirements with Committee findings</a:t>
            </a:r>
          </a:p>
          <a:p>
            <a:r>
              <a:rPr lang="en-US"/>
              <a:t>Possible return of Form C-30 or equivalent form</a:t>
            </a:r>
          </a:p>
          <a:p>
            <a:r>
              <a:rPr lang="en-US"/>
              <a:t>Be on the lookout for an upcoming CIM for non-payment for materials without Test Reports or Certifications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9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B0C-84EF-85BD-7D91-54D851E5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 Committee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81540-48B7-926D-02E0-7243B0A7B8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Stacey Glass</a:t>
            </a:r>
          </a:p>
          <a:p>
            <a:r>
              <a:rPr lang="en-US"/>
              <a:t>Brad Williams</a:t>
            </a:r>
          </a:p>
          <a:p>
            <a:r>
              <a:rPr lang="en-US"/>
              <a:t>Dudley Smith</a:t>
            </a:r>
          </a:p>
          <a:p>
            <a:r>
              <a:rPr lang="en-US"/>
              <a:t>Cooper Calhoun</a:t>
            </a:r>
          </a:p>
          <a:p>
            <a:r>
              <a:rPr lang="en-US"/>
              <a:t>Robert Shugart</a:t>
            </a:r>
          </a:p>
          <a:p>
            <a:r>
              <a:rPr lang="en-US"/>
              <a:t>Terence Williamson</a:t>
            </a: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7F5C3A-45B9-8265-463D-3692376F6B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Wayne Tew</a:t>
            </a:r>
          </a:p>
          <a:p>
            <a:r>
              <a:rPr lang="en-US"/>
              <a:t>Sam Fountain</a:t>
            </a:r>
          </a:p>
          <a:p>
            <a:r>
              <a:rPr lang="en-US"/>
              <a:t>Travis Kilgore</a:t>
            </a:r>
          </a:p>
          <a:p>
            <a:r>
              <a:rPr lang="en-US"/>
              <a:t>Andrew Sampsell</a:t>
            </a:r>
          </a:p>
          <a:p>
            <a:r>
              <a:rPr lang="en-US"/>
              <a:t>Jordy Fleming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6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C7564D-BA04-09C8-EEED-B4698C45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EAF63F-51ED-ACBD-EAF1-A07344FC7D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9503" y="279759"/>
            <a:ext cx="5732808" cy="631870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E90F68-BE95-E7F9-638C-9A93216B2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129" y="1727302"/>
            <a:ext cx="5181600" cy="4351338"/>
          </a:xfrm>
        </p:spPr>
        <p:txBody>
          <a:bodyPr/>
          <a:lstStyle/>
          <a:p>
            <a:r>
              <a:rPr lang="en-US"/>
              <a:t>Define Step by Step Process from Specifications and Construction Manual</a:t>
            </a:r>
          </a:p>
          <a:p>
            <a:r>
              <a:rPr lang="en-US"/>
              <a:t>Establish realistic durations for activities not defined</a:t>
            </a:r>
          </a:p>
        </p:txBody>
      </p:sp>
    </p:spTree>
    <p:extLst>
      <p:ext uri="{BB962C8B-B14F-4D97-AF65-F5344CB8AC3E}">
        <p14:creationId xmlns:p14="http://schemas.microsoft.com/office/powerpoint/2010/main" val="46272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11F5-6316-8D9A-E1CD-A5E060DD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 Committee</a:t>
            </a:r>
            <a:br>
              <a:rPr lang="en-US"/>
            </a:br>
            <a:r>
              <a:rPr lang="en-US"/>
              <a:t>Punchlist Language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FE13BB-6BDA-9324-CACC-029132010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Notice of Substantial Completion / Punchlist Process</a:t>
            </a:r>
          </a:p>
          <a:p>
            <a:pPr lvl="1"/>
            <a:r>
              <a:rPr lang="en-US" sz="3200"/>
              <a:t>Current Specification allows either party to initiate substantial completion/</a:t>
            </a:r>
            <a:r>
              <a:rPr lang="en-US" sz="3200" err="1"/>
              <a:t>punchlist</a:t>
            </a:r>
            <a:r>
              <a:rPr lang="en-US" sz="3200"/>
              <a:t> process</a:t>
            </a:r>
          </a:p>
          <a:p>
            <a:pPr lvl="1"/>
            <a:r>
              <a:rPr lang="en-US" sz="3200"/>
              <a:t>Proposed modifications to language for ALDOT to initiate the process</a:t>
            </a:r>
          </a:p>
          <a:p>
            <a:pPr lvl="1"/>
            <a:endParaRPr lang="en-US" sz="3200"/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1134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B3FE-7E1E-60A6-0640-D3AA6D98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Striping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8B5E-0C04-D5C9-5E8D-CA45159C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Current update (2/28/2025)</a:t>
            </a:r>
          </a:p>
          <a:p>
            <a:pPr lvl="1"/>
            <a:r>
              <a:rPr lang="en-US" dirty="0"/>
              <a:t>Provides guidance to hold time charges for 14 days once striping becomes the controlling item of work. Expires 12/31/2025</a:t>
            </a:r>
          </a:p>
          <a:p>
            <a:endParaRPr lang="en-US" dirty="0"/>
          </a:p>
        </p:txBody>
      </p:sp>
      <p:pic>
        <p:nvPicPr>
          <p:cNvPr id="2050" name="Picture 2" descr="Quick Lot - Hot Applied Thermoplastic Pavement Markings">
            <a:extLst>
              <a:ext uri="{FF2B5EF4-FFF2-40B4-BE49-F238E27FC236}">
                <a16:creationId xmlns:a16="http://schemas.microsoft.com/office/drawing/2014/main" id="{FF63309D-120E-43F3-2ABC-F89E094A3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5" r="22078" b="12564"/>
          <a:stretch/>
        </p:blipFill>
        <p:spPr bwMode="auto">
          <a:xfrm>
            <a:off x="6676103" y="1295399"/>
            <a:ext cx="4916129" cy="4584291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0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E4CF-45E8-AAE2-F469-13A8D6A0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 Holiday Schedule for Lane 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D8E0-9C48-374A-0EE4-BA2B2F8C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05500" cy="4773583"/>
          </a:xfrm>
        </p:spPr>
        <p:txBody>
          <a:bodyPr>
            <a:normAutofit fontScale="77500" lnSpcReduction="20000"/>
          </a:bodyPr>
          <a:lstStyle/>
          <a:p>
            <a:r>
              <a:rPr lang="en-US" b="1"/>
              <a:t>Memorial Day</a:t>
            </a:r>
          </a:p>
          <a:p>
            <a:pPr lvl="1"/>
            <a:r>
              <a:rPr lang="en-US"/>
              <a:t>Fri 5/23/25 at 12 PM through Mon 5/26/26 at 11:59 PM</a:t>
            </a:r>
          </a:p>
          <a:p>
            <a:r>
              <a:rPr lang="en-US" b="1"/>
              <a:t>July 4</a:t>
            </a:r>
            <a:r>
              <a:rPr lang="en-US" b="1" baseline="30000"/>
              <a:t>th</a:t>
            </a:r>
            <a:endParaRPr lang="en-US" b="1"/>
          </a:p>
          <a:p>
            <a:pPr lvl="1"/>
            <a:r>
              <a:rPr lang="en-US"/>
              <a:t>Thurs 7/3/25 at 12 PM through Sun 7/6/25 at 11:59 PM</a:t>
            </a:r>
          </a:p>
          <a:p>
            <a:r>
              <a:rPr lang="en-US" b="1"/>
              <a:t>Labor Day</a:t>
            </a:r>
          </a:p>
          <a:p>
            <a:pPr lvl="1"/>
            <a:r>
              <a:rPr lang="en-US"/>
              <a:t>Fri 8/29/25 at 12 PM through Mon 9/1/25 at 11:59 pm</a:t>
            </a:r>
          </a:p>
          <a:p>
            <a:r>
              <a:rPr lang="en-US" b="1"/>
              <a:t>Thanksgiving</a:t>
            </a:r>
          </a:p>
          <a:p>
            <a:pPr lvl="1"/>
            <a:r>
              <a:rPr lang="en-US"/>
              <a:t>Wed 11/26/25 at 12 PM through Sun 11/30/25 at 11:59 PM</a:t>
            </a:r>
          </a:p>
          <a:p>
            <a:r>
              <a:rPr lang="en-US" b="1"/>
              <a:t>Christmas &amp; New Year’s</a:t>
            </a:r>
          </a:p>
          <a:p>
            <a:pPr lvl="1"/>
            <a:r>
              <a:rPr lang="en-US"/>
              <a:t>Tues 12/23/25 at 6:00 pm through Thurs 1/1/26 at 11:59 pm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FBC50-CB8D-6D36-77BD-5F467F7C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834" y="1396515"/>
            <a:ext cx="4004441" cy="51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D410-1DA1-7D11-0F09-44754532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GASPs Since Last AAPA Conference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73B8C5-79A5-3161-F6E2-EE93C37F9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25605"/>
              </p:ext>
            </p:extLst>
          </p:nvPr>
        </p:nvGraphicFramePr>
        <p:xfrm>
          <a:off x="281354" y="1389183"/>
          <a:ext cx="11389701" cy="499905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98660">
                  <a:extLst>
                    <a:ext uri="{9D8B030D-6E8A-4147-A177-3AD203B41FA5}">
                      <a16:colId xmlns:a16="http://schemas.microsoft.com/office/drawing/2014/main" val="4134140233"/>
                    </a:ext>
                  </a:extLst>
                </a:gridCol>
                <a:gridCol w="1650302">
                  <a:extLst>
                    <a:ext uri="{9D8B030D-6E8A-4147-A177-3AD203B41FA5}">
                      <a16:colId xmlns:a16="http://schemas.microsoft.com/office/drawing/2014/main" val="3879551735"/>
                    </a:ext>
                  </a:extLst>
                </a:gridCol>
                <a:gridCol w="2038107">
                  <a:extLst>
                    <a:ext uri="{9D8B030D-6E8A-4147-A177-3AD203B41FA5}">
                      <a16:colId xmlns:a16="http://schemas.microsoft.com/office/drawing/2014/main" val="873573970"/>
                    </a:ext>
                  </a:extLst>
                </a:gridCol>
                <a:gridCol w="6102632">
                  <a:extLst>
                    <a:ext uri="{9D8B030D-6E8A-4147-A177-3AD203B41FA5}">
                      <a16:colId xmlns:a16="http://schemas.microsoft.com/office/drawing/2014/main" val="847386183"/>
                    </a:ext>
                  </a:extLst>
                </a:gridCol>
              </a:tblGrid>
              <a:tr h="432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Name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Section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Effective Date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Subject</a:t>
                      </a:r>
                      <a:endParaRPr lang="en-US" sz="1800" b="1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73692"/>
                  </a:ext>
                </a:extLst>
              </a:tr>
              <a:tr h="402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22-GA0037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501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4/1/2024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Structural Portland Cement Concrete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46428"/>
                  </a:ext>
                </a:extLst>
              </a:tr>
              <a:tr h="510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22-GA0013(2)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710, 740, 880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6/1/2024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Roadway Signs, Construction Signs, and Cones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42078"/>
                  </a:ext>
                </a:extLst>
              </a:tr>
              <a:tr h="296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22-GA0030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450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6/1/2024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Portland Cement Concrete Pavement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61976"/>
                  </a:ext>
                </a:extLst>
              </a:tr>
              <a:tr h="296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22-GA0041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504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6/1/2024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Steel Piling Encasement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0269"/>
                  </a:ext>
                </a:extLst>
              </a:tr>
              <a:tr h="296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22-GA0043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546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6/1/2024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Micropiles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91792"/>
                  </a:ext>
                </a:extLst>
              </a:tr>
              <a:tr h="296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rgbClr val="FFFF00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22-GA0039</a:t>
                      </a:r>
                      <a:endParaRPr lang="en-US" sz="1800" b="0" i="0" u="sng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433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8/1/2024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Scrub Seal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25954"/>
                  </a:ext>
                </a:extLst>
              </a:tr>
              <a:tr h="400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22GA0009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650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12/1/2024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Application of Topsoil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45071"/>
                  </a:ext>
                </a:extLst>
              </a:tr>
              <a:tr h="515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22-GA0042(2)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506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12/1/2024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Drilled Shaft Construction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99748"/>
                  </a:ext>
                </a:extLst>
              </a:tr>
              <a:tr h="448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rgbClr val="FFFF0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22-GA0046</a:t>
                      </a:r>
                      <a:endParaRPr lang="en-US" sz="1800" b="0" i="0" u="sng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410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1/1/2025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Material Remixing Device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245920"/>
                  </a:ext>
                </a:extLst>
              </a:tr>
              <a:tr h="515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rgbClr val="FFFF00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22-LD0001(2)</a:t>
                      </a:r>
                      <a:endParaRPr lang="en-US" sz="1800" b="0" i="0" u="sng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108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1/1/2025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FF00"/>
                          </a:solidFill>
                          <a:effectLst/>
                        </a:rPr>
                        <a:t>Liquidated Damages</a:t>
                      </a:r>
                      <a:endParaRPr lang="en-US" sz="2000" b="0" i="0" u="none" strike="noStrik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97722"/>
                  </a:ext>
                </a:extLst>
              </a:tr>
              <a:tr h="515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22-GA0044(2)</a:t>
                      </a:r>
                      <a:endParaRPr lang="en-US" sz="1800" b="0" i="0" u="sng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232,817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3/1/2025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Lime Stabilized Roadbed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4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4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0A6F-7EDC-B44B-CF32-F1151D26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GASPs Since Last AAPA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1A43-D770-DD25-982F-B27666251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22-GA0039 – Scrub Seal</a:t>
            </a:r>
          </a:p>
          <a:p>
            <a:pPr lvl="1"/>
            <a:r>
              <a:rPr lang="en-US" sz="3200"/>
              <a:t>Change of requirements for Emulsion</a:t>
            </a:r>
          </a:p>
          <a:p>
            <a:pPr lvl="1"/>
            <a:r>
              <a:rPr lang="en-US" sz="3200"/>
              <a:t>Addition of aggregate embedment requirement</a:t>
            </a:r>
          </a:p>
          <a:p>
            <a:pPr lvl="1"/>
            <a:r>
              <a:rPr lang="en-US" sz="3200"/>
              <a:t>Reference Emulsion Broom  Sled</a:t>
            </a:r>
          </a:p>
          <a:p>
            <a:pPr lvl="1"/>
            <a:r>
              <a:rPr lang="en-US" sz="3200"/>
              <a:t>Increase time requirement for second power sweeping from 2 to 72 hours</a:t>
            </a:r>
          </a:p>
          <a:p>
            <a:pPr lvl="1"/>
            <a:r>
              <a:rPr lang="en-US" sz="3200"/>
              <a:t>Increase of curing period from 72 hours to 7 days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4E54-F95B-0427-1B48-FED6C9B0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GASPs Since Last AAPA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B49E-5322-5618-FEB4-7D2A768F2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22-GA0046 – Material Remixing Device</a:t>
            </a:r>
          </a:p>
          <a:p>
            <a:pPr lvl="1"/>
            <a:r>
              <a:rPr lang="en-US" sz="3200"/>
              <a:t>Added </a:t>
            </a:r>
            <a:r>
              <a:rPr lang="en-US" sz="3200" err="1"/>
              <a:t>Astec</a:t>
            </a:r>
            <a:r>
              <a:rPr lang="en-US" sz="3200"/>
              <a:t> MTV-1100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1B4C6-561C-CD86-1BB8-93EBAE5F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70" y="3177097"/>
            <a:ext cx="8115860" cy="34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7716-6705-E048-32FB-6B1AFE78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ker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Fiscal Year 2025 Resurfacing Program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1973-D485-C6C7-FCF3-7BF4082E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0967" cy="435133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Interstate Maintenance (IM) – $190 Million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>
              <a:highlight>
                <a:srgbClr val="FF00FF"/>
              </a:highlight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Federal-aid Maintenance (FM) Resurfacing –  $270 Million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3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E2AF-2A5A-BA71-66DA-FA67086CD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13A3-C182-E127-78B2-890B65F2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GASPs Since Last AAPA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1B66-8308-9595-4837-7388277FC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22-LD0001(2) – Liquidated Damages Update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DD8ED-2D2B-0036-7412-3298BF23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1" y="2785079"/>
            <a:ext cx="11164858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F0D5-39A5-CAD7-46EC-5CFC1B41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CPM Schedule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83EC0-59E3-9B4A-F5C2-5B4E18D0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6125" cy="4351338"/>
          </a:xfrm>
        </p:spPr>
        <p:txBody>
          <a:bodyPr>
            <a:normAutofit/>
          </a:bodyPr>
          <a:lstStyle/>
          <a:p>
            <a:r>
              <a:rPr lang="en-US"/>
              <a:t>Since January 2024 Letting, </a:t>
            </a:r>
            <a:r>
              <a:rPr lang="en-US" b="1" u="sng"/>
              <a:t>33 projects</a:t>
            </a:r>
            <a:r>
              <a:rPr lang="en-US" b="1"/>
              <a:t> </a:t>
            </a:r>
            <a:r>
              <a:rPr lang="en-US"/>
              <a:t>required a CPM Schedule</a:t>
            </a:r>
          </a:p>
          <a:p>
            <a:r>
              <a:rPr lang="en-US"/>
              <a:t>Baseline Review by Construction Bureau</a:t>
            </a:r>
          </a:p>
          <a:p>
            <a:r>
              <a:rPr lang="en-US"/>
              <a:t>Monthly Updates at Area/Project Level</a:t>
            </a:r>
          </a:p>
          <a:p>
            <a:r>
              <a:rPr lang="en-US"/>
              <a:t>Very good results with CPM Schedule usage and monthly updates</a:t>
            </a:r>
          </a:p>
        </p:txBody>
      </p:sp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D5EFA82B-AFE7-5D1B-E2E3-2FF80264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1816" y="2173810"/>
            <a:ext cx="3206711" cy="32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DD66-7AA8-52C9-CF2A-79AFAA11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434"/>
            <a:ext cx="9144000" cy="2387600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43EF-0872-7400-8F09-22CA6D4B4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109"/>
            <a:ext cx="9144000" cy="2692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Stacey Glass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ALDOT State Construction Engineer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Office: (334) 242-6209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Cell: (334) 850-4872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Email: </a:t>
            </a:r>
            <a:r>
              <a:rPr lang="en-US" altLang="en-US" sz="3600" u="sng"/>
              <a:t>glasss@dot.state.al.us</a:t>
            </a:r>
            <a:endParaRPr lang="en-US" altLang="en-US" sz="3600"/>
          </a:p>
          <a:p>
            <a:endParaRPr lang="en-US" sz="2800"/>
          </a:p>
        </p:txBody>
      </p:sp>
      <p:pic>
        <p:nvPicPr>
          <p:cNvPr id="1026" name="Picture 2" descr="Sequence Qr Codes On White Background Stock Footage Video (100%  Royalty-free) 1091530975 | Shutterstock">
            <a:extLst>
              <a:ext uri="{FF2B5EF4-FFF2-40B4-BE49-F238E27FC236}">
                <a16:creationId xmlns:a16="http://schemas.microsoft.com/office/drawing/2014/main" id="{9B8EC530-CB5A-FFE6-46AA-0B24E02B1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11964" r="27582" b="12630"/>
          <a:stretch/>
        </p:blipFill>
        <p:spPr bwMode="auto">
          <a:xfrm>
            <a:off x="5099407" y="904125"/>
            <a:ext cx="1993186" cy="19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7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55D0-2FF7-8869-F37E-3AE7C11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 IM Resurfacing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7869-DE70-8564-D952-35DD1D4B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$190M budgeted for IM FY25 program</a:t>
            </a:r>
          </a:p>
          <a:p>
            <a:endParaRPr lang="en-US"/>
          </a:p>
          <a:p>
            <a:r>
              <a:rPr lang="en-US"/>
              <a:t>Planned to let 25 projects</a:t>
            </a:r>
          </a:p>
          <a:p>
            <a:pPr lvl="1"/>
            <a:r>
              <a:rPr lang="en-US" sz="3200"/>
              <a:t>4 projects have let as of the February letting</a:t>
            </a:r>
          </a:p>
          <a:p>
            <a:endParaRPr lang="en-US"/>
          </a:p>
          <a:p>
            <a:r>
              <a:rPr lang="en-US"/>
              <a:t>15 pavement preservation projects</a:t>
            </a:r>
          </a:p>
          <a:p>
            <a:pPr lvl="1"/>
            <a:r>
              <a:rPr lang="en-US" sz="3200"/>
              <a:t>11 PM2 projects</a:t>
            </a:r>
          </a:p>
          <a:p>
            <a:pPr lvl="1"/>
            <a:r>
              <a:rPr lang="en-US" sz="3200"/>
              <a:t>4 PM1 projects</a:t>
            </a:r>
          </a:p>
          <a:p>
            <a:pPr lvl="1"/>
            <a:r>
              <a:rPr lang="en-US" sz="3200"/>
              <a:t>Covering 7 Areas</a:t>
            </a:r>
          </a:p>
        </p:txBody>
      </p:sp>
    </p:spTree>
    <p:extLst>
      <p:ext uri="{BB962C8B-B14F-4D97-AF65-F5344CB8AC3E}">
        <p14:creationId xmlns:p14="http://schemas.microsoft.com/office/powerpoint/2010/main" val="177795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E973C-7C9A-9724-ABB3-CF4B6292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4C59-F028-1E8C-29C5-C9072703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 IM Resurfacing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4449-0C9E-19A8-4E23-62B36F97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9669" cy="4351338"/>
          </a:xfrm>
        </p:spPr>
        <p:txBody>
          <a:bodyPr>
            <a:noAutofit/>
          </a:bodyPr>
          <a:lstStyle/>
          <a:p>
            <a:r>
              <a:rPr lang="en-US" sz="3000" b="1"/>
              <a:t>1 PMR (pavement minor rehabilitation) Project</a:t>
            </a:r>
          </a:p>
          <a:p>
            <a:pPr lvl="1"/>
            <a:r>
              <a:rPr lang="en-US" sz="3000"/>
              <a:t>I-59 (MP 0.000 – MP 1.690) Sumter County</a:t>
            </a:r>
          </a:p>
          <a:p>
            <a:r>
              <a:rPr lang="en-US" sz="3000" b="1"/>
              <a:t>2 PVR (pavement rehabilitation – reconstruction) Projects</a:t>
            </a:r>
          </a:p>
          <a:p>
            <a:pPr lvl="1"/>
            <a:r>
              <a:rPr lang="en-US" sz="3000"/>
              <a:t>I-459 (MP14.794 – MP 17.350) Jefferson County</a:t>
            </a:r>
          </a:p>
          <a:p>
            <a:pPr lvl="1"/>
            <a:r>
              <a:rPr lang="en-US" sz="3000"/>
              <a:t>I-59 (MP 225.600 – MP 241.170; Southbound only) DeKalb County</a:t>
            </a:r>
          </a:p>
          <a:p>
            <a:r>
              <a:rPr lang="en-US" sz="3000" b="1"/>
              <a:t>7 Other Projects</a:t>
            </a:r>
          </a:p>
          <a:p>
            <a:pPr lvl="1"/>
            <a:r>
              <a:rPr lang="en-US" sz="3000"/>
              <a:t>2 Additional Lane projects (IM funding covered the resurfacing of the existing roadway)</a:t>
            </a:r>
          </a:p>
          <a:p>
            <a:pPr lvl="1"/>
            <a:r>
              <a:rPr lang="en-US" sz="3000"/>
              <a:t>5 Sign Replacement projects</a:t>
            </a:r>
          </a:p>
        </p:txBody>
      </p:sp>
    </p:spTree>
    <p:extLst>
      <p:ext uri="{BB962C8B-B14F-4D97-AF65-F5344CB8AC3E}">
        <p14:creationId xmlns:p14="http://schemas.microsoft.com/office/powerpoint/2010/main" val="37837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5D75-B85B-C015-476D-14A7C907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 FM Resurfacing Program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ED5947-CB59-C704-5AEE-DA8FD667B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10081"/>
              </p:ext>
            </p:extLst>
          </p:nvPr>
        </p:nvGraphicFramePr>
        <p:xfrm>
          <a:off x="1869038" y="1787975"/>
          <a:ext cx="8127999" cy="4450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798427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60223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8719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Federal Aid (FM)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4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Guntersville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$34,091,000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12.63%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3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Tuscumbia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$24,474,000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9.06%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4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Birmingham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$20,947,000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7.76%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69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Alexander 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$25,121,000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9.30%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06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Tuscaloosa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$23,056,000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8.54%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2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Montgomery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$35,631,000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13.20%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11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$39,005,000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14.45%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Grove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$23,071,000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8.54%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70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Mobile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$21,314,000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7.89%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4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Fayette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$23,290,000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8.63%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2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Total: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$270,000,000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100.00%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4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45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E7A1-0A33-6B01-DAB2-0D3FE4EF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 FM Resurfacing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F4F1-25B7-CDC6-3F8F-FC56BEB9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287"/>
            <a:ext cx="10515600" cy="4991635"/>
          </a:xfrm>
        </p:spPr>
        <p:txBody>
          <a:bodyPr>
            <a:normAutofit/>
          </a:bodyPr>
          <a:lstStyle/>
          <a:p>
            <a:r>
              <a:rPr lang="en-US"/>
              <a:t>$270M budgeted for FM FY25 program</a:t>
            </a:r>
          </a:p>
          <a:p>
            <a:endParaRPr lang="en-US"/>
          </a:p>
          <a:p>
            <a:r>
              <a:rPr lang="en-US"/>
              <a:t>Planned to let 76 projects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49 projects let as of February letting</a:t>
            </a:r>
          </a:p>
          <a:p>
            <a:endParaRPr lang="en-US"/>
          </a:p>
          <a:p>
            <a:r>
              <a:rPr lang="en-US"/>
              <a:t>27 projects to let before May deadline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27A7-626C-3452-8B49-4F1A62EF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224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FM Resurfacing Program</a:t>
            </a:r>
            <a:br>
              <a:rPr lang="en-US"/>
            </a:br>
            <a:r>
              <a:rPr lang="en-US"/>
              <a:t>5 Year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04199E-AC5B-BE06-ADCF-44DA2C7B9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87023"/>
              </p:ext>
            </p:extLst>
          </p:nvPr>
        </p:nvGraphicFramePr>
        <p:xfrm>
          <a:off x="2557101" y="2712185"/>
          <a:ext cx="6395592" cy="2651761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823592">
                  <a:extLst>
                    <a:ext uri="{9D8B030D-6E8A-4147-A177-3AD203B41FA5}">
                      <a16:colId xmlns:a16="http://schemas.microsoft.com/office/drawing/2014/main" val="29754706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794946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36406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13429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673520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96012333"/>
                    </a:ext>
                  </a:extLst>
                </a:gridCol>
              </a:tblGrid>
              <a:tr h="378823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7187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#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786598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# CL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0784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# LANE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24142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PM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51284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PM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13332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PMR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1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DE2D-739C-EF89-85FF-9A8AA442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on e-Ticketing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AFB35-2706-C771-CF22-8612105E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2306" cy="47804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/>
              <a:t>eTicketing</a:t>
            </a:r>
            <a:r>
              <a:rPr lang="en-US"/>
              <a:t> for Asphalt is now </a:t>
            </a:r>
            <a:r>
              <a:rPr lang="en-US" u="sng"/>
              <a:t>mandatory</a:t>
            </a:r>
            <a:r>
              <a:rPr lang="en-US"/>
              <a:t> on all ALDOT Let Projects (City/County Projects are optional).</a:t>
            </a:r>
          </a:p>
          <a:p>
            <a:r>
              <a:rPr lang="en-US"/>
              <a:t>Paper Tickets are still allowed, however </a:t>
            </a:r>
            <a:r>
              <a:rPr lang="en-US" err="1"/>
              <a:t>eTicketing</a:t>
            </a:r>
            <a:r>
              <a:rPr lang="en-US"/>
              <a:t> is preferred.</a:t>
            </a:r>
          </a:p>
          <a:p>
            <a:r>
              <a:rPr lang="en-US"/>
              <a:t>Rollout of Aggregate e-Ticketing ramping up this year. </a:t>
            </a:r>
          </a:p>
          <a:p>
            <a:r>
              <a:rPr lang="en-US"/>
              <a:t>Reminder: Be prepared to send test ticket by date of preconstruction conference or 14 days before first day of paving.</a:t>
            </a:r>
          </a:p>
          <a:p>
            <a:pPr lvl="1"/>
            <a:r>
              <a:rPr lang="en-US" sz="3200"/>
              <a:t>This creates a connection to the portal and avoids delays on first day of paving/aggregate installation.</a:t>
            </a:r>
          </a:p>
          <a:p>
            <a:r>
              <a:rPr lang="en-US"/>
              <a:t>If project is missing in picklist on </a:t>
            </a:r>
            <a:r>
              <a:rPr lang="en-US" err="1"/>
              <a:t>HaulHub</a:t>
            </a:r>
            <a:r>
              <a:rPr lang="en-US"/>
              <a:t>, please contact either the Area Construction Engineer or Alec Harris.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1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DF0E3-5441-0C14-6CDA-CDE25214A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8651-03DC-3193-F9D0-3B269EC1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on e-Ticketing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6D390-A2BA-2E19-EFF1-F1858D3B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Stationing and design files (alignment/utilities) coming in app.</a:t>
            </a:r>
          </a:p>
          <a:p>
            <a:r>
              <a:rPr lang="en-US" sz="3000"/>
              <a:t>Right now, map feature shows location of tickets being accepted. 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D882C-001A-9CE7-630A-EA039B4D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82" y="3210948"/>
            <a:ext cx="6835035" cy="29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4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1222</Words>
  <Application>Microsoft Office PowerPoint</Application>
  <PresentationFormat>Widescreen</PresentationFormat>
  <Paragraphs>283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Aptos Narrow</vt:lpstr>
      <vt:lpstr>Arial</vt:lpstr>
      <vt:lpstr>Calibri</vt:lpstr>
      <vt:lpstr>Office Theme</vt:lpstr>
      <vt:lpstr>34th Annual  Alabama Asphalt Pavement Conference  March 5 – 6, 2025</vt:lpstr>
      <vt:lpstr>Fiscal Year 2025 Resurfacing Program</vt:lpstr>
      <vt:lpstr>FY25 IM Resurfacing Program</vt:lpstr>
      <vt:lpstr>FY25 IM Resurfacing Program</vt:lpstr>
      <vt:lpstr>FY25 FM Resurfacing Program</vt:lpstr>
      <vt:lpstr>FY25 FM Resurfacing Program</vt:lpstr>
      <vt:lpstr>FM Resurfacing Program 5 Year Summary</vt:lpstr>
      <vt:lpstr>Update on e-Ticketing</vt:lpstr>
      <vt:lpstr>Update on e-Ticketing</vt:lpstr>
      <vt:lpstr>e-Ticketing Questions ?</vt:lpstr>
      <vt:lpstr>Project Closeout Committee Goals/Objectives</vt:lpstr>
      <vt:lpstr>Project Closeout Committee Members</vt:lpstr>
      <vt:lpstr>Draft Process</vt:lpstr>
      <vt:lpstr>Project Closeout Committee Punchlist Language Update</vt:lpstr>
      <vt:lpstr>Striping Memo</vt:lpstr>
      <vt:lpstr>2025 Holiday Schedule for Lane Closures</vt:lpstr>
      <vt:lpstr>GASPs Since Last AAPA Conference</vt:lpstr>
      <vt:lpstr>GASPs Since Last AAPA Conference</vt:lpstr>
      <vt:lpstr>GASPs Since Last AAPA Conference</vt:lpstr>
      <vt:lpstr>GASPs Since Last AAPA Conference</vt:lpstr>
      <vt:lpstr>CPM Schedule Update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Bradley</dc:creator>
  <cp:lastModifiedBy>Glass, Stacey</cp:lastModifiedBy>
  <cp:revision>3</cp:revision>
  <dcterms:created xsi:type="dcterms:W3CDTF">2025-02-18T15:20:05Z</dcterms:created>
  <dcterms:modified xsi:type="dcterms:W3CDTF">2025-03-06T13:35:16Z</dcterms:modified>
</cp:coreProperties>
</file>