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sldIdLst>
    <p:sldId id="258" r:id="rId2"/>
    <p:sldId id="325" r:id="rId3"/>
    <p:sldId id="261" r:id="rId4"/>
    <p:sldId id="278" r:id="rId5"/>
    <p:sldId id="279" r:id="rId6"/>
    <p:sldId id="282" r:id="rId7"/>
    <p:sldId id="294" r:id="rId8"/>
    <p:sldId id="295" r:id="rId9"/>
    <p:sldId id="296" r:id="rId10"/>
    <p:sldId id="297" r:id="rId11"/>
    <p:sldId id="298" r:id="rId12"/>
    <p:sldId id="299" r:id="rId13"/>
    <p:sldId id="300" r:id="rId14"/>
    <p:sldId id="301" r:id="rId15"/>
    <p:sldId id="302" r:id="rId16"/>
    <p:sldId id="303" r:id="rId17"/>
    <p:sldId id="308" r:id="rId18"/>
    <p:sldId id="306" r:id="rId19"/>
    <p:sldId id="318" r:id="rId20"/>
    <p:sldId id="311" r:id="rId21"/>
    <p:sldId id="319" r:id="rId22"/>
    <p:sldId id="320" r:id="rId23"/>
    <p:sldId id="321" r:id="rId24"/>
    <p:sldId id="307" r:id="rId25"/>
    <p:sldId id="317" r:id="rId26"/>
    <p:sldId id="316" r:id="rId27"/>
    <p:sldId id="309" r:id="rId28"/>
    <p:sldId id="310" r:id="rId29"/>
    <p:sldId id="314" r:id="rId30"/>
    <p:sldId id="322" r:id="rId31"/>
    <p:sldId id="31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975" autoAdjust="0"/>
  </p:normalViewPr>
  <p:slideViewPr>
    <p:cSldViewPr>
      <p:cViewPr varScale="1">
        <p:scale>
          <a:sx n="120" d="100"/>
          <a:sy n="120" d="100"/>
        </p:scale>
        <p:origin x="942" y="108"/>
      </p:cViewPr>
      <p:guideLst>
        <p:guide orient="horz" pos="2160"/>
        <p:guide pos="2880"/>
      </p:guideLst>
    </p:cSldViewPr>
  </p:slideViewPr>
  <p:outlineViewPr>
    <p:cViewPr>
      <p:scale>
        <a:sx n="33" d="100"/>
        <a:sy n="33" d="100"/>
      </p:scale>
      <p:origin x="42" y="4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8F8B6-32E5-4BEB-94EF-5A4AA3042330}" type="datetimeFigureOut">
              <a:rPr lang="en-US" smtClean="0"/>
              <a:t>3/10/2023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DCDC3-418F-42CF-BE6E-D5834A94FA2E}" type="slidenum">
              <a:rPr lang="en-US" smtClean="0"/>
              <a:t>‹#›</a:t>
            </a:fld>
            <a:endParaRPr lang="en-US" dirty="0"/>
          </a:p>
        </p:txBody>
      </p:sp>
    </p:spTree>
    <p:extLst>
      <p:ext uri="{BB962C8B-B14F-4D97-AF65-F5344CB8AC3E}">
        <p14:creationId xmlns:p14="http://schemas.microsoft.com/office/powerpoint/2010/main" val="24183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3</a:t>
            </a:fld>
            <a:endParaRPr lang="en-US" dirty="0"/>
          </a:p>
        </p:txBody>
      </p:sp>
    </p:spTree>
    <p:extLst>
      <p:ext uri="{BB962C8B-B14F-4D97-AF65-F5344CB8AC3E}">
        <p14:creationId xmlns:p14="http://schemas.microsoft.com/office/powerpoint/2010/main" val="300880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25</a:t>
            </a:fld>
            <a:endParaRPr lang="en-US" dirty="0"/>
          </a:p>
        </p:txBody>
      </p:sp>
    </p:spTree>
    <p:extLst>
      <p:ext uri="{BB962C8B-B14F-4D97-AF65-F5344CB8AC3E}">
        <p14:creationId xmlns:p14="http://schemas.microsoft.com/office/powerpoint/2010/main" val="386950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26</a:t>
            </a:fld>
            <a:endParaRPr lang="en-US" dirty="0"/>
          </a:p>
        </p:txBody>
      </p:sp>
    </p:spTree>
    <p:extLst>
      <p:ext uri="{BB962C8B-B14F-4D97-AF65-F5344CB8AC3E}">
        <p14:creationId xmlns:p14="http://schemas.microsoft.com/office/powerpoint/2010/main" val="303298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27</a:t>
            </a:fld>
            <a:endParaRPr lang="en-US" dirty="0"/>
          </a:p>
        </p:txBody>
      </p:sp>
    </p:spTree>
    <p:extLst>
      <p:ext uri="{BB962C8B-B14F-4D97-AF65-F5344CB8AC3E}">
        <p14:creationId xmlns:p14="http://schemas.microsoft.com/office/powerpoint/2010/main" val="82094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28</a:t>
            </a:fld>
            <a:endParaRPr lang="en-US" dirty="0"/>
          </a:p>
        </p:txBody>
      </p:sp>
    </p:spTree>
    <p:extLst>
      <p:ext uri="{BB962C8B-B14F-4D97-AF65-F5344CB8AC3E}">
        <p14:creationId xmlns:p14="http://schemas.microsoft.com/office/powerpoint/2010/main" val="55450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29</a:t>
            </a:fld>
            <a:endParaRPr lang="en-US" dirty="0"/>
          </a:p>
        </p:txBody>
      </p:sp>
    </p:spTree>
    <p:extLst>
      <p:ext uri="{BB962C8B-B14F-4D97-AF65-F5344CB8AC3E}">
        <p14:creationId xmlns:p14="http://schemas.microsoft.com/office/powerpoint/2010/main" val="21364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30</a:t>
            </a:fld>
            <a:endParaRPr lang="en-US" dirty="0"/>
          </a:p>
        </p:txBody>
      </p:sp>
    </p:spTree>
    <p:extLst>
      <p:ext uri="{BB962C8B-B14F-4D97-AF65-F5344CB8AC3E}">
        <p14:creationId xmlns:p14="http://schemas.microsoft.com/office/powerpoint/2010/main" val="400553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31</a:t>
            </a:fld>
            <a:endParaRPr lang="en-US" dirty="0"/>
          </a:p>
        </p:txBody>
      </p:sp>
    </p:spTree>
    <p:extLst>
      <p:ext uri="{BB962C8B-B14F-4D97-AF65-F5344CB8AC3E}">
        <p14:creationId xmlns:p14="http://schemas.microsoft.com/office/powerpoint/2010/main" val="384727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7</a:t>
            </a:fld>
            <a:endParaRPr lang="en-US" dirty="0"/>
          </a:p>
        </p:txBody>
      </p:sp>
    </p:spTree>
    <p:extLst>
      <p:ext uri="{BB962C8B-B14F-4D97-AF65-F5344CB8AC3E}">
        <p14:creationId xmlns:p14="http://schemas.microsoft.com/office/powerpoint/2010/main" val="391258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13</a:t>
            </a:fld>
            <a:endParaRPr lang="en-US" dirty="0"/>
          </a:p>
        </p:txBody>
      </p:sp>
    </p:spTree>
    <p:extLst>
      <p:ext uri="{BB962C8B-B14F-4D97-AF65-F5344CB8AC3E}">
        <p14:creationId xmlns:p14="http://schemas.microsoft.com/office/powerpoint/2010/main" val="227970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35605-0CF2-4ED5-99D0-6098EA401C03}" type="slidenum">
              <a:rPr lang="en-US" smtClean="0"/>
              <a:t>15</a:t>
            </a:fld>
            <a:endParaRPr lang="en-US"/>
          </a:p>
        </p:txBody>
      </p:sp>
    </p:spTree>
    <p:extLst>
      <p:ext uri="{BB962C8B-B14F-4D97-AF65-F5344CB8AC3E}">
        <p14:creationId xmlns:p14="http://schemas.microsoft.com/office/powerpoint/2010/main" val="15159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35605-0CF2-4ED5-99D0-6098EA401C03}" type="slidenum">
              <a:rPr lang="en-US" smtClean="0"/>
              <a:t>16</a:t>
            </a:fld>
            <a:endParaRPr lang="en-US"/>
          </a:p>
        </p:txBody>
      </p:sp>
    </p:spTree>
    <p:extLst>
      <p:ext uri="{BB962C8B-B14F-4D97-AF65-F5344CB8AC3E}">
        <p14:creationId xmlns:p14="http://schemas.microsoft.com/office/powerpoint/2010/main" val="15159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17</a:t>
            </a:fld>
            <a:endParaRPr lang="en-US" dirty="0"/>
          </a:p>
        </p:txBody>
      </p:sp>
    </p:spTree>
    <p:extLst>
      <p:ext uri="{BB962C8B-B14F-4D97-AF65-F5344CB8AC3E}">
        <p14:creationId xmlns:p14="http://schemas.microsoft.com/office/powerpoint/2010/main" val="184610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0C9D8-923B-4694-BEEA-FA5AB711585B}" type="slidenum">
              <a:rPr lang="en-US" smtClean="0"/>
              <a:t>19</a:t>
            </a:fld>
            <a:endParaRPr lang="en-US" dirty="0"/>
          </a:p>
        </p:txBody>
      </p:sp>
    </p:spTree>
    <p:extLst>
      <p:ext uri="{BB962C8B-B14F-4D97-AF65-F5344CB8AC3E}">
        <p14:creationId xmlns:p14="http://schemas.microsoft.com/office/powerpoint/2010/main" val="96976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20</a:t>
            </a:fld>
            <a:endParaRPr lang="en-US" dirty="0"/>
          </a:p>
        </p:txBody>
      </p:sp>
    </p:spTree>
    <p:extLst>
      <p:ext uri="{BB962C8B-B14F-4D97-AF65-F5344CB8AC3E}">
        <p14:creationId xmlns:p14="http://schemas.microsoft.com/office/powerpoint/2010/main" val="381373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DCDC3-418F-42CF-BE6E-D5834A94FA2E}" type="slidenum">
              <a:rPr lang="en-US" smtClean="0"/>
              <a:t>24</a:t>
            </a:fld>
            <a:endParaRPr lang="en-US" dirty="0"/>
          </a:p>
        </p:txBody>
      </p:sp>
    </p:spTree>
    <p:extLst>
      <p:ext uri="{BB962C8B-B14F-4D97-AF65-F5344CB8AC3E}">
        <p14:creationId xmlns:p14="http://schemas.microsoft.com/office/powerpoint/2010/main" val="225251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9F332A82-A89E-4EEB-A1E2-D168E887DF8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7808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1FE9914A-770A-4398-A07F-F63D882C5A3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8489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D389025B-4D10-4626-B879-60F88CF1881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415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F9AA40D4-636B-4DF0-925F-D8AA35DD4CE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8228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483A7DD9-4CFB-429D-9EBD-FEF0EEBB413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6493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fld id="{9C2B28D7-F4FC-4467-9D1B-DB3DA0B3CBF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3882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p>
            <a:fld id="{64CF5973-F6E3-4D08-9669-30A4AF1633A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9261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fld id="{6049924E-8EE8-426F-B6BC-FBB9A659622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7937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p>
            <a:fld id="{96AD316F-9BDA-41EC-A478-52B4EB0C43F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2913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fld id="{FDF4DE0B-87B8-4E74-B922-E33479724F5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5056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fld id="{5A6A8706-6ACA-4E0A-B055-5BDFCBF4733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2423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US" altLang="en-US" dirty="0">
              <a:solidFill>
                <a:srgbClr val="000000"/>
              </a:solidFill>
              <a:latin typeface="Times New Roman" pitchFamily="18"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en-US" dirty="0">
              <a:solidFill>
                <a:srgbClr val="000000"/>
              </a:solidFill>
              <a:latin typeface="Times New Roman" pitchFamily="18"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B8A55463-3AC3-43C8-9D08-D0D600F695C8}" type="slidenum">
              <a:rPr lang="en-US" altLang="en-US" smtClean="0">
                <a:solidFill>
                  <a:srgbClr val="000000"/>
                </a:solidFill>
                <a:latin typeface="Times New Roman" pitchFamily="18" charset="0"/>
              </a:rPr>
              <a:pPr fontAlgn="base">
                <a:spcBef>
                  <a:spcPct val="0"/>
                </a:spcBef>
                <a:spcAft>
                  <a:spcPct val="0"/>
                </a:spcAft>
              </a:pPr>
              <a:t>‹#›</a:t>
            </a:fld>
            <a:endParaRPr lang="en-US" altLang="en-US" dirty="0">
              <a:solidFill>
                <a:srgbClr val="000000"/>
              </a:solidFill>
              <a:latin typeface="Times New Roman" pitchFamily="18" charset="0"/>
            </a:endParaRPr>
          </a:p>
        </p:txBody>
      </p:sp>
      <p:pic>
        <p:nvPicPr>
          <p:cNvPr id="7" name="Picture 7" descr="Powerpoint 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286875" cy="69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170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600200"/>
            <a:ext cx="7772400" cy="1295400"/>
          </a:xfrm>
        </p:spPr>
        <p:txBody>
          <a:bodyPr>
            <a:normAutofit/>
          </a:bodyPr>
          <a:lstStyle/>
          <a:p>
            <a:r>
              <a:rPr lang="en-US" altLang="en-US" sz="4000" b="1" dirty="0">
                <a:solidFill>
                  <a:srgbClr val="002060"/>
                </a:solidFill>
              </a:rPr>
              <a:t>Thick Lift Paving In SC</a:t>
            </a:r>
            <a:br>
              <a:rPr lang="en-US" altLang="en-US" sz="4000" b="1" dirty="0">
                <a:solidFill>
                  <a:srgbClr val="002060"/>
                </a:solidFill>
              </a:rPr>
            </a:br>
            <a:endParaRPr lang="en-US" altLang="en-US" sz="40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758" y="2683669"/>
            <a:ext cx="200025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 name="Subtitle 2"/>
          <p:cNvSpPr>
            <a:spLocks noGrp="1"/>
          </p:cNvSpPr>
          <p:nvPr>
            <p:ph type="subTitle" idx="1"/>
          </p:nvPr>
        </p:nvSpPr>
        <p:spPr/>
        <p:txBody>
          <a:bodyPr/>
          <a:lstStyle/>
          <a:p>
            <a:endParaRPr lang="en-US" dirty="0"/>
          </a:p>
        </p:txBody>
      </p:sp>
      <p:sp>
        <p:nvSpPr>
          <p:cNvPr id="7" name="Rectangle 3"/>
          <p:cNvSpPr txBox="1">
            <a:spLocks noChangeArrowheads="1"/>
          </p:cNvSpPr>
          <p:nvPr/>
        </p:nvSpPr>
        <p:spPr>
          <a:xfrm>
            <a:off x="852519" y="9372601"/>
            <a:ext cx="12006729" cy="666532"/>
          </a:xfrm>
          <a:prstGeom prst="rect">
            <a:avLst/>
          </a:prstGeom>
        </p:spPr>
        <p:txBody>
          <a:bodyPr vert="horz" lIns="91440" tIns="45720" rIns="91440" bIns="45720" rtlCol="0">
            <a:normAutofit fontScale="3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en-US" b="1">
                <a:solidFill>
                  <a:srgbClr val="002060"/>
                </a:solidFill>
              </a:rPr>
              <a:t>Cliff Selkinghaus</a:t>
            </a:r>
          </a:p>
          <a:p>
            <a:r>
              <a:rPr lang="en-US" altLang="en-US" b="1">
                <a:solidFill>
                  <a:srgbClr val="002060"/>
                </a:solidFill>
              </a:rPr>
              <a:t>SCDOT Asphalt Materials Manager </a:t>
            </a:r>
          </a:p>
          <a:p>
            <a:endParaRPr lang="en-US" altLang="en-US" b="1">
              <a:solidFill>
                <a:srgbClr val="002060"/>
              </a:solidFill>
            </a:endParaRPr>
          </a:p>
          <a:p>
            <a:r>
              <a:rPr lang="en-US" altLang="en-US" b="1">
                <a:solidFill>
                  <a:srgbClr val="002060"/>
                </a:solidFill>
              </a:rPr>
              <a:t>Credit: Jay Thompson – Former State Pavement Design Engineer </a:t>
            </a:r>
            <a:endParaRPr lang="en-US" altLang="en-US" b="1" dirty="0">
              <a:solidFill>
                <a:srgbClr val="002060"/>
              </a:solidFill>
            </a:endParaRPr>
          </a:p>
        </p:txBody>
      </p:sp>
      <p:pic>
        <p:nvPicPr>
          <p:cNvPr id="8" name="Picture 2" descr="527,017 Road Close Up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02038"/>
            <a:ext cx="7772400" cy="2646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DC0E30-02AF-F923-E0F8-3A2F80962564}"/>
              </a:ext>
            </a:extLst>
          </p:cNvPr>
          <p:cNvPicPr>
            <a:picLocks noChangeAspect="1"/>
          </p:cNvPicPr>
          <p:nvPr/>
        </p:nvPicPr>
        <p:blipFill>
          <a:blip r:embed="rId4"/>
          <a:stretch>
            <a:fillRect/>
          </a:stretch>
        </p:blipFill>
        <p:spPr>
          <a:xfrm>
            <a:off x="295274" y="226754"/>
            <a:ext cx="1762125" cy="1427458"/>
          </a:xfrm>
          <a:prstGeom prst="rect">
            <a:avLst/>
          </a:prstGeom>
        </p:spPr>
      </p:pic>
    </p:spTree>
    <p:extLst>
      <p:ext uri="{BB962C8B-B14F-4D97-AF65-F5344CB8AC3E}">
        <p14:creationId xmlns:p14="http://schemas.microsoft.com/office/powerpoint/2010/main" val="42468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533400" y="990600"/>
            <a:ext cx="8001000" cy="5334000"/>
          </a:xfrm>
        </p:spPr>
        <p:txBody>
          <a:bodyPr>
            <a:noAutofit/>
          </a:bodyPr>
          <a:lstStyle/>
          <a:p>
            <a:pPr algn="l"/>
            <a:r>
              <a:rPr lang="en-US" sz="2800" b="1" dirty="0">
                <a:solidFill>
                  <a:srgbClr val="002060"/>
                </a:solidFill>
              </a:rPr>
              <a:t>3) </a:t>
            </a:r>
            <a:r>
              <a:rPr lang="en-US" sz="2800" b="1" i="1" dirty="0">
                <a:solidFill>
                  <a:srgbClr val="002060"/>
                </a:solidFill>
              </a:rPr>
              <a:t>How do we obtain the lowest return to traffic temperature, reducing the chance of premature rutting and pavement damage? </a:t>
            </a:r>
          </a:p>
          <a:p>
            <a:pPr algn="l"/>
            <a:r>
              <a:rPr lang="en-US" sz="2800" b="1" i="1" dirty="0">
                <a:solidFill>
                  <a:srgbClr val="002060"/>
                </a:solidFill>
              </a:rPr>
              <a:t>Cessation temp was a major concern due to the depth of placement.</a:t>
            </a:r>
          </a:p>
          <a:p>
            <a:pPr marL="457200" indent="-457200" algn="l">
              <a:buFont typeface="Arial" panose="020B0604020202020204" pitchFamily="34" charset="0"/>
              <a:buChar char="•"/>
            </a:pPr>
            <a:r>
              <a:rPr lang="en-US" sz="2800" dirty="0">
                <a:solidFill>
                  <a:srgbClr val="002060"/>
                </a:solidFill>
              </a:rPr>
              <a:t>Use WMA Technology - </a:t>
            </a:r>
            <a:r>
              <a:rPr lang="en-US" sz="2800" u="sng" dirty="0">
                <a:solidFill>
                  <a:srgbClr val="002060"/>
                </a:solidFill>
              </a:rPr>
              <a:t>WMA Chemical Process</a:t>
            </a:r>
          </a:p>
        </p:txBody>
      </p:sp>
    </p:spTree>
    <p:extLst>
      <p:ext uri="{BB962C8B-B14F-4D97-AF65-F5344CB8AC3E}">
        <p14:creationId xmlns:p14="http://schemas.microsoft.com/office/powerpoint/2010/main" val="396050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609600" y="838200"/>
            <a:ext cx="8153400" cy="5791200"/>
          </a:xfrm>
        </p:spPr>
        <p:txBody>
          <a:bodyPr>
            <a:normAutofit fontScale="47500" lnSpcReduction="20000"/>
          </a:bodyPr>
          <a:lstStyle/>
          <a:p>
            <a:pPr algn="l"/>
            <a:r>
              <a:rPr lang="en-US" sz="5900" b="1" i="1" dirty="0">
                <a:solidFill>
                  <a:srgbClr val="002060"/>
                </a:solidFill>
              </a:rPr>
              <a:t>4) How do measure in place compaction and ensure we are confident in the contractor’s efforts?</a:t>
            </a:r>
          </a:p>
          <a:p>
            <a:pPr algn="l"/>
            <a:r>
              <a:rPr lang="en-US" sz="5900" dirty="0">
                <a:solidFill>
                  <a:srgbClr val="002060"/>
                </a:solidFill>
              </a:rPr>
              <a:t>SCDOT Concerns:</a:t>
            </a:r>
          </a:p>
          <a:p>
            <a:pPr marL="514350" indent="-514350" algn="l">
              <a:buAutoNum type="alphaLcParenR"/>
            </a:pPr>
            <a:r>
              <a:rPr lang="en-US" sz="5900" dirty="0">
                <a:solidFill>
                  <a:srgbClr val="002060"/>
                </a:solidFill>
              </a:rPr>
              <a:t>We did not want to cut full depth cores every night and leave holes that could not be compacted properly full depth. </a:t>
            </a:r>
          </a:p>
          <a:p>
            <a:pPr marL="514350" indent="-514350" algn="l">
              <a:buAutoNum type="alphaLcParenR"/>
            </a:pPr>
            <a:r>
              <a:rPr lang="en-US" sz="5900" dirty="0">
                <a:solidFill>
                  <a:srgbClr val="002060"/>
                </a:solidFill>
              </a:rPr>
              <a:t>Concerns with requiring the contractor to stop early enough so QC could cool the pavement down and cut cores and fill holes prior to opening to morning traffic.</a:t>
            </a:r>
          </a:p>
          <a:p>
            <a:pPr marL="514350" indent="-514350" algn="l">
              <a:buAutoNum type="alphaLcParenR"/>
            </a:pPr>
            <a:r>
              <a:rPr lang="en-US" sz="5900" dirty="0">
                <a:solidFill>
                  <a:srgbClr val="002060"/>
                </a:solidFill>
              </a:rPr>
              <a:t>Concerns with vertical edges -joints getting enough compaction. </a:t>
            </a:r>
          </a:p>
          <a:p>
            <a:pPr algn="l"/>
            <a:endParaRPr lang="en-US" sz="5900" dirty="0">
              <a:solidFill>
                <a:srgbClr val="002060"/>
              </a:solidFill>
            </a:endParaRPr>
          </a:p>
          <a:p>
            <a:pPr algn="l"/>
            <a:r>
              <a:rPr lang="en-US" sz="5900" b="1" i="1" dirty="0">
                <a:solidFill>
                  <a:srgbClr val="002060"/>
                </a:solidFill>
              </a:rPr>
              <a:t>Require a Test Section….</a:t>
            </a:r>
          </a:p>
          <a:p>
            <a:pPr algn="l"/>
            <a:endParaRPr lang="en-US" dirty="0"/>
          </a:p>
        </p:txBody>
      </p:sp>
    </p:spTree>
    <p:extLst>
      <p:ext uri="{BB962C8B-B14F-4D97-AF65-F5344CB8AC3E}">
        <p14:creationId xmlns:p14="http://schemas.microsoft.com/office/powerpoint/2010/main" val="82012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533400" y="990600"/>
            <a:ext cx="8001000" cy="5334000"/>
          </a:xfrm>
        </p:spPr>
        <p:txBody>
          <a:bodyPr>
            <a:normAutofit/>
          </a:bodyPr>
          <a:lstStyle/>
          <a:p>
            <a:pPr marL="457200" indent="-457200" algn="l">
              <a:buFont typeface="Arial" panose="020B0604020202020204" pitchFamily="34" charset="0"/>
              <a:buChar char="•"/>
            </a:pPr>
            <a:r>
              <a:rPr lang="en-US" sz="2800" b="1" i="1" dirty="0">
                <a:solidFill>
                  <a:srgbClr val="002060"/>
                </a:solidFill>
              </a:rPr>
              <a:t>Test Section Requirements….</a:t>
            </a:r>
          </a:p>
          <a:p>
            <a:pPr marL="457200" indent="-457200" algn="l">
              <a:buFont typeface="Arial" panose="020B0604020202020204" pitchFamily="34" charset="0"/>
              <a:buChar char="•"/>
            </a:pPr>
            <a:r>
              <a:rPr lang="en-US" sz="2800" dirty="0">
                <a:solidFill>
                  <a:srgbClr val="002060"/>
                </a:solidFill>
              </a:rPr>
              <a:t>Obtain full depth cores only in the test section and take gauges shots to establish offsets.</a:t>
            </a:r>
          </a:p>
          <a:p>
            <a:pPr marL="457200" indent="-457200" algn="l">
              <a:buFont typeface="Arial" panose="020B0604020202020204" pitchFamily="34" charset="0"/>
              <a:buChar char="•"/>
            </a:pPr>
            <a:r>
              <a:rPr lang="en-US" sz="2800" dirty="0">
                <a:solidFill>
                  <a:srgbClr val="002060"/>
                </a:solidFill>
              </a:rPr>
              <a:t>Cores and gauge shots taken in mainline and on within 6-12” of vertical joints.</a:t>
            </a:r>
          </a:p>
          <a:p>
            <a:pPr marL="457200" indent="-457200" algn="l">
              <a:buFont typeface="Arial" panose="020B0604020202020204" pitchFamily="34" charset="0"/>
              <a:buChar char="•"/>
            </a:pPr>
            <a:r>
              <a:rPr lang="en-US" sz="2800" dirty="0">
                <a:solidFill>
                  <a:srgbClr val="002060"/>
                </a:solidFill>
              </a:rPr>
              <a:t>Cores sliced into multiple layers to ensure density was obtained from bottom up..</a:t>
            </a:r>
          </a:p>
          <a:p>
            <a:pPr marL="457200" indent="-457200" algn="l">
              <a:buFont typeface="Arial" panose="020B0604020202020204" pitchFamily="34" charset="0"/>
              <a:buChar char="•"/>
            </a:pPr>
            <a:r>
              <a:rPr lang="en-US" sz="2800" dirty="0">
                <a:solidFill>
                  <a:srgbClr val="002060"/>
                </a:solidFill>
              </a:rPr>
              <a:t>Several different gauges used in case of malfunction and in anticipation of starting two milling-paving operations.</a:t>
            </a:r>
          </a:p>
          <a:p>
            <a:pPr marL="457200" indent="-457200" algn="l">
              <a:buFont typeface="Arial" panose="020B0604020202020204" pitchFamily="34" charset="0"/>
              <a:buChar char="•"/>
            </a:pPr>
            <a:r>
              <a:rPr lang="en-US" sz="2800" dirty="0">
                <a:solidFill>
                  <a:srgbClr val="002060"/>
                </a:solidFill>
              </a:rPr>
              <a:t>Nuclear and Electronic Gauges Used</a:t>
            </a:r>
          </a:p>
          <a:p>
            <a:pPr algn="l"/>
            <a:endParaRPr lang="en-US" dirty="0"/>
          </a:p>
        </p:txBody>
      </p:sp>
    </p:spTree>
    <p:extLst>
      <p:ext uri="{BB962C8B-B14F-4D97-AF65-F5344CB8AC3E}">
        <p14:creationId xmlns:p14="http://schemas.microsoft.com/office/powerpoint/2010/main" val="285887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533400" y="990600"/>
            <a:ext cx="8001000" cy="5334000"/>
          </a:xfrm>
        </p:spPr>
        <p:txBody>
          <a:bodyPr>
            <a:normAutofit fontScale="92500"/>
          </a:bodyPr>
          <a:lstStyle/>
          <a:p>
            <a:pPr algn="l"/>
            <a:r>
              <a:rPr lang="en-US" sz="3000" b="1" i="1" dirty="0">
                <a:solidFill>
                  <a:srgbClr val="002060"/>
                </a:solidFill>
              </a:rPr>
              <a:t>5) </a:t>
            </a:r>
            <a:r>
              <a:rPr lang="en-US" sz="2800" b="1" i="1" dirty="0">
                <a:solidFill>
                  <a:srgbClr val="002060"/>
                </a:solidFill>
              </a:rPr>
              <a:t>Require a Contractor QC Plan* </a:t>
            </a:r>
          </a:p>
          <a:p>
            <a:pPr algn="l"/>
            <a:r>
              <a:rPr lang="en-US" sz="2800" dirty="0">
                <a:solidFill>
                  <a:srgbClr val="002060"/>
                </a:solidFill>
              </a:rPr>
              <a:t>Required to make contractor produce an approved plan that would address concerns with:</a:t>
            </a:r>
          </a:p>
          <a:p>
            <a:pPr marL="514350" indent="-514350" algn="l">
              <a:buAutoNum type="alphaLcParenR"/>
            </a:pPr>
            <a:r>
              <a:rPr lang="en-US" sz="2800" dirty="0">
                <a:solidFill>
                  <a:srgbClr val="002060"/>
                </a:solidFill>
              </a:rPr>
              <a:t>Lane Closure Restrictions – High Traffic </a:t>
            </a:r>
          </a:p>
          <a:p>
            <a:pPr marL="514350" indent="-514350" algn="l">
              <a:buAutoNum type="alphaLcParenR"/>
            </a:pPr>
            <a:r>
              <a:rPr lang="en-US" sz="2800" dirty="0">
                <a:solidFill>
                  <a:srgbClr val="002060"/>
                </a:solidFill>
              </a:rPr>
              <a:t>Milling Operations</a:t>
            </a:r>
          </a:p>
          <a:p>
            <a:pPr marL="514350" indent="-514350" algn="l">
              <a:buAutoNum type="alphaLcParenR"/>
            </a:pPr>
            <a:r>
              <a:rPr lang="en-US" sz="2800" dirty="0">
                <a:solidFill>
                  <a:srgbClr val="002060"/>
                </a:solidFill>
              </a:rPr>
              <a:t>Backup asphalt plant  - Available in case of breakdown</a:t>
            </a:r>
          </a:p>
          <a:p>
            <a:pPr marL="514350" indent="-514350" algn="l">
              <a:buAutoNum type="alphaLcParenR"/>
            </a:pPr>
            <a:r>
              <a:rPr lang="en-US" sz="2800" dirty="0">
                <a:solidFill>
                  <a:srgbClr val="002060"/>
                </a:solidFill>
              </a:rPr>
              <a:t>Cleanup – Sweeping operations – Deep hole to clean</a:t>
            </a:r>
          </a:p>
          <a:p>
            <a:pPr marL="514350" indent="-514350" algn="l">
              <a:buAutoNum type="alphaLcParenR"/>
            </a:pPr>
            <a:r>
              <a:rPr lang="en-US" sz="2800" dirty="0">
                <a:solidFill>
                  <a:srgbClr val="002060"/>
                </a:solidFill>
              </a:rPr>
              <a:t>Tack – Address concerns with break time - coverage</a:t>
            </a:r>
          </a:p>
          <a:p>
            <a:pPr marL="514350" indent="-514350" algn="l">
              <a:buAutoNum type="alphaLcParenR"/>
            </a:pPr>
            <a:r>
              <a:rPr lang="en-US" sz="2800" dirty="0">
                <a:solidFill>
                  <a:srgbClr val="002060"/>
                </a:solidFill>
              </a:rPr>
              <a:t>Paving – MTV and Trucks</a:t>
            </a:r>
          </a:p>
          <a:p>
            <a:pPr algn="l"/>
            <a:r>
              <a:rPr lang="en-US" sz="2800" dirty="0">
                <a:solidFill>
                  <a:srgbClr val="002060"/>
                </a:solidFill>
              </a:rPr>
              <a:t>* Ability to amend the QC plan nightly if needed to maximize production and quality. </a:t>
            </a:r>
          </a:p>
          <a:p>
            <a:pPr algn="l"/>
            <a:endParaRPr lang="en-US" dirty="0">
              <a:solidFill>
                <a:srgbClr val="002060"/>
              </a:solidFill>
            </a:endParaRPr>
          </a:p>
        </p:txBody>
      </p:sp>
    </p:spTree>
    <p:extLst>
      <p:ext uri="{BB962C8B-B14F-4D97-AF65-F5344CB8AC3E}">
        <p14:creationId xmlns:p14="http://schemas.microsoft.com/office/powerpoint/2010/main" val="421192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533400" y="990600"/>
            <a:ext cx="8001000" cy="5334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6964"/>
            <a:ext cx="8122668" cy="572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99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b="1" dirty="0">
                <a:solidFill>
                  <a:srgbClr val="002060"/>
                </a:solidFill>
              </a:rPr>
              <a:t>Intermediate B Special</a:t>
            </a:r>
          </a:p>
        </p:txBody>
      </p:sp>
      <p:sp>
        <p:nvSpPr>
          <p:cNvPr id="3" name="Subtitle 2"/>
          <p:cNvSpPr>
            <a:spLocks noGrp="1"/>
          </p:cNvSpPr>
          <p:nvPr>
            <p:ph type="subTitle" idx="1"/>
          </p:nvPr>
        </p:nvSpPr>
        <p:spPr>
          <a:xfrm>
            <a:off x="304800" y="838200"/>
            <a:ext cx="8229600" cy="5486400"/>
          </a:xfrm>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801880"/>
            <a:ext cx="3962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798320"/>
            <a:ext cx="4365388" cy="548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267200"/>
            <a:ext cx="3200400" cy="369332"/>
          </a:xfrm>
          <a:prstGeom prst="rect">
            <a:avLst/>
          </a:prstGeom>
          <a:noFill/>
        </p:spPr>
        <p:txBody>
          <a:bodyPr wrap="square" rtlCol="0">
            <a:spAutoFit/>
          </a:bodyPr>
          <a:lstStyle/>
          <a:p>
            <a:r>
              <a:rPr lang="en-US" b="1" u="sng" dirty="0">
                <a:solidFill>
                  <a:srgbClr val="FF0000"/>
                </a:solidFill>
              </a:rPr>
              <a:t>(check density of whole core)</a:t>
            </a:r>
          </a:p>
        </p:txBody>
      </p:sp>
      <p:sp>
        <p:nvSpPr>
          <p:cNvPr id="5" name="TextBox 4"/>
          <p:cNvSpPr txBox="1"/>
          <p:nvPr/>
        </p:nvSpPr>
        <p:spPr>
          <a:xfrm>
            <a:off x="4572000" y="5181600"/>
            <a:ext cx="3886200" cy="369332"/>
          </a:xfrm>
          <a:prstGeom prst="rect">
            <a:avLst/>
          </a:prstGeom>
          <a:noFill/>
        </p:spPr>
        <p:txBody>
          <a:bodyPr wrap="square" rtlCol="0">
            <a:spAutoFit/>
          </a:bodyPr>
          <a:lstStyle/>
          <a:p>
            <a:r>
              <a:rPr lang="en-US" b="1" dirty="0">
                <a:solidFill>
                  <a:srgbClr val="FF0000"/>
                </a:solidFill>
              </a:rPr>
              <a:t>(check density profile -2” segments)</a:t>
            </a:r>
          </a:p>
        </p:txBody>
      </p:sp>
    </p:spTree>
    <p:extLst>
      <p:ext uri="{BB962C8B-B14F-4D97-AF65-F5344CB8AC3E}">
        <p14:creationId xmlns:p14="http://schemas.microsoft.com/office/powerpoint/2010/main" val="359397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b="1" dirty="0">
                <a:solidFill>
                  <a:srgbClr val="002060"/>
                </a:solidFill>
              </a:rPr>
              <a:t>Intermediate B Special</a:t>
            </a:r>
          </a:p>
        </p:txBody>
      </p:sp>
      <p:sp>
        <p:nvSpPr>
          <p:cNvPr id="3" name="Subtitle 2"/>
          <p:cNvSpPr>
            <a:spLocks noGrp="1"/>
          </p:cNvSpPr>
          <p:nvPr>
            <p:ph type="subTitle" idx="1"/>
          </p:nvPr>
        </p:nvSpPr>
        <p:spPr>
          <a:xfrm>
            <a:off x="304800" y="838200"/>
            <a:ext cx="8229600" cy="5486400"/>
          </a:xfrm>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33425"/>
            <a:ext cx="85344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77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I-385 Greenville 2017-2018</a:t>
            </a:r>
          </a:p>
        </p:txBody>
      </p:sp>
      <p:pic>
        <p:nvPicPr>
          <p:cNvPr id="4098" name="Picture 2" descr="Z:\Jay Thompson\Pavement Design\Interstate Bid Build\I-385 Greenville mm36.69 to mm 42.16\jay pics\IMG_0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56063"/>
            <a:ext cx="7086601" cy="5314950"/>
          </a:xfrm>
          <a:prstGeom prst="roundRect">
            <a:avLst>
              <a:gd name="adj" fmla="val 8594"/>
            </a:avLst>
          </a:prstGeom>
          <a:solidFill>
            <a:srgbClr val="FFFFFF">
              <a:shade val="85000"/>
            </a:srgbClr>
          </a:solidFill>
          <a:ln>
            <a:noFill/>
          </a:ln>
          <a:effectLst/>
        </p:spPr>
      </p:pic>
      <p:sp>
        <p:nvSpPr>
          <p:cNvPr id="3" name="TextBox 2"/>
          <p:cNvSpPr txBox="1"/>
          <p:nvPr/>
        </p:nvSpPr>
        <p:spPr>
          <a:xfrm>
            <a:off x="4343400" y="5486400"/>
            <a:ext cx="3352800" cy="646331"/>
          </a:xfrm>
          <a:prstGeom prst="rect">
            <a:avLst/>
          </a:prstGeom>
          <a:noFill/>
        </p:spPr>
        <p:txBody>
          <a:bodyPr wrap="square" rtlCol="0">
            <a:spAutoFit/>
          </a:bodyPr>
          <a:lstStyle/>
          <a:p>
            <a:r>
              <a:rPr lang="en-US" b="1" dirty="0">
                <a:solidFill>
                  <a:srgbClr val="FFFF00"/>
                </a:solidFill>
              </a:rPr>
              <a:t>                        Mill approx. 9” - &gt;</a:t>
            </a:r>
          </a:p>
          <a:p>
            <a:r>
              <a:rPr lang="en-US" b="1" dirty="0">
                <a:solidFill>
                  <a:srgbClr val="FFFF00"/>
                </a:solidFill>
              </a:rPr>
              <a:t>      Notice tack on vertical face - &gt;</a:t>
            </a:r>
          </a:p>
        </p:txBody>
      </p:sp>
      <p:sp>
        <p:nvSpPr>
          <p:cNvPr id="4" name="TextBox 3"/>
          <p:cNvSpPr txBox="1"/>
          <p:nvPr/>
        </p:nvSpPr>
        <p:spPr>
          <a:xfrm>
            <a:off x="5715000" y="2514600"/>
            <a:ext cx="2133600" cy="369332"/>
          </a:xfrm>
          <a:prstGeom prst="rect">
            <a:avLst/>
          </a:prstGeom>
          <a:noFill/>
        </p:spPr>
        <p:txBody>
          <a:bodyPr wrap="square" rtlCol="0">
            <a:spAutoFit/>
          </a:bodyPr>
          <a:lstStyle/>
          <a:p>
            <a:r>
              <a:rPr lang="en-US" b="1" dirty="0">
                <a:solidFill>
                  <a:srgbClr val="FFFF00"/>
                </a:solidFill>
              </a:rPr>
              <a:t>Dual Lane Closure</a:t>
            </a:r>
          </a:p>
        </p:txBody>
      </p:sp>
    </p:spTree>
    <p:extLst>
      <p:ext uri="{BB962C8B-B14F-4D97-AF65-F5344CB8AC3E}">
        <p14:creationId xmlns:p14="http://schemas.microsoft.com/office/powerpoint/2010/main" val="94254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2738"/>
            <a:ext cx="2081784" cy="3121152"/>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505200"/>
            <a:ext cx="2081784" cy="3121152"/>
          </a:xfrm>
          <a:prstGeom prst="roundRect">
            <a:avLst>
              <a:gd name="adj" fmla="val 8594"/>
            </a:avLst>
          </a:prstGeom>
          <a:solidFill>
            <a:srgbClr val="FFFFFF">
              <a:shade val="85000"/>
            </a:srgbClr>
          </a:solidFill>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3581400"/>
            <a:ext cx="2081784" cy="3121152"/>
          </a:xfrm>
          <a:prstGeom prst="roundRect">
            <a:avLst>
              <a:gd name="adj" fmla="val 8594"/>
            </a:avLst>
          </a:prstGeom>
          <a:solidFill>
            <a:srgbClr val="FFFFFF">
              <a:shade val="85000"/>
            </a:srgbClr>
          </a:solidFill>
          <a:ln>
            <a:noFill/>
          </a:ln>
          <a:effectLst/>
        </p:spPr>
      </p:pic>
      <p:pic>
        <p:nvPicPr>
          <p:cNvPr id="3074" name="Picture 2" descr="Z:\Jay Thompson\Pavement Design\Interstate Bid Build\I-385 Greenville mm36.69 to mm 42.16\jay pics\_DSC02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2138" y="240323"/>
            <a:ext cx="2080063" cy="3121152"/>
          </a:xfrm>
          <a:prstGeom prst="roundRect">
            <a:avLst>
              <a:gd name="adj" fmla="val 8594"/>
            </a:avLst>
          </a:prstGeom>
          <a:solidFill>
            <a:srgbClr val="FFFFFF">
              <a:shade val="85000"/>
            </a:srgbClr>
          </a:solidFill>
          <a:ln>
            <a:noFill/>
          </a:ln>
          <a:effectLst/>
        </p:spPr>
      </p:pic>
      <p:sp>
        <p:nvSpPr>
          <p:cNvPr id="9" name="TextBox 8"/>
          <p:cNvSpPr txBox="1"/>
          <p:nvPr/>
        </p:nvSpPr>
        <p:spPr>
          <a:xfrm>
            <a:off x="152400" y="457200"/>
            <a:ext cx="3429000" cy="4031873"/>
          </a:xfrm>
          <a:prstGeom prst="rect">
            <a:avLst/>
          </a:prstGeom>
          <a:noFill/>
        </p:spPr>
        <p:txBody>
          <a:bodyPr wrap="square" rtlCol="0">
            <a:spAutoFit/>
          </a:bodyPr>
          <a:lstStyle>
            <a:defPPr>
              <a:defRPr lang="en-US"/>
            </a:defPPr>
            <a:lvl1pPr fontAlgn="base">
              <a:spcBef>
                <a:spcPct val="0"/>
              </a:spcBef>
              <a:spcAft>
                <a:spcPct val="0"/>
              </a:spcAft>
              <a:defRPr sz="3200" b="1">
                <a:solidFill>
                  <a:srgbClr val="FFFF00"/>
                </a:solidFill>
                <a:latin typeface="+mj-lt"/>
                <a:ea typeface="+mj-ea"/>
                <a:cs typeface="+mj-cs"/>
              </a:defRPr>
            </a:lvl1pPr>
          </a:lstStyle>
          <a:p>
            <a:r>
              <a:rPr lang="en-US" dirty="0">
                <a:solidFill>
                  <a:srgbClr val="002060"/>
                </a:solidFill>
              </a:rPr>
              <a:t>Overlay and widening section were not performing..</a:t>
            </a:r>
          </a:p>
          <a:p>
            <a:endParaRPr lang="en-US" dirty="0">
              <a:solidFill>
                <a:srgbClr val="002060"/>
              </a:solidFill>
            </a:endParaRPr>
          </a:p>
          <a:p>
            <a:r>
              <a:rPr lang="en-US" dirty="0">
                <a:solidFill>
                  <a:srgbClr val="002060"/>
                </a:solidFill>
              </a:rPr>
              <a:t>Mill and Fill 10” and place two lifts in same night…</a:t>
            </a:r>
          </a:p>
        </p:txBody>
      </p:sp>
    </p:spTree>
    <p:extLst>
      <p:ext uri="{BB962C8B-B14F-4D97-AF65-F5344CB8AC3E}">
        <p14:creationId xmlns:p14="http://schemas.microsoft.com/office/powerpoint/2010/main" val="357827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99033"/>
            <a:ext cx="7971558" cy="1470794"/>
          </a:xfrm>
        </p:spPr>
        <p:txBody>
          <a:bodyPr>
            <a:normAutofit fontScale="90000"/>
          </a:bodyPr>
          <a:lstStyle/>
          <a:p>
            <a:r>
              <a:rPr lang="en-US" b="1" dirty="0">
                <a:solidFill>
                  <a:srgbClr val="00B0F0"/>
                </a:solidFill>
              </a:rPr>
              <a:t>2018</a:t>
            </a:r>
            <a:br>
              <a:rPr lang="en-US" b="1" dirty="0">
                <a:solidFill>
                  <a:srgbClr val="00B0F0"/>
                </a:solidFill>
              </a:rPr>
            </a:br>
            <a:r>
              <a:rPr lang="en-US" b="1" dirty="0">
                <a:solidFill>
                  <a:srgbClr val="00B0F0"/>
                </a:solidFill>
              </a:rPr>
              <a:t>SCDOT – NCAT</a:t>
            </a:r>
            <a:br>
              <a:rPr lang="en-US" b="1" dirty="0">
                <a:solidFill>
                  <a:srgbClr val="00B0F0"/>
                </a:solidFill>
              </a:rPr>
            </a:br>
            <a:r>
              <a:rPr lang="en-US" b="1" dirty="0">
                <a:solidFill>
                  <a:srgbClr val="00B0F0"/>
                </a:solidFill>
              </a:rPr>
              <a:t>S-9</a:t>
            </a:r>
          </a:p>
        </p:txBody>
      </p:sp>
      <p:sp>
        <p:nvSpPr>
          <p:cNvPr id="3" name="Subtitle 2"/>
          <p:cNvSpPr>
            <a:spLocks noGrp="1"/>
          </p:cNvSpPr>
          <p:nvPr>
            <p:ph type="subTitle" idx="1"/>
          </p:nvPr>
        </p:nvSpPr>
        <p:spPr>
          <a:xfrm>
            <a:off x="838200" y="2182091"/>
            <a:ext cx="7315200" cy="3582169"/>
          </a:xfrm>
        </p:spPr>
        <p:txBody>
          <a:bodyPr/>
          <a:lstStyle/>
          <a:p>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182092"/>
            <a:ext cx="7924799" cy="4276875"/>
          </a:xfrm>
          <a:prstGeom prst="rect">
            <a:avLst/>
          </a:prstGeom>
        </p:spPr>
      </p:pic>
      <p:sp>
        <p:nvSpPr>
          <p:cNvPr id="12" name="TextBox 11"/>
          <p:cNvSpPr txBox="1"/>
          <p:nvPr/>
        </p:nvSpPr>
        <p:spPr>
          <a:xfrm>
            <a:off x="1177637" y="2736273"/>
            <a:ext cx="7769488" cy="483979"/>
          </a:xfrm>
          <a:prstGeom prst="rect">
            <a:avLst/>
          </a:prstGeom>
          <a:noFill/>
        </p:spPr>
        <p:txBody>
          <a:bodyPr wrap="square" rtlCol="0">
            <a:spAutoFit/>
          </a:bodyPr>
          <a:lstStyle/>
          <a:p>
            <a:r>
              <a:rPr lang="en-US" sz="2545" dirty="0"/>
              <a:t>NCAT Test Track – 1.7 mile oval – Near Auburn, AL</a:t>
            </a:r>
          </a:p>
        </p:txBody>
      </p:sp>
      <p:sp>
        <p:nvSpPr>
          <p:cNvPr id="4" name="TextBox 3"/>
          <p:cNvSpPr txBox="1"/>
          <p:nvPr/>
        </p:nvSpPr>
        <p:spPr>
          <a:xfrm>
            <a:off x="4496514" y="5143446"/>
            <a:ext cx="1945850" cy="3440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36" dirty="0">
                <a:solidFill>
                  <a:srgbClr val="00B0F0"/>
                </a:solidFill>
              </a:rPr>
              <a:t>SCDOT Section S-9</a:t>
            </a:r>
          </a:p>
        </p:txBody>
      </p:sp>
      <p:cxnSp>
        <p:nvCxnSpPr>
          <p:cNvPr id="6" name="Straight Arrow Connector 5"/>
          <p:cNvCxnSpPr/>
          <p:nvPr/>
        </p:nvCxnSpPr>
        <p:spPr>
          <a:xfrm>
            <a:off x="5126182" y="5507182"/>
            <a:ext cx="207818" cy="138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8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70DF-1E2C-9452-AF7B-E19B58066B87}"/>
              </a:ext>
            </a:extLst>
          </p:cNvPr>
          <p:cNvSpPr>
            <a:spLocks noGrp="1"/>
          </p:cNvSpPr>
          <p:nvPr>
            <p:ph type="ctrTitle"/>
          </p:nvPr>
        </p:nvSpPr>
        <p:spPr>
          <a:xfrm>
            <a:off x="1143000" y="457200"/>
            <a:ext cx="6858000" cy="1981200"/>
          </a:xfrm>
        </p:spPr>
        <p:txBody>
          <a:bodyPr>
            <a:normAutofit/>
          </a:bodyPr>
          <a:lstStyle/>
          <a:p>
            <a:r>
              <a:rPr lang="en-US" dirty="0">
                <a:solidFill>
                  <a:srgbClr val="002060"/>
                </a:solidFill>
              </a:rPr>
              <a:t>Lift Thickness</a:t>
            </a:r>
          </a:p>
        </p:txBody>
      </p:sp>
      <p:sp>
        <p:nvSpPr>
          <p:cNvPr id="3" name="Subtitle 2">
            <a:extLst>
              <a:ext uri="{FF2B5EF4-FFF2-40B4-BE49-F238E27FC236}">
                <a16:creationId xmlns:a16="http://schemas.microsoft.com/office/drawing/2014/main" id="{2518B988-4FF3-6AFD-BB09-6E3FAF8588EB}"/>
              </a:ext>
            </a:extLst>
          </p:cNvPr>
          <p:cNvSpPr>
            <a:spLocks noGrp="1"/>
          </p:cNvSpPr>
          <p:nvPr>
            <p:ph type="subTitle" idx="1"/>
          </p:nvPr>
        </p:nvSpPr>
        <p:spPr/>
        <p:txBody>
          <a:bodyPr>
            <a:normAutofit fontScale="55000" lnSpcReduction="20000"/>
          </a:bodyPr>
          <a:lstStyle/>
          <a:p>
            <a:pPr algn="l"/>
            <a:r>
              <a:rPr lang="en-US" sz="4400" dirty="0">
                <a:solidFill>
                  <a:srgbClr val="002060"/>
                </a:solidFill>
              </a:rPr>
              <a:t>3 to 4 x NMA Size is common practice</a:t>
            </a:r>
          </a:p>
          <a:p>
            <a:endParaRPr lang="en-US" sz="4400" dirty="0">
              <a:solidFill>
                <a:srgbClr val="002060"/>
              </a:solidFill>
            </a:endParaRPr>
          </a:p>
          <a:p>
            <a:pPr algn="l"/>
            <a:r>
              <a:rPr lang="en-US" sz="4400" dirty="0">
                <a:solidFill>
                  <a:srgbClr val="002060"/>
                </a:solidFill>
              </a:rPr>
              <a:t>Concerns: obtain uniform texture in the finished mat, compaction, drop off concerns, etc.</a:t>
            </a:r>
          </a:p>
        </p:txBody>
      </p:sp>
    </p:spTree>
    <p:extLst>
      <p:ext uri="{BB962C8B-B14F-4D97-AF65-F5344CB8AC3E}">
        <p14:creationId xmlns:p14="http://schemas.microsoft.com/office/powerpoint/2010/main" val="409930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NCAT – S9 – 2018 Track</a:t>
            </a:r>
          </a:p>
        </p:txBody>
      </p:sp>
      <p:sp>
        <p:nvSpPr>
          <p:cNvPr id="3" name="TextBox 2"/>
          <p:cNvSpPr txBox="1"/>
          <p:nvPr/>
        </p:nvSpPr>
        <p:spPr>
          <a:xfrm>
            <a:off x="457200" y="1219200"/>
            <a:ext cx="7010400" cy="6186309"/>
          </a:xfrm>
          <a:prstGeom prst="rect">
            <a:avLst/>
          </a:prstGeom>
          <a:noFill/>
        </p:spPr>
        <p:txBody>
          <a:bodyPr wrap="square" rtlCol="0">
            <a:spAutoFit/>
          </a:bodyPr>
          <a:lstStyle>
            <a:defPPr>
              <a:defRPr lang="en-US"/>
            </a:defPPr>
            <a:lvl1pPr fontAlgn="base">
              <a:spcBef>
                <a:spcPct val="0"/>
              </a:spcBef>
              <a:spcAft>
                <a:spcPct val="0"/>
              </a:spcAft>
              <a:defRPr sz="3200" b="1">
                <a:solidFill>
                  <a:srgbClr val="FFFF00"/>
                </a:solidFill>
                <a:latin typeface="+mj-lt"/>
                <a:ea typeface="+mj-ea"/>
                <a:cs typeface="+mj-cs"/>
              </a:defRPr>
            </a:lvl1pPr>
          </a:lstStyle>
          <a:p>
            <a:pPr marL="457200" indent="-457200">
              <a:buFont typeface="Arial" panose="020B0604020202020204" pitchFamily="34" charset="0"/>
              <a:buChar char="•"/>
            </a:pPr>
            <a:r>
              <a:rPr lang="en-US" sz="2800" dirty="0">
                <a:solidFill>
                  <a:srgbClr val="002060"/>
                </a:solidFill>
              </a:rPr>
              <a:t>Single 8” lift – 2018 Track </a:t>
            </a:r>
          </a:p>
          <a:p>
            <a:pPr marL="457200" indent="-457200">
              <a:buFont typeface="Arial" panose="020B0604020202020204" pitchFamily="34" charset="0"/>
              <a:buChar char="•"/>
            </a:pPr>
            <a:r>
              <a:rPr lang="en-US" sz="2800" dirty="0">
                <a:solidFill>
                  <a:srgbClr val="002060"/>
                </a:solidFill>
              </a:rPr>
              <a:t>Job was done during the day on track. </a:t>
            </a:r>
          </a:p>
          <a:p>
            <a:pPr marL="457200" indent="-457200">
              <a:buFont typeface="Arial" panose="020B0604020202020204" pitchFamily="34" charset="0"/>
              <a:buChar char="•"/>
            </a:pPr>
            <a:r>
              <a:rPr lang="en-US" sz="2800" dirty="0">
                <a:solidFill>
                  <a:srgbClr val="002060"/>
                </a:solidFill>
              </a:rPr>
              <a:t>Daytime temps were in the 70-80s.</a:t>
            </a:r>
          </a:p>
          <a:p>
            <a:pPr marL="457200" indent="-457200">
              <a:buFont typeface="Arial" panose="020B0604020202020204" pitchFamily="34" charset="0"/>
              <a:buChar char="•"/>
            </a:pPr>
            <a:r>
              <a:rPr lang="en-US" sz="2800" dirty="0">
                <a:solidFill>
                  <a:srgbClr val="002060"/>
                </a:solidFill>
              </a:rPr>
              <a:t>Instrumentation was installed to monitor stresses, and temperature probes used to collect time to cool.</a:t>
            </a:r>
          </a:p>
          <a:p>
            <a:pPr marL="457200" indent="-457200">
              <a:buFont typeface="Arial" panose="020B0604020202020204" pitchFamily="34" charset="0"/>
              <a:buChar char="•"/>
            </a:pPr>
            <a:r>
              <a:rPr lang="en-US" sz="2800" dirty="0">
                <a:solidFill>
                  <a:srgbClr val="002060"/>
                </a:solidFill>
              </a:rPr>
              <a:t>Very short section – Difficult to level out production and laydown operations.</a:t>
            </a:r>
          </a:p>
          <a:p>
            <a:pPr marL="457200" indent="-457200">
              <a:buFont typeface="Arial" panose="020B0604020202020204" pitchFamily="34" charset="0"/>
              <a:buChar char="•"/>
            </a:pPr>
            <a:r>
              <a:rPr lang="en-US" sz="2800" dirty="0">
                <a:solidFill>
                  <a:srgbClr val="002060"/>
                </a:solidFill>
              </a:rPr>
              <a:t>Compaction met or exceeded expectations.</a:t>
            </a:r>
          </a:p>
          <a:p>
            <a:pPr marL="457200" indent="-457200">
              <a:buFont typeface="Arial" panose="020B0604020202020204" pitchFamily="34" charset="0"/>
              <a:buChar char="•"/>
            </a:pPr>
            <a:r>
              <a:rPr lang="en-US" sz="2800" dirty="0">
                <a:solidFill>
                  <a:srgbClr val="002060"/>
                </a:solidFill>
              </a:rPr>
              <a:t>Smoothness? – Had to perform some diamond grinding to achieve suitable ride.</a:t>
            </a:r>
          </a:p>
          <a:p>
            <a:pPr marL="457200" indent="-457200">
              <a:buFont typeface="Arial" panose="020B0604020202020204" pitchFamily="34" charset="0"/>
              <a:buChar char="•"/>
            </a:pPr>
            <a:r>
              <a:rPr lang="en-US" sz="2800" dirty="0">
                <a:solidFill>
                  <a:srgbClr val="002060"/>
                </a:solidFill>
              </a:rPr>
              <a:t>Holding up very well, continued trafficking for another test cycle in 2021..</a:t>
            </a:r>
          </a:p>
          <a:p>
            <a:endParaRPr lang="en-US"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6548661" y="666750"/>
            <a:ext cx="2895600" cy="2171700"/>
          </a:xfrm>
          <a:prstGeom prst="rect">
            <a:avLst/>
          </a:prstGeom>
        </p:spPr>
      </p:pic>
    </p:spTree>
    <p:extLst>
      <p:ext uri="{BB962C8B-B14F-4D97-AF65-F5344CB8AC3E}">
        <p14:creationId xmlns:p14="http://schemas.microsoft.com/office/powerpoint/2010/main" val="159294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NCAT  - SCDOT Funded Research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545" y="1697182"/>
            <a:ext cx="3394364" cy="4647776"/>
          </a:xfrm>
          <a:prstGeom prst="rect">
            <a:avLst/>
          </a:prstGeom>
        </p:spPr>
      </p:pic>
      <p:graphicFrame>
        <p:nvGraphicFramePr>
          <p:cNvPr id="8" name="Object 7"/>
          <p:cNvGraphicFramePr>
            <a:graphicFrameLocks noChangeAspect="1"/>
          </p:cNvGraphicFramePr>
          <p:nvPr/>
        </p:nvGraphicFramePr>
        <p:xfrm>
          <a:off x="623455" y="1676807"/>
          <a:ext cx="3607207" cy="4668151"/>
        </p:xfrm>
        <a:graphic>
          <a:graphicData uri="http://schemas.openxmlformats.org/presentationml/2006/ole">
            <mc:AlternateContent xmlns:mc="http://schemas.openxmlformats.org/markup-compatibility/2006">
              <mc:Choice xmlns:v="urn:schemas-microsoft-com:vml" Requires="v">
                <p:oleObj name="Acrobat Document" r:id="rId3" imgW="5829108" imgH="7543800" progId="Acrobat.Document.2017">
                  <p:embed/>
                </p:oleObj>
              </mc:Choice>
              <mc:Fallback>
                <p:oleObj name="Acrobat Document" r:id="rId3" imgW="5829108" imgH="7543800" progId="Acrobat.Document.2017">
                  <p:embed/>
                  <p:pic>
                    <p:nvPicPr>
                      <p:cNvPr id="8" name="Object 7"/>
                      <p:cNvPicPr/>
                      <p:nvPr/>
                    </p:nvPicPr>
                    <p:blipFill>
                      <a:blip r:embed="rId4"/>
                      <a:stretch>
                        <a:fillRect/>
                      </a:stretch>
                    </p:blipFill>
                    <p:spPr>
                      <a:xfrm>
                        <a:off x="623455" y="1676807"/>
                        <a:ext cx="3607207" cy="4668151"/>
                      </a:xfrm>
                      <a:prstGeom prst="rect">
                        <a:avLst/>
                      </a:prstGeom>
                    </p:spPr>
                  </p:pic>
                </p:oleObj>
              </mc:Fallback>
            </mc:AlternateContent>
          </a:graphicData>
        </a:graphic>
      </p:graphicFrame>
      <p:sp>
        <p:nvSpPr>
          <p:cNvPr id="3" name="TextBox 2"/>
          <p:cNvSpPr txBox="1"/>
          <p:nvPr/>
        </p:nvSpPr>
        <p:spPr>
          <a:xfrm>
            <a:off x="4849091" y="4606636"/>
            <a:ext cx="2078182" cy="595804"/>
          </a:xfrm>
          <a:prstGeom prst="rect">
            <a:avLst/>
          </a:prstGeom>
          <a:noFill/>
        </p:spPr>
        <p:txBody>
          <a:bodyPr wrap="square" rtlCol="0">
            <a:spAutoFit/>
          </a:bodyPr>
          <a:lstStyle/>
          <a:p>
            <a:r>
              <a:rPr lang="en-US" sz="1636" dirty="0"/>
              <a:t>Diamond Grinded to get initial smoothness</a:t>
            </a:r>
          </a:p>
        </p:txBody>
      </p:sp>
    </p:spTree>
    <p:extLst>
      <p:ext uri="{BB962C8B-B14F-4D97-AF65-F5344CB8AC3E}">
        <p14:creationId xmlns:p14="http://schemas.microsoft.com/office/powerpoint/2010/main" val="339320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316182" y="311728"/>
            <a:ext cx="5888182" cy="763927"/>
          </a:xfrm>
          <a:prstGeom prst="rect">
            <a:avLst/>
          </a:prstGeom>
          <a:noFill/>
        </p:spPr>
        <p:txBody>
          <a:bodyPr wrap="square" rtlCol="0">
            <a:spAutoFit/>
          </a:bodyPr>
          <a:lstStyle/>
          <a:p>
            <a:r>
              <a:rPr lang="en-US" sz="4364" b="1" dirty="0">
                <a:solidFill>
                  <a:srgbClr val="00B0F0"/>
                </a:solidFill>
              </a:rPr>
              <a:t>SCDOT – Section S-9</a:t>
            </a:r>
          </a:p>
        </p:txBody>
      </p:sp>
      <p:pic>
        <p:nvPicPr>
          <p:cNvPr id="4" name="Picture 3">
            <a:extLst>
              <a:ext uri="{FF2B5EF4-FFF2-40B4-BE49-F238E27FC236}">
                <a16:creationId xmlns:a16="http://schemas.microsoft.com/office/drawing/2014/main" id="{1B838017-3DE4-C3BD-F0CB-EDEB4BD62EEA}"/>
              </a:ext>
            </a:extLst>
          </p:cNvPr>
          <p:cNvPicPr>
            <a:picLocks noChangeAspect="1"/>
          </p:cNvPicPr>
          <p:nvPr/>
        </p:nvPicPr>
        <p:blipFill>
          <a:blip r:embed="rId2"/>
          <a:stretch>
            <a:fillRect/>
          </a:stretch>
        </p:blipFill>
        <p:spPr>
          <a:xfrm>
            <a:off x="1316182" y="1241695"/>
            <a:ext cx="4489477" cy="3016096"/>
          </a:xfrm>
          <a:prstGeom prst="rect">
            <a:avLst/>
          </a:prstGeom>
        </p:spPr>
      </p:pic>
      <p:pic>
        <p:nvPicPr>
          <p:cNvPr id="6" name="Picture 5">
            <a:extLst>
              <a:ext uri="{FF2B5EF4-FFF2-40B4-BE49-F238E27FC236}">
                <a16:creationId xmlns:a16="http://schemas.microsoft.com/office/drawing/2014/main" id="{AB8BE1A7-F42C-F490-AF4E-15884B95F587}"/>
              </a:ext>
            </a:extLst>
          </p:cNvPr>
          <p:cNvPicPr>
            <a:picLocks noChangeAspect="1"/>
          </p:cNvPicPr>
          <p:nvPr/>
        </p:nvPicPr>
        <p:blipFill>
          <a:blip r:embed="rId3"/>
          <a:stretch>
            <a:fillRect/>
          </a:stretch>
        </p:blipFill>
        <p:spPr>
          <a:xfrm>
            <a:off x="3219261" y="2900288"/>
            <a:ext cx="5057020" cy="1976512"/>
          </a:xfrm>
          <a:prstGeom prst="rect">
            <a:avLst/>
          </a:prstGeom>
        </p:spPr>
      </p:pic>
      <p:pic>
        <p:nvPicPr>
          <p:cNvPr id="8" name="Picture 7">
            <a:extLst>
              <a:ext uri="{FF2B5EF4-FFF2-40B4-BE49-F238E27FC236}">
                <a16:creationId xmlns:a16="http://schemas.microsoft.com/office/drawing/2014/main" id="{BA6A0942-5986-813A-4103-2AE2EC290260}"/>
              </a:ext>
            </a:extLst>
          </p:cNvPr>
          <p:cNvPicPr>
            <a:picLocks noChangeAspect="1"/>
          </p:cNvPicPr>
          <p:nvPr/>
        </p:nvPicPr>
        <p:blipFill>
          <a:blip r:embed="rId4"/>
          <a:stretch>
            <a:fillRect/>
          </a:stretch>
        </p:blipFill>
        <p:spPr>
          <a:xfrm>
            <a:off x="228600" y="4285138"/>
            <a:ext cx="5157106" cy="2662333"/>
          </a:xfrm>
          <a:prstGeom prst="rect">
            <a:avLst/>
          </a:prstGeom>
        </p:spPr>
      </p:pic>
    </p:spTree>
    <p:extLst>
      <p:ext uri="{BB962C8B-B14F-4D97-AF65-F5344CB8AC3E}">
        <p14:creationId xmlns:p14="http://schemas.microsoft.com/office/powerpoint/2010/main" val="390730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77092" y="2573537"/>
            <a:ext cx="4502726" cy="344069"/>
          </a:xfrm>
          <a:prstGeom prst="rect">
            <a:avLst/>
          </a:prstGeom>
          <a:noFill/>
        </p:spPr>
        <p:txBody>
          <a:bodyPr wrap="square" rtlCol="0">
            <a:spAutoFit/>
          </a:bodyPr>
          <a:lstStyle/>
          <a:p>
            <a:r>
              <a:rPr lang="en-US" sz="1636" dirty="0"/>
              <a:t>Cracking –2.5 %  </a:t>
            </a:r>
          </a:p>
        </p:txBody>
      </p:sp>
      <p:sp>
        <p:nvSpPr>
          <p:cNvPr id="18" name="TextBox 17"/>
          <p:cNvSpPr txBox="1"/>
          <p:nvPr/>
        </p:nvSpPr>
        <p:spPr>
          <a:xfrm>
            <a:off x="277091" y="3429000"/>
            <a:ext cx="4674087" cy="344069"/>
          </a:xfrm>
          <a:prstGeom prst="rect">
            <a:avLst/>
          </a:prstGeom>
          <a:noFill/>
        </p:spPr>
        <p:txBody>
          <a:bodyPr wrap="square" rtlCol="0">
            <a:spAutoFit/>
          </a:bodyPr>
          <a:lstStyle/>
          <a:p>
            <a:r>
              <a:rPr lang="en-US" sz="1636" dirty="0"/>
              <a:t>Rutting ~ 6 mm </a:t>
            </a:r>
          </a:p>
        </p:txBody>
      </p:sp>
      <p:sp>
        <p:nvSpPr>
          <p:cNvPr id="19" name="TextBox 18"/>
          <p:cNvSpPr txBox="1"/>
          <p:nvPr/>
        </p:nvSpPr>
        <p:spPr>
          <a:xfrm>
            <a:off x="277091" y="4270455"/>
            <a:ext cx="4918364" cy="344069"/>
          </a:xfrm>
          <a:prstGeom prst="rect">
            <a:avLst/>
          </a:prstGeom>
          <a:noFill/>
        </p:spPr>
        <p:txBody>
          <a:bodyPr wrap="square" rtlCol="0">
            <a:spAutoFit/>
          </a:bodyPr>
          <a:lstStyle/>
          <a:p>
            <a:r>
              <a:rPr lang="en-US" sz="1636" dirty="0"/>
              <a:t>IRI ~ 100 in / mi.</a:t>
            </a:r>
          </a:p>
        </p:txBody>
      </p:sp>
      <p:sp>
        <p:nvSpPr>
          <p:cNvPr id="21" name="TextBox 20"/>
          <p:cNvSpPr txBox="1"/>
          <p:nvPr/>
        </p:nvSpPr>
        <p:spPr>
          <a:xfrm>
            <a:off x="277091" y="4953000"/>
            <a:ext cx="5460852" cy="344069"/>
          </a:xfrm>
          <a:prstGeom prst="rect">
            <a:avLst/>
          </a:prstGeom>
          <a:noFill/>
        </p:spPr>
        <p:txBody>
          <a:bodyPr wrap="square" rtlCol="0">
            <a:spAutoFit/>
          </a:bodyPr>
          <a:lstStyle/>
          <a:p>
            <a:r>
              <a:rPr lang="en-US" sz="1636" dirty="0"/>
              <a:t>Mean Texture Depth ~1.0 mm</a:t>
            </a:r>
          </a:p>
        </p:txBody>
      </p:sp>
      <p:sp>
        <p:nvSpPr>
          <p:cNvPr id="22" name="TextBox 21"/>
          <p:cNvSpPr txBox="1"/>
          <p:nvPr/>
        </p:nvSpPr>
        <p:spPr>
          <a:xfrm>
            <a:off x="415637" y="1067179"/>
            <a:ext cx="2647110" cy="1351011"/>
          </a:xfrm>
          <a:prstGeom prst="rect">
            <a:avLst/>
          </a:prstGeom>
          <a:noFill/>
        </p:spPr>
        <p:txBody>
          <a:bodyPr wrap="square" rtlCol="0">
            <a:spAutoFit/>
          </a:bodyPr>
          <a:lstStyle/>
          <a:p>
            <a:r>
              <a:rPr lang="en-US" sz="1636" dirty="0"/>
              <a:t>Report Date: 11-22-22</a:t>
            </a:r>
          </a:p>
          <a:p>
            <a:r>
              <a:rPr lang="en-US" sz="1636" dirty="0"/>
              <a:t>Traffic – 13.6 Million ESAL</a:t>
            </a:r>
          </a:p>
          <a:p>
            <a:r>
              <a:rPr lang="en-US" sz="1636" dirty="0"/>
              <a:t>Intermediate B Special</a:t>
            </a:r>
          </a:p>
          <a:p>
            <a:r>
              <a:rPr lang="en-US" sz="1636" dirty="0"/>
              <a:t>Single pass of paver</a:t>
            </a:r>
          </a:p>
          <a:p>
            <a:r>
              <a:rPr lang="en-US" sz="1636" dirty="0"/>
              <a:t>7.9” compacted</a:t>
            </a:r>
          </a:p>
        </p:txBody>
      </p:sp>
      <p:sp>
        <p:nvSpPr>
          <p:cNvPr id="23" name="TextBox 22"/>
          <p:cNvSpPr txBox="1"/>
          <p:nvPr/>
        </p:nvSpPr>
        <p:spPr>
          <a:xfrm>
            <a:off x="1316182" y="311728"/>
            <a:ext cx="5888182" cy="763927"/>
          </a:xfrm>
          <a:prstGeom prst="rect">
            <a:avLst/>
          </a:prstGeom>
          <a:noFill/>
        </p:spPr>
        <p:txBody>
          <a:bodyPr wrap="square" rtlCol="0">
            <a:spAutoFit/>
          </a:bodyPr>
          <a:lstStyle/>
          <a:p>
            <a:r>
              <a:rPr lang="en-US" sz="4364" b="1" dirty="0">
                <a:solidFill>
                  <a:srgbClr val="00B0F0"/>
                </a:solidFill>
              </a:rPr>
              <a:t>SCDOT – Section S-9</a:t>
            </a:r>
          </a:p>
        </p:txBody>
      </p:sp>
      <p:pic>
        <p:nvPicPr>
          <p:cNvPr id="5" name="Picture 4">
            <a:extLst>
              <a:ext uri="{FF2B5EF4-FFF2-40B4-BE49-F238E27FC236}">
                <a16:creationId xmlns:a16="http://schemas.microsoft.com/office/drawing/2014/main" id="{C1BA52E9-81E4-FE20-95CF-BAD2825BE93F}"/>
              </a:ext>
            </a:extLst>
          </p:cNvPr>
          <p:cNvPicPr>
            <a:picLocks noChangeAspect="1"/>
          </p:cNvPicPr>
          <p:nvPr/>
        </p:nvPicPr>
        <p:blipFill>
          <a:blip r:embed="rId2"/>
          <a:stretch>
            <a:fillRect/>
          </a:stretch>
        </p:blipFill>
        <p:spPr>
          <a:xfrm>
            <a:off x="3990537" y="1114592"/>
            <a:ext cx="4181435" cy="5431680"/>
          </a:xfrm>
          <a:prstGeom prst="rect">
            <a:avLst/>
          </a:prstGeom>
        </p:spPr>
      </p:pic>
    </p:spTree>
    <p:extLst>
      <p:ext uri="{BB962C8B-B14F-4D97-AF65-F5344CB8AC3E}">
        <p14:creationId xmlns:p14="http://schemas.microsoft.com/office/powerpoint/2010/main" val="141138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87171" cy="1447800"/>
          </a:xfrm>
        </p:spPr>
        <p:txBody>
          <a:bodyPr/>
          <a:lstStyle/>
          <a:p>
            <a:r>
              <a:rPr lang="en-US" b="1" u="sng" dirty="0">
                <a:solidFill>
                  <a:srgbClr val="002060"/>
                </a:solidFill>
              </a:rPr>
              <a:t>SC Hwy 544 - 2020</a:t>
            </a:r>
          </a:p>
        </p:txBody>
      </p:sp>
      <p:sp>
        <p:nvSpPr>
          <p:cNvPr id="4" name="Rectangle 3"/>
          <p:cNvSpPr/>
          <p:nvPr/>
        </p:nvSpPr>
        <p:spPr>
          <a:xfrm>
            <a:off x="533400" y="1371601"/>
            <a:ext cx="8001000"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2060"/>
                </a:solidFill>
              </a:rPr>
              <a:t>Single 5-6” lift.</a:t>
            </a:r>
          </a:p>
          <a:p>
            <a:pPr marL="457200" indent="-457200">
              <a:buFont typeface="Arial" panose="020B0604020202020204" pitchFamily="34" charset="0"/>
              <a:buChar char="•"/>
            </a:pPr>
            <a:r>
              <a:rPr lang="en-US" sz="2400" dirty="0">
                <a:solidFill>
                  <a:srgbClr val="002060"/>
                </a:solidFill>
              </a:rPr>
              <a:t>Job was set up as nighttime lane closure.. </a:t>
            </a:r>
          </a:p>
          <a:p>
            <a:pPr marL="457200" indent="-457200">
              <a:buFont typeface="Arial" panose="020B0604020202020204" pitchFamily="34" charset="0"/>
              <a:buChar char="•"/>
            </a:pPr>
            <a:r>
              <a:rPr lang="en-US" sz="2400" dirty="0">
                <a:solidFill>
                  <a:srgbClr val="002060"/>
                </a:solidFill>
              </a:rPr>
              <a:t>Started in January – Nighttime temps were in the 30s-50s.</a:t>
            </a:r>
          </a:p>
          <a:p>
            <a:pPr marL="457200" indent="-457200">
              <a:buFont typeface="Arial" panose="020B0604020202020204" pitchFamily="34" charset="0"/>
              <a:buChar char="•"/>
            </a:pPr>
            <a:r>
              <a:rPr lang="en-US" sz="2400" dirty="0">
                <a:solidFill>
                  <a:srgbClr val="002060"/>
                </a:solidFill>
              </a:rPr>
              <a:t>The road was a curb and gutter section (5 lanes), so we had confinement.</a:t>
            </a:r>
          </a:p>
          <a:p>
            <a:pPr marL="457200" indent="-457200">
              <a:buFont typeface="Arial" panose="020B0604020202020204" pitchFamily="34" charset="0"/>
              <a:buChar char="•"/>
            </a:pPr>
            <a:r>
              <a:rPr lang="en-US" sz="2400" dirty="0">
                <a:solidFill>
                  <a:srgbClr val="002060"/>
                </a:solidFill>
              </a:rPr>
              <a:t>There was enough room for </a:t>
            </a:r>
            <a:r>
              <a:rPr lang="en-US" sz="2400" u="sng" dirty="0">
                <a:solidFill>
                  <a:srgbClr val="002060"/>
                </a:solidFill>
              </a:rPr>
              <a:t>dual lane closure</a:t>
            </a:r>
            <a:r>
              <a:rPr lang="en-US" sz="2400" dirty="0">
                <a:solidFill>
                  <a:srgbClr val="002060"/>
                </a:solidFill>
              </a:rPr>
              <a:t>, so equipment could pull on and off without effecting new mixture.</a:t>
            </a:r>
          </a:p>
          <a:p>
            <a:pPr marL="457200" indent="-457200">
              <a:buFont typeface="Arial" panose="020B0604020202020204" pitchFamily="34" charset="0"/>
              <a:buChar char="•"/>
            </a:pPr>
            <a:r>
              <a:rPr lang="en-US" sz="2400" dirty="0">
                <a:solidFill>
                  <a:srgbClr val="002060"/>
                </a:solidFill>
              </a:rPr>
              <a:t>Ended up with ride being near 90-100”/mile, but decided to do a full diamond grind (first time we have done that full width and on entire project) and got the ride to 30’s.</a:t>
            </a:r>
          </a:p>
          <a:p>
            <a:pPr marL="457200" indent="-457200">
              <a:buFont typeface="Arial" panose="020B0604020202020204" pitchFamily="34" charset="0"/>
              <a:buChar char="•"/>
            </a:pPr>
            <a:r>
              <a:rPr lang="en-US" sz="2400" dirty="0">
                <a:solidFill>
                  <a:srgbClr val="002060"/>
                </a:solidFill>
              </a:rPr>
              <a:t>Paving company won several awards – SCAPA and IGA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324" y="152400"/>
            <a:ext cx="2274247" cy="1705685"/>
          </a:xfrm>
          <a:prstGeom prst="rect">
            <a:avLst/>
          </a:prstGeom>
        </p:spPr>
      </p:pic>
    </p:spTree>
    <p:extLst>
      <p:ext uri="{BB962C8B-B14F-4D97-AF65-F5344CB8AC3E}">
        <p14:creationId xmlns:p14="http://schemas.microsoft.com/office/powerpoint/2010/main" val="47687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87171" cy="1447800"/>
          </a:xfrm>
        </p:spPr>
        <p:txBody>
          <a:bodyPr/>
          <a:lstStyle/>
          <a:p>
            <a:r>
              <a:rPr lang="en-US" b="1" u="sng" dirty="0">
                <a:solidFill>
                  <a:srgbClr val="002060"/>
                </a:solidFill>
              </a:rPr>
              <a:t>SC Hwy 544 – 2022 (Second Section)</a:t>
            </a:r>
          </a:p>
        </p:txBody>
      </p:sp>
      <p:graphicFrame>
        <p:nvGraphicFramePr>
          <p:cNvPr id="6" name="Table 5"/>
          <p:cNvGraphicFramePr>
            <a:graphicFrameLocks noGrp="1"/>
          </p:cNvGraphicFramePr>
          <p:nvPr/>
        </p:nvGraphicFramePr>
        <p:xfrm>
          <a:off x="380998" y="1295413"/>
          <a:ext cx="8305801" cy="5623216"/>
        </p:xfrm>
        <a:graphic>
          <a:graphicData uri="http://schemas.openxmlformats.org/drawingml/2006/table">
            <a:tbl>
              <a:tblPr>
                <a:tableStyleId>{5C22544A-7EE6-4342-B048-85BDC9FD1C3A}</a:tableStyleId>
              </a:tblPr>
              <a:tblGrid>
                <a:gridCol w="591950">
                  <a:extLst>
                    <a:ext uri="{9D8B030D-6E8A-4147-A177-3AD203B41FA5}">
                      <a16:colId xmlns:a16="http://schemas.microsoft.com/office/drawing/2014/main" val="4189811431"/>
                    </a:ext>
                  </a:extLst>
                </a:gridCol>
                <a:gridCol w="675193">
                  <a:extLst>
                    <a:ext uri="{9D8B030D-6E8A-4147-A177-3AD203B41FA5}">
                      <a16:colId xmlns:a16="http://schemas.microsoft.com/office/drawing/2014/main" val="2904755347"/>
                    </a:ext>
                  </a:extLst>
                </a:gridCol>
                <a:gridCol w="1045163">
                  <a:extLst>
                    <a:ext uri="{9D8B030D-6E8A-4147-A177-3AD203B41FA5}">
                      <a16:colId xmlns:a16="http://schemas.microsoft.com/office/drawing/2014/main" val="3779150025"/>
                    </a:ext>
                  </a:extLst>
                </a:gridCol>
                <a:gridCol w="619698">
                  <a:extLst>
                    <a:ext uri="{9D8B030D-6E8A-4147-A177-3AD203B41FA5}">
                      <a16:colId xmlns:a16="http://schemas.microsoft.com/office/drawing/2014/main" val="1440011312"/>
                    </a:ext>
                  </a:extLst>
                </a:gridCol>
                <a:gridCol w="591950">
                  <a:extLst>
                    <a:ext uri="{9D8B030D-6E8A-4147-A177-3AD203B41FA5}">
                      <a16:colId xmlns:a16="http://schemas.microsoft.com/office/drawing/2014/main" val="2614410434"/>
                    </a:ext>
                  </a:extLst>
                </a:gridCol>
                <a:gridCol w="591950">
                  <a:extLst>
                    <a:ext uri="{9D8B030D-6E8A-4147-A177-3AD203B41FA5}">
                      <a16:colId xmlns:a16="http://schemas.microsoft.com/office/drawing/2014/main" val="4182705745"/>
                    </a:ext>
                  </a:extLst>
                </a:gridCol>
                <a:gridCol w="591950">
                  <a:extLst>
                    <a:ext uri="{9D8B030D-6E8A-4147-A177-3AD203B41FA5}">
                      <a16:colId xmlns:a16="http://schemas.microsoft.com/office/drawing/2014/main" val="2820520304"/>
                    </a:ext>
                  </a:extLst>
                </a:gridCol>
                <a:gridCol w="591950">
                  <a:extLst>
                    <a:ext uri="{9D8B030D-6E8A-4147-A177-3AD203B41FA5}">
                      <a16:colId xmlns:a16="http://schemas.microsoft.com/office/drawing/2014/main" val="239896486"/>
                    </a:ext>
                  </a:extLst>
                </a:gridCol>
                <a:gridCol w="638197">
                  <a:extLst>
                    <a:ext uri="{9D8B030D-6E8A-4147-A177-3AD203B41FA5}">
                      <a16:colId xmlns:a16="http://schemas.microsoft.com/office/drawing/2014/main" val="3501945969"/>
                    </a:ext>
                  </a:extLst>
                </a:gridCol>
                <a:gridCol w="591950">
                  <a:extLst>
                    <a:ext uri="{9D8B030D-6E8A-4147-A177-3AD203B41FA5}">
                      <a16:colId xmlns:a16="http://schemas.microsoft.com/office/drawing/2014/main" val="1427632956"/>
                    </a:ext>
                  </a:extLst>
                </a:gridCol>
                <a:gridCol w="591950">
                  <a:extLst>
                    <a:ext uri="{9D8B030D-6E8A-4147-A177-3AD203B41FA5}">
                      <a16:colId xmlns:a16="http://schemas.microsoft.com/office/drawing/2014/main" val="3860606863"/>
                    </a:ext>
                  </a:extLst>
                </a:gridCol>
                <a:gridCol w="591950">
                  <a:extLst>
                    <a:ext uri="{9D8B030D-6E8A-4147-A177-3AD203B41FA5}">
                      <a16:colId xmlns:a16="http://schemas.microsoft.com/office/drawing/2014/main" val="1693512940"/>
                    </a:ext>
                  </a:extLst>
                </a:gridCol>
                <a:gridCol w="591950">
                  <a:extLst>
                    <a:ext uri="{9D8B030D-6E8A-4147-A177-3AD203B41FA5}">
                      <a16:colId xmlns:a16="http://schemas.microsoft.com/office/drawing/2014/main" val="3344865397"/>
                    </a:ext>
                  </a:extLst>
                </a:gridCol>
              </a:tblGrid>
              <a:tr h="179489">
                <a:tc gridSpan="13">
                  <a:txBody>
                    <a:bodyPr/>
                    <a:lstStyle/>
                    <a:p>
                      <a:pPr algn="ctr" fontAlgn="b"/>
                      <a:r>
                        <a:rPr lang="en-US" sz="1000" u="none" strike="noStrike">
                          <a:effectLst/>
                        </a:rPr>
                        <a:t> SCDOT</a:t>
                      </a:r>
                      <a:endParaRPr lang="en-US" sz="1000" b="1"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0539229"/>
                  </a:ext>
                </a:extLst>
              </a:tr>
              <a:tr h="120277">
                <a:tc gridSpan="13">
                  <a:txBody>
                    <a:bodyPr/>
                    <a:lstStyle/>
                    <a:p>
                      <a:pPr algn="ctr" fontAlgn="b"/>
                      <a:r>
                        <a:rPr lang="en-US" sz="700" u="none" strike="noStrike">
                          <a:effectLst/>
                        </a:rPr>
                        <a:t>  </a:t>
                      </a:r>
                      <a:endParaRPr lang="en-US" sz="700" b="1"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8807742"/>
                  </a:ext>
                </a:extLst>
              </a:tr>
              <a:tr h="136510">
                <a:tc>
                  <a:txBody>
                    <a:bodyPr/>
                    <a:lstStyle/>
                    <a:p>
                      <a:pPr algn="l" fontAlgn="b"/>
                      <a:endParaRPr lang="en-US" sz="700" b="0" i="0" u="sng"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ctr"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ctr"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ctr"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ctr" fontAlgn="b"/>
                      <a:endParaRPr lang="en-US" sz="800" b="1" i="1" u="sng" strike="noStrike">
                        <a:solidFill>
                          <a:srgbClr val="FF0000"/>
                        </a:solidFill>
                        <a:effectLst/>
                        <a:latin typeface="Arial" panose="020B0604020202020204" pitchFamily="34" charset="0"/>
                      </a:endParaRPr>
                    </a:p>
                  </a:txBody>
                  <a:tcPr marL="6241" marR="6241" marT="6241" marB="0" anchor="b"/>
                </a:tc>
                <a:tc>
                  <a:txBody>
                    <a:bodyPr/>
                    <a:lstStyle/>
                    <a:p>
                      <a:pPr algn="ctr" fontAlgn="b"/>
                      <a:endParaRPr lang="en-US" sz="700" b="0" i="0" u="sng"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701311116"/>
                  </a:ext>
                </a:extLst>
              </a:tr>
              <a:tr h="120277">
                <a:tc>
                  <a:txBody>
                    <a:bodyPr/>
                    <a:lstStyle/>
                    <a:p>
                      <a:pPr algn="l" fontAlgn="b"/>
                      <a:r>
                        <a:rPr lang="en-US" sz="700" u="none" strike="noStrike">
                          <a:effectLst/>
                        </a:rPr>
                        <a:t>Type Mix:</a:t>
                      </a:r>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Int B Spec.</a:t>
                      </a:r>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Mix ID#:</a:t>
                      </a:r>
                      <a:endParaRPr lang="en-US" sz="700" b="0" i="0" u="none" strike="noStrike">
                        <a:effectLst/>
                        <a:latin typeface="Arial" panose="020B0604020202020204" pitchFamily="34" charset="0"/>
                      </a:endParaRPr>
                    </a:p>
                  </a:txBody>
                  <a:tcPr marL="6241" marR="6241" marT="6241" marB="0" anchor="b"/>
                </a:tc>
                <a:tc gridSpan="2">
                  <a:txBody>
                    <a:bodyPr/>
                    <a:lstStyle/>
                    <a:p>
                      <a:pPr algn="ctr" fontAlgn="b"/>
                      <a:r>
                        <a:rPr lang="en-US" sz="700" u="none" strike="noStrike">
                          <a:effectLst/>
                        </a:rPr>
                        <a:t>H0518W</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DATE:</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3/6/2022</a:t>
                      </a:r>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573388836"/>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565550929"/>
                  </a:ext>
                </a:extLst>
              </a:tr>
              <a:tr h="120277">
                <a:tc gridSpan="2">
                  <a:txBody>
                    <a:bodyPr/>
                    <a:lstStyle/>
                    <a:p>
                      <a:pPr algn="l" fontAlgn="b"/>
                      <a:r>
                        <a:rPr lang="en-US" sz="700" u="none" strike="noStrike">
                          <a:effectLst/>
                        </a:rPr>
                        <a:t>PROJECT NUMBER:</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gridSpan="3">
                  <a:txBody>
                    <a:bodyPr/>
                    <a:lstStyle/>
                    <a:p>
                      <a:pPr algn="ctr" fontAlgn="b"/>
                      <a:r>
                        <a:rPr lang="en-US" sz="700" u="none" strike="noStrike">
                          <a:effectLst/>
                        </a:rPr>
                        <a:t>2659950 - Hwy 544 - </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gridSpan="2">
                  <a:txBody>
                    <a:bodyPr/>
                    <a:lstStyle/>
                    <a:p>
                      <a:pPr algn="r" fontAlgn="b"/>
                      <a:r>
                        <a:rPr lang="en-US" sz="700" u="none" strike="noStrike">
                          <a:effectLst/>
                        </a:rPr>
                        <a:t>            OPERATOR:</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gridSpan="2">
                  <a:txBody>
                    <a:bodyPr/>
                    <a:lstStyle/>
                    <a:p>
                      <a:pPr algn="ctr"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576360225"/>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539061850"/>
                  </a:ext>
                </a:extLst>
              </a:tr>
              <a:tr h="120277">
                <a:tc gridSpan="2">
                  <a:txBody>
                    <a:bodyPr/>
                    <a:lstStyle/>
                    <a:p>
                      <a:pPr algn="l" fontAlgn="b"/>
                      <a:r>
                        <a:rPr lang="en-US" sz="700" u="none" strike="noStrike">
                          <a:effectLst/>
                        </a:rPr>
                        <a:t>GAUGE NUMBER:</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gridSpan="3">
                  <a:txBody>
                    <a:bodyPr/>
                    <a:lstStyle/>
                    <a:p>
                      <a:pPr algn="ctr"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gridSpan="3">
                  <a:txBody>
                    <a:bodyPr/>
                    <a:lstStyle/>
                    <a:p>
                      <a:pPr algn="r" fontAlgn="b"/>
                      <a:r>
                        <a:rPr lang="en-US" sz="700" u="none" strike="noStrike">
                          <a:effectLst/>
                        </a:rPr>
                        <a:t>LAB AVERAGE MSG:</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2.465</a:t>
                      </a:r>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&lt;- LOT 1</a:t>
                      </a:r>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4160357895"/>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solidFill>
                          <a:srgbClr val="000080"/>
                        </a:solidFill>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566260529"/>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1" i="1" u="none" strike="noStrike">
                        <a:solidFill>
                          <a:srgbClr val="FF0000"/>
                        </a:solidFill>
                        <a:effectLst/>
                        <a:latin typeface="Arial" panose="020B0604020202020204" pitchFamily="34" charset="0"/>
                      </a:endParaRPr>
                    </a:p>
                  </a:txBody>
                  <a:tcPr marL="6241" marR="6241" marT="6241" marB="0" anchor="b"/>
                </a:tc>
                <a:tc gridSpan="8">
                  <a:txBody>
                    <a:bodyPr/>
                    <a:lstStyle/>
                    <a:p>
                      <a:pPr algn="ctr" fontAlgn="b"/>
                      <a:r>
                        <a:rPr lang="en-US" sz="700" u="none" strike="noStrike" dirty="0">
                          <a:effectLst/>
                        </a:rPr>
                        <a:t>               Core Density</a:t>
                      </a:r>
                      <a:endParaRPr lang="en-US" sz="700" b="1" i="1" u="none" strike="noStrike" dirty="0">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299339233"/>
                  </a:ext>
                </a:extLst>
              </a:tr>
              <a:tr h="0">
                <a:tc gridSpan="3">
                  <a:txBody>
                    <a:bodyPr/>
                    <a:lstStyle/>
                    <a:p>
                      <a:pPr algn="ctr" fontAlgn="b"/>
                      <a:r>
                        <a:rPr lang="en-US" sz="700" u="none" strike="noStrike">
                          <a:effectLst/>
                        </a:rPr>
                        <a:t>             Core Site                1</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4</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Joint - 6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Joint  - 7</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4091351433"/>
                  </a:ext>
                </a:extLst>
              </a:tr>
              <a:tr h="120277">
                <a:tc gridSpan="3">
                  <a:txBody>
                    <a:bodyPr/>
                    <a:lstStyle/>
                    <a:p>
                      <a:pPr algn="ctr" fontAlgn="b"/>
                      <a:r>
                        <a:rPr lang="en-US" sz="700" u="none" strike="noStrike">
                          <a:effectLst/>
                        </a:rPr>
                        <a:t>Sta / Offset / ID</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76+23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75+30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75+06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74+80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75+76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76+25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75+64</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363252541"/>
                  </a:ext>
                </a:extLst>
              </a:tr>
              <a:tr h="120277">
                <a:tc gridSpan="3">
                  <a:txBody>
                    <a:bodyPr/>
                    <a:lstStyle/>
                    <a:p>
                      <a:pPr algn="ctr" fontAlgn="b"/>
                      <a:r>
                        <a:rPr lang="en-US" sz="700" u="none" strike="noStrike">
                          <a:effectLst/>
                        </a:rPr>
                        <a:t>Gauge Shot</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133.9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136.3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136.9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133.5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132.7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dirty="0">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684114126"/>
                  </a:ext>
                </a:extLst>
              </a:tr>
              <a:tr h="120277">
                <a:tc gridSpan="3">
                  <a:txBody>
                    <a:bodyPr/>
                    <a:lstStyle/>
                    <a:p>
                      <a:pPr algn="ctr" fontAlgn="b"/>
                      <a:r>
                        <a:rPr lang="en-US" sz="700" u="none" strike="noStrike">
                          <a:effectLst/>
                        </a:rPr>
                        <a:t>         Core WT. In Air               A</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5830.9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6001.5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5807.3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5543.2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5263.6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3707.9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4392.6</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662964631"/>
                  </a:ext>
                </a:extLst>
              </a:tr>
              <a:tr h="120277">
                <a:tc gridSpan="3">
                  <a:txBody>
                    <a:bodyPr/>
                    <a:lstStyle/>
                    <a:p>
                      <a:pPr algn="ctr" fontAlgn="b"/>
                      <a:r>
                        <a:rPr lang="en-US" sz="700" u="none" strike="noStrike">
                          <a:effectLst/>
                        </a:rPr>
                        <a:t>  WT. Saturated Surface Dry     B</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5839.8</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6006.5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5812.5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5546.4</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5269.6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3752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4446.3</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224042384"/>
                  </a:ext>
                </a:extLst>
              </a:tr>
              <a:tr h="120277">
                <a:tc gridSpan="3">
                  <a:txBody>
                    <a:bodyPr/>
                    <a:lstStyle/>
                    <a:p>
                      <a:pPr algn="ctr" fontAlgn="b"/>
                      <a:r>
                        <a:rPr lang="pt-BR" sz="700" u="none" strike="noStrike">
                          <a:effectLst/>
                        </a:rPr>
                        <a:t>        Core WT. In H2O             C</a:t>
                      </a:r>
                      <a:endParaRPr lang="pt-BR"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3361.1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3462.8</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3351.6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3229.8</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3039.3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2121.9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2487.9</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513811002"/>
                  </a:ext>
                </a:extLst>
              </a:tr>
              <a:tr h="120277">
                <a:tc gridSpan="3">
                  <a:txBody>
                    <a:bodyPr/>
                    <a:lstStyle/>
                    <a:p>
                      <a:pPr algn="ctr" fontAlgn="b"/>
                      <a:r>
                        <a:rPr lang="en-US" sz="700" u="none" strike="noStrike">
                          <a:effectLst/>
                        </a:rPr>
                        <a:t>        Volume: Difference (B - C) =  D</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2478.7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2543.7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2460.9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2316.6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2230.3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1630.1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1958.4</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415714205"/>
                  </a:ext>
                </a:extLst>
              </a:tr>
              <a:tr h="120277">
                <a:tc gridSpan="3">
                  <a:txBody>
                    <a:bodyPr/>
                    <a:lstStyle/>
                    <a:p>
                      <a:pPr algn="ctr" fontAlgn="b"/>
                      <a:r>
                        <a:rPr lang="en-US" sz="700" u="none" strike="noStrike">
                          <a:effectLst/>
                        </a:rPr>
                        <a:t>   Bulk Specific Grav. (A / D)=   E</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2.352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2.359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2.360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2.393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2.360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2.275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2.243</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841288888"/>
                  </a:ext>
                </a:extLst>
              </a:tr>
              <a:tr h="120277">
                <a:tc gridSpan="3">
                  <a:txBody>
                    <a:bodyPr/>
                    <a:lstStyle/>
                    <a:p>
                      <a:pPr algn="ctr" fontAlgn="b"/>
                      <a:r>
                        <a:rPr lang="pt-BR" sz="700" u="none" strike="noStrike">
                          <a:effectLst/>
                        </a:rPr>
                        <a:t>    lbs./ Cubic Ft. ( E x 62.4)=   F</a:t>
                      </a:r>
                      <a:endParaRPr lang="pt-BR"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146.79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147.22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147.25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149.31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147.27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141.94</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139.96</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680748090"/>
                  </a:ext>
                </a:extLst>
              </a:tr>
              <a:tr h="120277">
                <a:tc gridSpan="3">
                  <a:txBody>
                    <a:bodyPr/>
                    <a:lstStyle/>
                    <a:p>
                      <a:pPr algn="ctr" fontAlgn="b"/>
                      <a:r>
                        <a:rPr lang="en-US" sz="700" u="none" strike="noStrike">
                          <a:effectLst/>
                        </a:rPr>
                        <a:t>% Compaction:  (E / MSG) * 100</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95.43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95.71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95.73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97.07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95.74</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92.28</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90.99</a:t>
                      </a:r>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231691010"/>
                  </a:ext>
                </a:extLst>
              </a:tr>
              <a:tr h="186002">
                <a:tc gridSpan="3">
                  <a:txBody>
                    <a:bodyPr/>
                    <a:lstStyle/>
                    <a:p>
                      <a:pPr algn="ctr" fontAlgn="b"/>
                      <a:r>
                        <a:rPr lang="en-US" sz="1600" u="none" strike="noStrike" dirty="0">
                          <a:solidFill>
                            <a:srgbClr val="FF0000"/>
                          </a:solidFill>
                          <a:effectLst/>
                        </a:rPr>
                        <a:t>Average % Compaction </a:t>
                      </a:r>
                      <a:endParaRPr lang="en-US" sz="1600" b="0" i="0" u="none" strike="noStrike" dirty="0">
                        <a:solidFill>
                          <a:srgbClr val="FF0000"/>
                        </a:solidFill>
                        <a:effectLst/>
                        <a:latin typeface="Arial" panose="020B0604020202020204" pitchFamily="34" charset="0"/>
                      </a:endParaRPr>
                    </a:p>
                  </a:txBody>
                  <a:tcPr marL="6241" marR="6241" marT="6241" marB="0" anchor="ctr"/>
                </a:tc>
                <a:tc hMerge="1">
                  <a:txBody>
                    <a:bodyPr/>
                    <a:lstStyle/>
                    <a:p>
                      <a:endParaRPr lang="en-US"/>
                    </a:p>
                  </a:txBody>
                  <a:tcPr/>
                </a:tc>
                <a:tc hMerge="1">
                  <a:txBody>
                    <a:bodyPr/>
                    <a:lstStyle/>
                    <a:p>
                      <a:endParaRPr lang="en-US"/>
                    </a:p>
                  </a:txBody>
                  <a:tcPr/>
                </a:tc>
                <a:tc gridSpan="5">
                  <a:txBody>
                    <a:bodyPr/>
                    <a:lstStyle/>
                    <a:p>
                      <a:pPr algn="ctr" fontAlgn="b"/>
                      <a:r>
                        <a:rPr lang="en-US" sz="1600" u="none" strike="noStrike" dirty="0">
                          <a:solidFill>
                            <a:srgbClr val="FF0000"/>
                          </a:solidFill>
                          <a:effectLst/>
                        </a:rPr>
                        <a:t>95.94 - Cores</a:t>
                      </a:r>
                      <a:endParaRPr lang="en-US" sz="1600" b="0" i="0" u="none" strike="noStrike" dirty="0">
                        <a:solidFill>
                          <a:srgbClr val="FF0000"/>
                        </a:solidFill>
                        <a:effectLst/>
                        <a:latin typeface="Arial" panose="020B0604020202020204" pitchFamily="34" charset="0"/>
                      </a:endParaRPr>
                    </a:p>
                  </a:txBody>
                  <a:tcPr marL="6241" marR="6241" marT="624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dirty="0">
                          <a:solidFill>
                            <a:srgbClr val="FF0000"/>
                          </a:solidFill>
                          <a:effectLst/>
                        </a:rPr>
                        <a:t>91.63- Cores</a:t>
                      </a:r>
                      <a:endParaRPr lang="en-US" sz="1600" b="0" i="0" u="none" strike="noStrike" dirty="0">
                        <a:solidFill>
                          <a:srgbClr val="FF0000"/>
                        </a:solidFill>
                        <a:effectLst/>
                        <a:latin typeface="Arial" panose="020B0604020202020204" pitchFamily="34" charset="0"/>
                      </a:endParaRPr>
                    </a:p>
                  </a:txBody>
                  <a:tcPr marL="6241" marR="6241" marT="6241" marB="0" anchor="ctr"/>
                </a:tc>
                <a:tc hMerge="1">
                  <a:txBody>
                    <a:bodyPr/>
                    <a:lstStyle/>
                    <a:p>
                      <a:endParaRPr lang="en-US"/>
                    </a:p>
                  </a:txBody>
                  <a:tcPr/>
                </a:tc>
                <a:tc gridSpan="3">
                  <a:txBody>
                    <a:bodyPr/>
                    <a:lstStyle/>
                    <a:p>
                      <a:pPr algn="ctr" fontAlgn="b"/>
                      <a:r>
                        <a:rPr lang="en-US" sz="1600" u="none" strike="noStrike" dirty="0">
                          <a:solidFill>
                            <a:srgbClr val="FF0000"/>
                          </a:solidFill>
                          <a:effectLst/>
                        </a:rPr>
                        <a:t>&lt;= Original</a:t>
                      </a:r>
                      <a:r>
                        <a:rPr lang="en-US" sz="1600" u="none" strike="noStrike" baseline="0" dirty="0">
                          <a:solidFill>
                            <a:srgbClr val="FF0000"/>
                          </a:solidFill>
                          <a:effectLst/>
                        </a:rPr>
                        <a:t> Joint Density – For </a:t>
                      </a:r>
                      <a:r>
                        <a:rPr lang="en-US" sz="1600" u="none" strike="noStrike" dirty="0">
                          <a:solidFill>
                            <a:srgbClr val="FF0000"/>
                          </a:solidFill>
                          <a:effectLst/>
                        </a:rPr>
                        <a:t>info only</a:t>
                      </a:r>
                      <a:endParaRPr lang="en-US" sz="1600" b="0" i="0" u="none" strike="noStrike" dirty="0">
                        <a:solidFill>
                          <a:srgbClr val="FF0000"/>
                        </a:solidFill>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pPr algn="ctr" fontAlgn="b"/>
                      <a:endParaRPr lang="en-US" sz="700" b="0" i="0" u="none" strike="noStrike" dirty="0">
                        <a:effectLst/>
                        <a:latin typeface="Arial" panose="020B0604020202020204" pitchFamily="34" charset="0"/>
                      </a:endParaRPr>
                    </a:p>
                  </a:txBody>
                  <a:tcPr marL="6241" marR="6241" marT="6241" marB="0" anchor="b"/>
                </a:tc>
                <a:extLst>
                  <a:ext uri="{0D108BD9-81ED-4DB2-BD59-A6C34878D82A}">
                    <a16:rowId xmlns:a16="http://schemas.microsoft.com/office/drawing/2014/main" val="2214487733"/>
                  </a:ext>
                </a:extLst>
              </a:tr>
              <a:tr h="120277">
                <a:tc>
                  <a:txBody>
                    <a:bodyPr/>
                    <a:lstStyle/>
                    <a:p>
                      <a:pPr algn="ctr" fontAlgn="b"/>
                      <a:endParaRPr lang="en-US" sz="700" b="0" i="0" u="none" strike="noStrike" dirty="0">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dirty="0">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765582837"/>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gridSpan="8">
                  <a:txBody>
                    <a:bodyPr/>
                    <a:lstStyle/>
                    <a:p>
                      <a:pPr algn="ctr" fontAlgn="b"/>
                      <a:r>
                        <a:rPr lang="en-US" sz="700" u="none" strike="noStrike">
                          <a:effectLst/>
                        </a:rPr>
                        <a:t> Gauge Density Correction</a:t>
                      </a:r>
                      <a:endParaRPr lang="en-US" sz="700" b="1" i="1"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776785885"/>
                  </a:ext>
                </a:extLst>
              </a:tr>
              <a:tr h="120277">
                <a:tc gridSpan="3">
                  <a:txBody>
                    <a:bodyPr/>
                    <a:lstStyle/>
                    <a:p>
                      <a:pPr algn="ctr" fontAlgn="b"/>
                      <a:r>
                        <a:rPr lang="en-US" sz="700" u="none" strike="noStrike">
                          <a:effectLst/>
                        </a:rPr>
                        <a:t> Site Measured: Gauge Shots</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2</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3</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dirty="0">
                          <a:effectLst/>
                        </a:rPr>
                        <a:t>4</a:t>
                      </a:r>
                      <a:endParaRPr lang="en-US" sz="700" b="0" i="0" u="none" strike="noStrike" dirty="0">
                        <a:effectLst/>
                        <a:latin typeface="Arial" panose="020B0604020202020204" pitchFamily="34" charset="0"/>
                      </a:endParaRPr>
                    </a:p>
                  </a:txBody>
                  <a:tcPr marL="6241" marR="6241" marT="6241" marB="0" anchor="b"/>
                </a:tc>
                <a:tc>
                  <a:txBody>
                    <a:bodyPr/>
                    <a:lstStyle/>
                    <a:p>
                      <a:pPr algn="ctr" fontAlgn="b"/>
                      <a:r>
                        <a:rPr lang="en-US" sz="700" u="none" strike="noStrike">
                          <a:effectLst/>
                        </a:rPr>
                        <a:t>5</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6</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7</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8</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9</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10</a:t>
                      </a:r>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693913907"/>
                  </a:ext>
                </a:extLst>
              </a:tr>
              <a:tr h="120277">
                <a:tc gridSpan="3">
                  <a:txBody>
                    <a:bodyPr/>
                    <a:lstStyle/>
                    <a:p>
                      <a:pPr algn="ctr" fontAlgn="b"/>
                      <a:r>
                        <a:rPr lang="en-US" sz="700" u="none" strike="noStrike">
                          <a:effectLst/>
                        </a:rPr>
                        <a:t>Target Gauge Density lbs/ft³ </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133.40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133.70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134.00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134.10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136.00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134.00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133.50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133.90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133.80</a:t>
                      </a:r>
                      <a:endParaRPr lang="en-US" sz="700" b="0" i="0" u="none" strike="noStrike">
                        <a:effectLst/>
                        <a:latin typeface="Arial" panose="020B0604020202020204" pitchFamily="34" charset="0"/>
                      </a:endParaRPr>
                    </a:p>
                  </a:txBody>
                  <a:tcPr marL="6241" marR="6241" marT="6241" marB="0" anchor="b"/>
                </a:tc>
                <a:tc>
                  <a:txBody>
                    <a:bodyPr/>
                    <a:lstStyle/>
                    <a:p>
                      <a:pPr algn="ctr" fontAlgn="b"/>
                      <a:r>
                        <a:rPr lang="en-US" sz="700" u="none" strike="noStrike">
                          <a:effectLst/>
                        </a:rPr>
                        <a:t>134.50</a:t>
                      </a:r>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348084118"/>
                  </a:ext>
                </a:extLst>
              </a:tr>
              <a:tr h="432103">
                <a:tc>
                  <a:txBody>
                    <a:bodyPr/>
                    <a:lstStyle/>
                    <a:p>
                      <a:pPr algn="l" fontAlgn="b"/>
                      <a:r>
                        <a:rPr lang="en-US" sz="700" u="none" strike="noStrike">
                          <a:effectLst/>
                        </a:rPr>
                        <a:t>          Core Density lbs/ft³</a:t>
                      </a:r>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dirty="0">
                          <a:effectLst/>
                        </a:rPr>
                        <a:t> </a:t>
                      </a:r>
                      <a:endParaRPr lang="en-US" sz="700" b="0" i="0" u="none" strike="noStrike" dirty="0">
                        <a:effectLst/>
                        <a:latin typeface="Arial" panose="020B0604020202020204" pitchFamily="34" charset="0"/>
                      </a:endParaRPr>
                    </a:p>
                  </a:txBody>
                  <a:tcPr marL="6241" marR="6241" marT="6241" marB="0" anchor="b"/>
                </a:tc>
                <a:tc gridSpan="10">
                  <a:txBody>
                    <a:bodyPr/>
                    <a:lstStyle/>
                    <a:p>
                      <a:pPr algn="ctr" fontAlgn="b"/>
                      <a:r>
                        <a:rPr lang="en-US" sz="700" u="none" strike="noStrike" dirty="0">
                          <a:effectLst/>
                        </a:rPr>
                        <a:t>147.57</a:t>
                      </a:r>
                      <a:endParaRPr lang="en-US" sz="700" b="0" i="0" u="none" strike="noStrike" dirty="0">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062777"/>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789520884"/>
                  </a:ext>
                </a:extLst>
              </a:tr>
              <a:tr h="120277">
                <a:tc gridSpan="8">
                  <a:txBody>
                    <a:bodyPr/>
                    <a:lstStyle/>
                    <a:p>
                      <a:pPr algn="r" fontAlgn="b"/>
                      <a:r>
                        <a:rPr lang="en-US" sz="700" u="none" strike="noStrike">
                          <a:effectLst/>
                        </a:rPr>
                        <a:t>                                                             Average Core Density</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147.57</a:t>
                      </a:r>
                      <a:endParaRPr lang="en-US" sz="700" b="1"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897734287"/>
                  </a:ext>
                </a:extLst>
              </a:tr>
              <a:tr h="120277">
                <a:tc gridSpan="8">
                  <a:txBody>
                    <a:bodyPr/>
                    <a:lstStyle/>
                    <a:p>
                      <a:pPr algn="r" fontAlgn="b"/>
                      <a:r>
                        <a:rPr lang="en-US" sz="700" u="none" strike="noStrike">
                          <a:effectLst/>
                        </a:rPr>
                        <a:t>                                      Average Uncorrected Gauge Density (Core Locations)</a:t>
                      </a:r>
                      <a:endParaRPr lang="en-US" sz="700" b="0" i="0" u="none" strike="noStrike">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134.66</a:t>
                      </a:r>
                      <a:endParaRPr lang="en-US" sz="700" b="1" i="0" u="none" strike="noStrike">
                        <a:effectLst/>
                        <a:latin typeface="Arial" panose="020B0604020202020204" pitchFamily="34" charset="0"/>
                      </a:endParaRPr>
                    </a:p>
                  </a:txBody>
                  <a:tcPr marL="6241" marR="6241" marT="6241" marB="0" anchor="b"/>
                </a:tc>
                <a:tc>
                  <a:txBody>
                    <a:bodyPr/>
                    <a:lstStyle/>
                    <a:p>
                      <a:pPr algn="ctr"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765467191"/>
                  </a:ext>
                </a:extLst>
              </a:tr>
              <a:tr h="159546">
                <a:tc gridSpan="8">
                  <a:txBody>
                    <a:bodyPr/>
                    <a:lstStyle/>
                    <a:p>
                      <a:pPr algn="r" fontAlgn="b"/>
                      <a:r>
                        <a:rPr lang="en-US" sz="900" u="none" strike="noStrike">
                          <a:effectLst/>
                        </a:rPr>
                        <a:t>        Density Offset / Correction</a:t>
                      </a:r>
                      <a:endParaRPr lang="en-US" sz="900" b="1" i="0" u="none" strike="noStrike">
                        <a:solidFill>
                          <a:srgbClr val="FF0000"/>
                        </a:solidFill>
                        <a:effectLst/>
                        <a:latin typeface="Arial" panose="020B0604020202020204" pitchFamily="34" charset="0"/>
                      </a:endParaRPr>
                    </a:p>
                  </a:txBody>
                  <a:tcPr marL="6241" marR="6241" marT="62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12.91</a:t>
                      </a:r>
                      <a:endParaRPr lang="en-US" sz="900" b="1"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607623995"/>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5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r>
                        <a:rPr lang="en-US" sz="700" u="none" strike="noStrike">
                          <a:effectLst/>
                        </a:rPr>
                        <a:t> </a:t>
                      </a:r>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170936561"/>
                  </a:ext>
                </a:extLst>
              </a:tr>
              <a:tr h="263932">
                <a:tc gridSpan="2">
                  <a:txBody>
                    <a:bodyPr/>
                    <a:lstStyle/>
                    <a:p>
                      <a:pPr algn="l" fontAlgn="b"/>
                      <a:r>
                        <a:rPr lang="en-US" sz="1100" u="none" strike="noStrike" dirty="0">
                          <a:solidFill>
                            <a:srgbClr val="FF0000"/>
                          </a:solidFill>
                          <a:effectLst/>
                        </a:rPr>
                        <a:t>Operator Remarks:</a:t>
                      </a:r>
                      <a:endParaRPr lang="en-US" sz="1100" b="1" i="0" u="none" strike="noStrike" dirty="0">
                        <a:solidFill>
                          <a:srgbClr val="FF0000"/>
                        </a:solidFill>
                        <a:effectLst/>
                        <a:latin typeface="Arial" panose="020B0604020202020204" pitchFamily="34" charset="0"/>
                      </a:endParaRPr>
                    </a:p>
                  </a:txBody>
                  <a:tcPr marL="6241" marR="6241" marT="6241" marB="0" anchor="b"/>
                </a:tc>
                <a:tc hMerge="1">
                  <a:txBody>
                    <a:bodyPr/>
                    <a:lstStyle/>
                    <a:p>
                      <a:endParaRPr lang="en-US"/>
                    </a:p>
                  </a:txBody>
                  <a:tcPr/>
                </a:tc>
                <a:tc>
                  <a:txBody>
                    <a:bodyPr/>
                    <a:lstStyle/>
                    <a:p>
                      <a:pPr algn="l" fontAlgn="b"/>
                      <a:endParaRPr lang="en-US" sz="1100" b="0"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1100" b="0"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1100" b="0"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1100" b="0"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1100" b="0" i="0" u="none" strike="noStrike">
                        <a:solidFill>
                          <a:srgbClr val="FF0000"/>
                        </a:solidFill>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26876805"/>
                  </a:ext>
                </a:extLst>
              </a:tr>
              <a:tr h="120277">
                <a:tc rowSpan="4" gridSpan="11">
                  <a:txBody>
                    <a:bodyPr/>
                    <a:lstStyle/>
                    <a:p>
                      <a:pPr algn="l" fontAlgn="t"/>
                      <a:r>
                        <a:rPr lang="en-US" sz="1100" u="none" strike="noStrike" dirty="0">
                          <a:solidFill>
                            <a:srgbClr val="FF0000"/>
                          </a:solidFill>
                          <a:effectLst/>
                        </a:rPr>
                        <a:t> Roller Pattern (3-3-2) - Breakdown: 3 </a:t>
                      </a:r>
                      <a:r>
                        <a:rPr lang="en-US" sz="1100" u="none" strike="noStrike" dirty="0" err="1">
                          <a:solidFill>
                            <a:srgbClr val="FF0000"/>
                          </a:solidFill>
                          <a:effectLst/>
                        </a:rPr>
                        <a:t>Vib</a:t>
                      </a:r>
                      <a:r>
                        <a:rPr lang="en-US" sz="1100" u="none" strike="noStrike" dirty="0">
                          <a:solidFill>
                            <a:srgbClr val="FF0000"/>
                          </a:solidFill>
                          <a:effectLst/>
                        </a:rPr>
                        <a:t>. / Intermediate: (1 </a:t>
                      </a:r>
                      <a:r>
                        <a:rPr lang="en-US" sz="1100" u="none" strike="noStrike" dirty="0" err="1">
                          <a:solidFill>
                            <a:srgbClr val="FF0000"/>
                          </a:solidFill>
                          <a:effectLst/>
                        </a:rPr>
                        <a:t>Vib</a:t>
                      </a:r>
                      <a:r>
                        <a:rPr lang="en-US" sz="1100" u="none" strike="noStrike" dirty="0">
                          <a:solidFill>
                            <a:srgbClr val="FF0000"/>
                          </a:solidFill>
                          <a:effectLst/>
                        </a:rPr>
                        <a:t>. and 2 Static) / Finish: 2 Static  ; Target Density 134.10</a:t>
                      </a:r>
                      <a:endParaRPr lang="en-US" sz="1100" b="0" i="0" u="none" strike="noStrike" dirty="0">
                        <a:solidFill>
                          <a:srgbClr val="FF0000"/>
                        </a:solidFill>
                        <a:effectLst/>
                        <a:latin typeface="Arial" panose="020B0604020202020204" pitchFamily="34" charset="0"/>
                      </a:endParaRPr>
                    </a:p>
                  </a:txBody>
                  <a:tcPr marL="6241" marR="6241" marT="6241" marB="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136273899"/>
                  </a:ext>
                </a:extLst>
              </a:tr>
              <a:tr h="120277">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3704906078"/>
                  </a:ext>
                </a:extLst>
              </a:tr>
              <a:tr h="120277">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856691716"/>
                  </a:ext>
                </a:extLst>
              </a:tr>
              <a:tr h="87624">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extLst>
                  <a:ext uri="{0D108BD9-81ED-4DB2-BD59-A6C34878D82A}">
                    <a16:rowId xmlns:a16="http://schemas.microsoft.com/office/drawing/2014/main" val="12956233"/>
                  </a:ext>
                </a:extLst>
              </a:tr>
              <a:tr h="120277">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dirty="0">
                        <a:effectLst/>
                        <a:latin typeface="Arial" panose="020B0604020202020204" pitchFamily="34" charset="0"/>
                      </a:endParaRPr>
                    </a:p>
                  </a:txBody>
                  <a:tcPr marL="6241" marR="6241" marT="6241" marB="0" anchor="b"/>
                </a:tc>
                <a:tc>
                  <a:txBody>
                    <a:bodyPr/>
                    <a:lstStyle/>
                    <a:p>
                      <a:pPr algn="l" fontAlgn="b"/>
                      <a:endParaRPr lang="en-US" sz="700" b="0" i="0" u="none" strike="noStrike">
                        <a:effectLst/>
                        <a:latin typeface="Arial" panose="020B0604020202020204" pitchFamily="34" charset="0"/>
                      </a:endParaRPr>
                    </a:p>
                  </a:txBody>
                  <a:tcPr marL="6241" marR="6241" marT="6241" marB="0" anchor="b"/>
                </a:tc>
                <a:tc>
                  <a:txBody>
                    <a:bodyPr/>
                    <a:lstStyle/>
                    <a:p>
                      <a:pPr algn="l" fontAlgn="b"/>
                      <a:endParaRPr lang="en-US" sz="700" b="0" i="0" u="none" strike="noStrike" dirty="0">
                        <a:effectLst/>
                        <a:latin typeface="Arial" panose="020B0604020202020204" pitchFamily="34" charset="0"/>
                      </a:endParaRPr>
                    </a:p>
                  </a:txBody>
                  <a:tcPr marL="6241" marR="6241" marT="6241" marB="0" anchor="b"/>
                </a:tc>
                <a:extLst>
                  <a:ext uri="{0D108BD9-81ED-4DB2-BD59-A6C34878D82A}">
                    <a16:rowId xmlns:a16="http://schemas.microsoft.com/office/drawing/2014/main" val="1950978479"/>
                  </a:ext>
                </a:extLst>
              </a:tr>
            </a:tbl>
          </a:graphicData>
        </a:graphic>
      </p:graphicFrame>
    </p:spTree>
    <p:extLst>
      <p:ext uri="{BB962C8B-B14F-4D97-AF65-F5344CB8AC3E}">
        <p14:creationId xmlns:p14="http://schemas.microsoft.com/office/powerpoint/2010/main" val="59399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87171" cy="1447800"/>
          </a:xfrm>
        </p:spPr>
        <p:txBody>
          <a:bodyPr/>
          <a:lstStyle/>
          <a:p>
            <a:r>
              <a:rPr lang="en-US" b="1" u="sng" dirty="0">
                <a:solidFill>
                  <a:srgbClr val="002060"/>
                </a:solidFill>
              </a:rPr>
              <a:t>SC Hwy 544 – 2022 (Second Section)</a:t>
            </a:r>
          </a:p>
        </p:txBody>
      </p:sp>
      <p:graphicFrame>
        <p:nvGraphicFramePr>
          <p:cNvPr id="5" name="Table 4"/>
          <p:cNvGraphicFramePr>
            <a:graphicFrameLocks noGrp="1"/>
          </p:cNvGraphicFramePr>
          <p:nvPr>
            <p:extLst>
              <p:ext uri="{D42A27DB-BD31-4B8C-83A1-F6EECF244321}">
                <p14:modId xmlns:p14="http://schemas.microsoft.com/office/powerpoint/2010/main" val="609952938"/>
              </p:ext>
            </p:extLst>
          </p:nvPr>
        </p:nvGraphicFramePr>
        <p:xfrm>
          <a:off x="685796" y="1295397"/>
          <a:ext cx="7748712" cy="4971408"/>
        </p:xfrm>
        <a:graphic>
          <a:graphicData uri="http://schemas.openxmlformats.org/drawingml/2006/table">
            <a:tbl>
              <a:tblPr>
                <a:tableStyleId>{5C22544A-7EE6-4342-B048-85BDC9FD1C3A}</a:tableStyleId>
              </a:tblPr>
              <a:tblGrid>
                <a:gridCol w="552247">
                  <a:extLst>
                    <a:ext uri="{9D8B030D-6E8A-4147-A177-3AD203B41FA5}">
                      <a16:colId xmlns:a16="http://schemas.microsoft.com/office/drawing/2014/main" val="3613286535"/>
                    </a:ext>
                  </a:extLst>
                </a:gridCol>
                <a:gridCol w="629906">
                  <a:extLst>
                    <a:ext uri="{9D8B030D-6E8A-4147-A177-3AD203B41FA5}">
                      <a16:colId xmlns:a16="http://schemas.microsoft.com/office/drawing/2014/main" val="4025214893"/>
                    </a:ext>
                  </a:extLst>
                </a:gridCol>
                <a:gridCol w="975060">
                  <a:extLst>
                    <a:ext uri="{9D8B030D-6E8A-4147-A177-3AD203B41FA5}">
                      <a16:colId xmlns:a16="http://schemas.microsoft.com/office/drawing/2014/main" val="2592065650"/>
                    </a:ext>
                  </a:extLst>
                </a:gridCol>
                <a:gridCol w="578133">
                  <a:extLst>
                    <a:ext uri="{9D8B030D-6E8A-4147-A177-3AD203B41FA5}">
                      <a16:colId xmlns:a16="http://schemas.microsoft.com/office/drawing/2014/main" val="1263307008"/>
                    </a:ext>
                  </a:extLst>
                </a:gridCol>
                <a:gridCol w="552247">
                  <a:extLst>
                    <a:ext uri="{9D8B030D-6E8A-4147-A177-3AD203B41FA5}">
                      <a16:colId xmlns:a16="http://schemas.microsoft.com/office/drawing/2014/main" val="1657031465"/>
                    </a:ext>
                  </a:extLst>
                </a:gridCol>
                <a:gridCol w="552247">
                  <a:extLst>
                    <a:ext uri="{9D8B030D-6E8A-4147-A177-3AD203B41FA5}">
                      <a16:colId xmlns:a16="http://schemas.microsoft.com/office/drawing/2014/main" val="2821571326"/>
                    </a:ext>
                  </a:extLst>
                </a:gridCol>
                <a:gridCol w="552247">
                  <a:extLst>
                    <a:ext uri="{9D8B030D-6E8A-4147-A177-3AD203B41FA5}">
                      <a16:colId xmlns:a16="http://schemas.microsoft.com/office/drawing/2014/main" val="780262987"/>
                    </a:ext>
                  </a:extLst>
                </a:gridCol>
                <a:gridCol w="552247">
                  <a:extLst>
                    <a:ext uri="{9D8B030D-6E8A-4147-A177-3AD203B41FA5}">
                      <a16:colId xmlns:a16="http://schemas.microsoft.com/office/drawing/2014/main" val="750534495"/>
                    </a:ext>
                  </a:extLst>
                </a:gridCol>
                <a:gridCol w="595390">
                  <a:extLst>
                    <a:ext uri="{9D8B030D-6E8A-4147-A177-3AD203B41FA5}">
                      <a16:colId xmlns:a16="http://schemas.microsoft.com/office/drawing/2014/main" val="3594104587"/>
                    </a:ext>
                  </a:extLst>
                </a:gridCol>
                <a:gridCol w="552247">
                  <a:extLst>
                    <a:ext uri="{9D8B030D-6E8A-4147-A177-3AD203B41FA5}">
                      <a16:colId xmlns:a16="http://schemas.microsoft.com/office/drawing/2014/main" val="4234031343"/>
                    </a:ext>
                  </a:extLst>
                </a:gridCol>
                <a:gridCol w="552247">
                  <a:extLst>
                    <a:ext uri="{9D8B030D-6E8A-4147-A177-3AD203B41FA5}">
                      <a16:colId xmlns:a16="http://schemas.microsoft.com/office/drawing/2014/main" val="580540846"/>
                    </a:ext>
                  </a:extLst>
                </a:gridCol>
                <a:gridCol w="552247">
                  <a:extLst>
                    <a:ext uri="{9D8B030D-6E8A-4147-A177-3AD203B41FA5}">
                      <a16:colId xmlns:a16="http://schemas.microsoft.com/office/drawing/2014/main" val="3545562075"/>
                    </a:ext>
                  </a:extLst>
                </a:gridCol>
                <a:gridCol w="552247">
                  <a:extLst>
                    <a:ext uri="{9D8B030D-6E8A-4147-A177-3AD203B41FA5}">
                      <a16:colId xmlns:a16="http://schemas.microsoft.com/office/drawing/2014/main" val="3198901837"/>
                    </a:ext>
                  </a:extLst>
                </a:gridCol>
              </a:tblGrid>
              <a:tr h="260290">
                <a:tc gridSpan="13">
                  <a:txBody>
                    <a:bodyPr/>
                    <a:lstStyle/>
                    <a:p>
                      <a:pPr algn="ctr" fontAlgn="b"/>
                      <a:r>
                        <a:rPr lang="en-US" sz="1400" u="none" strike="noStrike">
                          <a:effectLst/>
                        </a:rPr>
                        <a:t> SCDOT</a:t>
                      </a:r>
                      <a:endParaRPr lang="en-US" sz="1400" b="1"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7431498"/>
                  </a:ext>
                </a:extLst>
              </a:tr>
              <a:tr h="163886">
                <a:tc gridSpan="13">
                  <a:txBody>
                    <a:bodyPr/>
                    <a:lstStyle/>
                    <a:p>
                      <a:pPr algn="ctr" fontAlgn="b"/>
                      <a:r>
                        <a:rPr lang="en-US" sz="900" u="none" strike="noStrike">
                          <a:effectLst/>
                        </a:rPr>
                        <a:t>  </a:t>
                      </a:r>
                      <a:endParaRPr lang="en-US" sz="900" b="1"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0567744"/>
                  </a:ext>
                </a:extLst>
              </a:tr>
              <a:tr h="197646">
                <a:tc>
                  <a:txBody>
                    <a:bodyPr/>
                    <a:lstStyle/>
                    <a:p>
                      <a:pPr algn="l" fontAlgn="b"/>
                      <a:endParaRPr lang="en-US" sz="900" b="0" i="0" u="sng" strike="noStrike">
                        <a:solidFill>
                          <a:srgbClr val="FF0000"/>
                        </a:solidFill>
                        <a:effectLst/>
                        <a:latin typeface="Arial" panose="020B0604020202020204" pitchFamily="34" charset="0"/>
                      </a:endParaRPr>
                    </a:p>
                  </a:txBody>
                  <a:tcPr marL="8596" marR="8596" marT="8596" marB="0" anchor="b"/>
                </a:tc>
                <a:tc>
                  <a:txBody>
                    <a:bodyPr/>
                    <a:lstStyle/>
                    <a:p>
                      <a:pPr algn="l"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l"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l"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ctr"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ctr"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ctr"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ctr" fontAlgn="b"/>
                      <a:endParaRPr lang="en-US" sz="1100" b="1" i="1" u="sng" strike="noStrike">
                        <a:solidFill>
                          <a:srgbClr val="FF0000"/>
                        </a:solidFill>
                        <a:effectLst/>
                        <a:latin typeface="Arial" panose="020B0604020202020204" pitchFamily="34" charset="0"/>
                      </a:endParaRPr>
                    </a:p>
                  </a:txBody>
                  <a:tcPr marL="8596" marR="8596" marT="8596" marB="0" anchor="b"/>
                </a:tc>
                <a:tc>
                  <a:txBody>
                    <a:bodyPr/>
                    <a:lstStyle/>
                    <a:p>
                      <a:pPr algn="ctr" fontAlgn="b"/>
                      <a:endParaRPr lang="en-US" sz="900" b="0" i="0" u="sng" strike="noStrike">
                        <a:solidFill>
                          <a:srgbClr val="FF0000"/>
                        </a:solidFill>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69685476"/>
                  </a:ext>
                </a:extLst>
              </a:tr>
              <a:tr h="163886">
                <a:tc>
                  <a:txBody>
                    <a:bodyPr/>
                    <a:lstStyle/>
                    <a:p>
                      <a:pPr algn="l" fontAlgn="b"/>
                      <a:r>
                        <a:rPr lang="en-US" sz="900" u="none" strike="noStrike">
                          <a:effectLst/>
                        </a:rPr>
                        <a:t>Type Mix:</a:t>
                      </a:r>
                      <a:endParaRPr lang="en-US" sz="900" b="0" i="0" u="none" strike="noStrike">
                        <a:effectLst/>
                        <a:latin typeface="Arial" panose="020B0604020202020204" pitchFamily="34" charset="0"/>
                      </a:endParaRPr>
                    </a:p>
                  </a:txBody>
                  <a:tcPr marL="8596" marR="8596" marT="8596" marB="0" anchor="b"/>
                </a:tc>
                <a:tc>
                  <a:txBody>
                    <a:bodyPr/>
                    <a:lstStyle/>
                    <a:p>
                      <a:pPr algn="l" fontAlgn="b"/>
                      <a:r>
                        <a:rPr lang="en-US" sz="900" u="none" strike="noStrike">
                          <a:effectLst/>
                        </a:rPr>
                        <a:t>Int B Spec.</a:t>
                      </a:r>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r>
                        <a:rPr lang="en-US" sz="900" u="none" strike="noStrike">
                          <a:effectLst/>
                        </a:rPr>
                        <a:t>Mix ID#:</a:t>
                      </a:r>
                      <a:endParaRPr lang="en-US" sz="900" b="0" i="0" u="none" strike="noStrike">
                        <a:effectLst/>
                        <a:latin typeface="Arial" panose="020B0604020202020204" pitchFamily="34" charset="0"/>
                      </a:endParaRPr>
                    </a:p>
                  </a:txBody>
                  <a:tcPr marL="8596" marR="8596" marT="8596" marB="0" anchor="b"/>
                </a:tc>
                <a:tc gridSpan="2">
                  <a:txBody>
                    <a:bodyPr/>
                    <a:lstStyle/>
                    <a:p>
                      <a:pPr algn="ctr" fontAlgn="b"/>
                      <a:r>
                        <a:rPr lang="en-US" sz="900" u="none" strike="noStrike">
                          <a:effectLst/>
                        </a:rPr>
                        <a:t>H0518W</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r>
                        <a:rPr lang="en-US" sz="900" u="none" strike="noStrike">
                          <a:effectLst/>
                        </a:rPr>
                        <a:t>DATE:</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3/20/2022</a:t>
                      </a:r>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850996717"/>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02621463"/>
                  </a:ext>
                </a:extLst>
              </a:tr>
              <a:tr h="163886">
                <a:tc gridSpan="2">
                  <a:txBody>
                    <a:bodyPr/>
                    <a:lstStyle/>
                    <a:p>
                      <a:pPr algn="l" fontAlgn="b"/>
                      <a:r>
                        <a:rPr lang="en-US" sz="900" u="none" strike="noStrike">
                          <a:effectLst/>
                        </a:rPr>
                        <a:t>PROJECT NUMBER:</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gridSpan="3">
                  <a:txBody>
                    <a:bodyPr/>
                    <a:lstStyle/>
                    <a:p>
                      <a:pPr algn="ctr" fontAlgn="b"/>
                      <a:r>
                        <a:rPr lang="en-US" sz="900" u="none" strike="noStrike">
                          <a:effectLst/>
                        </a:rPr>
                        <a:t>2659950 - Hwy 544 - </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2">
                  <a:txBody>
                    <a:bodyPr/>
                    <a:lstStyle/>
                    <a:p>
                      <a:pPr algn="r" fontAlgn="b"/>
                      <a:r>
                        <a:rPr lang="en-US" sz="900" u="none" strike="noStrike">
                          <a:effectLst/>
                        </a:rPr>
                        <a:t>            OPERATOR:</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gridSpan="2">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00744610"/>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789580154"/>
                  </a:ext>
                </a:extLst>
              </a:tr>
              <a:tr h="163886">
                <a:tc gridSpan="2">
                  <a:txBody>
                    <a:bodyPr/>
                    <a:lstStyle/>
                    <a:p>
                      <a:pPr algn="l" fontAlgn="b"/>
                      <a:r>
                        <a:rPr lang="en-US" sz="900" u="none" strike="noStrike">
                          <a:effectLst/>
                        </a:rPr>
                        <a:t>GAUGE NUMBER:</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gridSpan="3">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3">
                  <a:txBody>
                    <a:bodyPr/>
                    <a:lstStyle/>
                    <a:p>
                      <a:pPr algn="r" fontAlgn="b"/>
                      <a:r>
                        <a:rPr lang="en-US" sz="900" u="none" strike="noStrike">
                          <a:effectLst/>
                        </a:rPr>
                        <a:t>LAB AVERAGE MSG:</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2.466</a:t>
                      </a:r>
                      <a:endParaRPr lang="en-US" sz="900" b="0" i="0" u="none" strike="noStrike">
                        <a:effectLst/>
                        <a:latin typeface="Arial" panose="020B0604020202020204" pitchFamily="34" charset="0"/>
                      </a:endParaRPr>
                    </a:p>
                  </a:txBody>
                  <a:tcPr marL="8596" marR="8596" marT="8596" marB="0" anchor="b"/>
                </a:tc>
                <a:tc>
                  <a:txBody>
                    <a:bodyPr/>
                    <a:lstStyle/>
                    <a:p>
                      <a:pPr algn="l" fontAlgn="b"/>
                      <a:r>
                        <a:rPr lang="en-US" sz="900" u="none" strike="noStrike">
                          <a:effectLst/>
                        </a:rPr>
                        <a:t>&lt;- LOT 8</a:t>
                      </a:r>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592774490"/>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solidFill>
                          <a:srgbClr val="000080"/>
                        </a:solidFill>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1428894857"/>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1" i="1" u="none" strike="noStrike">
                        <a:solidFill>
                          <a:srgbClr val="FF0000"/>
                        </a:solidFill>
                        <a:effectLst/>
                        <a:latin typeface="Arial" panose="020B0604020202020204" pitchFamily="34" charset="0"/>
                      </a:endParaRPr>
                    </a:p>
                  </a:txBody>
                  <a:tcPr marL="8596" marR="8596" marT="8596" marB="0" anchor="b"/>
                </a:tc>
                <a:tc gridSpan="8">
                  <a:txBody>
                    <a:bodyPr/>
                    <a:lstStyle/>
                    <a:p>
                      <a:pPr algn="ctr" fontAlgn="b"/>
                      <a:r>
                        <a:rPr lang="en-US" sz="900" u="none" strike="noStrike">
                          <a:effectLst/>
                        </a:rPr>
                        <a:t>               Core Density</a:t>
                      </a:r>
                      <a:endParaRPr lang="en-US" sz="900" b="1" i="1"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1758309645"/>
                  </a:ext>
                </a:extLst>
              </a:tr>
              <a:tr h="163886">
                <a:tc gridSpan="3">
                  <a:txBody>
                    <a:bodyPr/>
                    <a:lstStyle/>
                    <a:p>
                      <a:pPr algn="ctr" fontAlgn="b"/>
                      <a:r>
                        <a:rPr lang="en-US" sz="900" u="none" strike="noStrike">
                          <a:effectLst/>
                        </a:rPr>
                        <a:t>             Core Site                1</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rowSpan="10" gridSpan="5">
                  <a:txBody>
                    <a:bodyPr/>
                    <a:lstStyle/>
                    <a:p>
                      <a:pPr algn="ctr" fontAlgn="b"/>
                      <a:endParaRPr lang="en-US" sz="900" b="0" i="0" u="none" strike="noStrike" dirty="0">
                        <a:effectLst/>
                        <a:latin typeface="Arial" panose="020B0604020202020204" pitchFamily="34" charset="0"/>
                      </a:endParaRPr>
                    </a:p>
                  </a:txBody>
                  <a:tcPr marL="8596" marR="8596" marT="8596" marB="0" anchor="b"/>
                </a:tc>
                <a:tc rowSpan="10" hMerge="1">
                  <a:txBody>
                    <a:bodyPr/>
                    <a:lstStyle/>
                    <a:p>
                      <a:endParaRPr lang="en-US"/>
                    </a:p>
                  </a:txBody>
                  <a:tcPr/>
                </a:tc>
                <a:tc rowSpan="10" hMerge="1">
                  <a:txBody>
                    <a:bodyPr/>
                    <a:lstStyle/>
                    <a:p>
                      <a:endParaRPr lang="en-US"/>
                    </a:p>
                  </a:txBody>
                  <a:tcPr/>
                </a:tc>
                <a:tc rowSpan="10" hMerge="1">
                  <a:txBody>
                    <a:bodyPr/>
                    <a:lstStyle/>
                    <a:p>
                      <a:endParaRPr lang="en-US"/>
                    </a:p>
                  </a:txBody>
                  <a:tcPr/>
                </a:tc>
                <a:tc rowSpan="10" hMerge="1">
                  <a:txBody>
                    <a:bodyPr/>
                    <a:lstStyle/>
                    <a:p>
                      <a:endParaRPr lang="en-US"/>
                    </a:p>
                  </a:txBody>
                  <a:tcPr/>
                </a:tc>
                <a:tc>
                  <a:txBody>
                    <a:bodyPr/>
                    <a:lstStyle/>
                    <a:p>
                      <a:pPr algn="ctr" fontAlgn="b"/>
                      <a:r>
                        <a:rPr lang="en-US" sz="900" u="none" strike="noStrike">
                          <a:effectLst/>
                        </a:rPr>
                        <a:t>Joint - 1</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Joint  - 2</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1306426534"/>
                  </a:ext>
                </a:extLst>
              </a:tr>
              <a:tr h="163886">
                <a:tc gridSpan="3">
                  <a:txBody>
                    <a:bodyPr/>
                    <a:lstStyle/>
                    <a:p>
                      <a:pPr algn="ctr" fontAlgn="b"/>
                      <a:r>
                        <a:rPr lang="en-US" sz="900" u="none" strike="noStrike">
                          <a:effectLst/>
                        </a:rPr>
                        <a:t>Sta / Offset / ID</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246152190"/>
                  </a:ext>
                </a:extLst>
              </a:tr>
              <a:tr h="163886">
                <a:tc gridSpan="3">
                  <a:txBody>
                    <a:bodyPr/>
                    <a:lstStyle/>
                    <a:p>
                      <a:pPr algn="ctr" fontAlgn="b"/>
                      <a:r>
                        <a:rPr lang="en-US" sz="900" u="none" strike="noStrike">
                          <a:effectLst/>
                        </a:rPr>
                        <a:t>Gauge Shot</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68486675"/>
                  </a:ext>
                </a:extLst>
              </a:tr>
              <a:tr h="163886">
                <a:tc gridSpan="3">
                  <a:txBody>
                    <a:bodyPr/>
                    <a:lstStyle/>
                    <a:p>
                      <a:pPr algn="ctr" fontAlgn="b"/>
                      <a:r>
                        <a:rPr lang="en-US" sz="900" u="none" strike="noStrike">
                          <a:effectLst/>
                        </a:rPr>
                        <a:t>         Core WT. In Air               A</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5323.2</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5446.1</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229347404"/>
                  </a:ext>
                </a:extLst>
              </a:tr>
              <a:tr h="163886">
                <a:tc gridSpan="3">
                  <a:txBody>
                    <a:bodyPr/>
                    <a:lstStyle/>
                    <a:p>
                      <a:pPr algn="ctr" fontAlgn="b"/>
                      <a:r>
                        <a:rPr lang="en-US" sz="900" u="none" strike="noStrike">
                          <a:effectLst/>
                        </a:rPr>
                        <a:t>  WT. Saturated Surface Dry     B</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5366</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5480.9</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150057801"/>
                  </a:ext>
                </a:extLst>
              </a:tr>
              <a:tr h="163886">
                <a:tc gridSpan="3">
                  <a:txBody>
                    <a:bodyPr/>
                    <a:lstStyle/>
                    <a:p>
                      <a:pPr algn="ctr" fontAlgn="b"/>
                      <a:r>
                        <a:rPr lang="pt-BR" sz="900" u="none" strike="noStrike">
                          <a:effectLst/>
                        </a:rPr>
                        <a:t>        Core WT. In H2O             C</a:t>
                      </a:r>
                      <a:endParaRPr lang="pt-BR"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3028.4</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3101.1</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836814737"/>
                  </a:ext>
                </a:extLst>
              </a:tr>
              <a:tr h="163886">
                <a:tc gridSpan="3">
                  <a:txBody>
                    <a:bodyPr/>
                    <a:lstStyle/>
                    <a:p>
                      <a:pPr algn="ctr" fontAlgn="b"/>
                      <a:r>
                        <a:rPr lang="en-US" sz="900" u="none" strike="noStrike">
                          <a:effectLst/>
                        </a:rPr>
                        <a:t>        Volume: Difference (B - C) =  D</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2337.6</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2379.8</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1262462225"/>
                  </a:ext>
                </a:extLst>
              </a:tr>
              <a:tr h="163886">
                <a:tc gridSpan="3">
                  <a:txBody>
                    <a:bodyPr/>
                    <a:lstStyle/>
                    <a:p>
                      <a:pPr algn="ctr" fontAlgn="b"/>
                      <a:r>
                        <a:rPr lang="en-US" sz="900" u="none" strike="noStrike">
                          <a:effectLst/>
                        </a:rPr>
                        <a:t>   Bulk Specific Grav. (A / D)=   E</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2.277</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2.288</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252840297"/>
                  </a:ext>
                </a:extLst>
              </a:tr>
              <a:tr h="163886">
                <a:tc gridSpan="3">
                  <a:txBody>
                    <a:bodyPr/>
                    <a:lstStyle/>
                    <a:p>
                      <a:pPr algn="ctr" fontAlgn="b"/>
                      <a:r>
                        <a:rPr lang="pt-BR" sz="900" u="none" strike="noStrike">
                          <a:effectLst/>
                        </a:rPr>
                        <a:t>    lbs./ Cubic Ft. ( E x 62.4)=   F</a:t>
                      </a:r>
                      <a:endParaRPr lang="pt-BR"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142.10</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142.80</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4294213395"/>
                  </a:ext>
                </a:extLst>
              </a:tr>
              <a:tr h="163886">
                <a:tc gridSpan="3">
                  <a:txBody>
                    <a:bodyPr/>
                    <a:lstStyle/>
                    <a:p>
                      <a:pPr algn="ctr" fontAlgn="b"/>
                      <a:r>
                        <a:rPr lang="en-US" sz="900" u="none" strike="noStrike">
                          <a:effectLst/>
                        </a:rPr>
                        <a:t>% Compaction:  (E / MSG) * 100</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900" u="none" strike="noStrike">
                          <a:effectLst/>
                        </a:rPr>
                        <a:t>92.34</a:t>
                      </a:r>
                      <a:endParaRPr lang="en-US" sz="900" b="0" i="0" u="none" strike="noStrike">
                        <a:effectLst/>
                        <a:latin typeface="Arial" panose="020B0604020202020204" pitchFamily="34" charset="0"/>
                      </a:endParaRPr>
                    </a:p>
                  </a:txBody>
                  <a:tcPr marL="8596" marR="8596" marT="8596" marB="0" anchor="b"/>
                </a:tc>
                <a:tc>
                  <a:txBody>
                    <a:bodyPr/>
                    <a:lstStyle/>
                    <a:p>
                      <a:pPr algn="ctr" fontAlgn="b"/>
                      <a:r>
                        <a:rPr lang="en-US" sz="900" u="none" strike="noStrike">
                          <a:effectLst/>
                        </a:rPr>
                        <a:t>92.80</a:t>
                      </a:r>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395952530"/>
                  </a:ext>
                </a:extLst>
              </a:tr>
              <a:tr h="163886">
                <a:tc gridSpan="3">
                  <a:txBody>
                    <a:bodyPr/>
                    <a:lstStyle/>
                    <a:p>
                      <a:pPr algn="ctr" fontAlgn="b"/>
                      <a:r>
                        <a:rPr lang="en-US" sz="900" u="none" strike="noStrike">
                          <a:effectLst/>
                        </a:rPr>
                        <a:t>Average % Compaction </a:t>
                      </a:r>
                      <a:endParaRPr lang="en-US" sz="900" b="0" i="0" u="none" strike="noStrike">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gridSpan="5">
                  <a:txBody>
                    <a:bodyPr/>
                    <a:lstStyle/>
                    <a:p>
                      <a:pPr algn="ctr" fontAlgn="b"/>
                      <a:endParaRPr lang="en-US" sz="900" b="0" i="0" u="none" strike="noStrike" dirty="0">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solidFill>
                            <a:srgbClr val="FF0000"/>
                          </a:solidFill>
                          <a:effectLst/>
                        </a:rPr>
                        <a:t>92.57</a:t>
                      </a:r>
                      <a:endParaRPr lang="en-US" sz="1600" b="0" i="0" u="none" strike="noStrike">
                        <a:solidFill>
                          <a:srgbClr val="FF0000"/>
                        </a:solidFill>
                        <a:effectLst/>
                        <a:latin typeface="Arial" panose="020B0604020202020204" pitchFamily="34" charset="0"/>
                      </a:endParaRPr>
                    </a:p>
                  </a:txBody>
                  <a:tcPr marL="8596" marR="8596" marT="8596" marB="0" anchor="b"/>
                </a:tc>
                <a:tc hMerge="1">
                  <a:txBody>
                    <a:bodyPr/>
                    <a:lstStyle/>
                    <a:p>
                      <a:endParaRPr lang="en-US"/>
                    </a:p>
                  </a:txBody>
                  <a:tcPr/>
                </a:tc>
                <a:tc gridSpan="3">
                  <a:txBody>
                    <a:bodyPr/>
                    <a:lstStyle/>
                    <a:p>
                      <a:pPr algn="l" fontAlgn="b"/>
                      <a:r>
                        <a:rPr lang="en-US" sz="1600" u="none" strike="noStrike" dirty="0">
                          <a:solidFill>
                            <a:srgbClr val="FF0000"/>
                          </a:solidFill>
                          <a:effectLst/>
                        </a:rPr>
                        <a:t>&lt;= for info only</a:t>
                      </a:r>
                      <a:endParaRPr lang="en-US" sz="1600" b="0" i="0" u="none" strike="noStrike" dirty="0">
                        <a:solidFill>
                          <a:srgbClr val="FF0000"/>
                        </a:solidFill>
                        <a:effectLst/>
                        <a:latin typeface="Arial" panose="020B0604020202020204" pitchFamily="34" charset="0"/>
                      </a:endParaRPr>
                    </a:p>
                  </a:txBody>
                  <a:tcPr marL="8596" marR="8596" marT="8596" marB="0" anchor="b"/>
                </a:tc>
                <a:tc hMerge="1">
                  <a:txBody>
                    <a:bodyPr/>
                    <a:lstStyle/>
                    <a:p>
                      <a:endParaRPr lang="en-US"/>
                    </a:p>
                  </a:txBody>
                  <a:tcPr/>
                </a:tc>
                <a:tc hMerge="1">
                  <a:txBody>
                    <a:bodyPr/>
                    <a:lstStyle/>
                    <a:p>
                      <a:pPr algn="l" fontAlgn="b"/>
                      <a:endParaRPr lang="en-US" sz="900" b="0" i="0" u="none" strike="noStrike" dirty="0">
                        <a:effectLst/>
                        <a:latin typeface="Arial" panose="020B0604020202020204" pitchFamily="34" charset="0"/>
                      </a:endParaRPr>
                    </a:p>
                  </a:txBody>
                  <a:tcPr marL="8596" marR="8596" marT="8596" marB="0" anchor="b"/>
                </a:tc>
                <a:extLst>
                  <a:ext uri="{0D108BD9-81ED-4DB2-BD59-A6C34878D82A}">
                    <a16:rowId xmlns:a16="http://schemas.microsoft.com/office/drawing/2014/main" val="726763217"/>
                  </a:ext>
                </a:extLst>
              </a:tr>
              <a:tr h="163886">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ctr"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9195657"/>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7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r>
                        <a:rPr lang="en-US" sz="900" u="none" strike="noStrike">
                          <a:effectLst/>
                        </a:rPr>
                        <a:t> </a:t>
                      </a:r>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4289892070"/>
                  </a:ext>
                </a:extLst>
              </a:tr>
              <a:tr h="163886">
                <a:tc gridSpan="2">
                  <a:txBody>
                    <a:bodyPr/>
                    <a:lstStyle/>
                    <a:p>
                      <a:pPr algn="l" fontAlgn="b"/>
                      <a:r>
                        <a:rPr lang="en-US" sz="900" u="none" strike="noStrike">
                          <a:effectLst/>
                        </a:rPr>
                        <a:t>Operator Remarks:</a:t>
                      </a:r>
                      <a:endParaRPr lang="en-US" sz="900" b="1" i="0" u="none" strike="noStrike">
                        <a:effectLst/>
                        <a:latin typeface="Arial" panose="020B0604020202020204" pitchFamily="34" charset="0"/>
                      </a:endParaRPr>
                    </a:p>
                  </a:txBody>
                  <a:tcPr marL="8596" marR="8596" marT="8596" marB="0" anchor="b"/>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791991586"/>
                  </a:ext>
                </a:extLst>
              </a:tr>
              <a:tr h="163886">
                <a:tc rowSpan="4" gridSpan="11">
                  <a:txBody>
                    <a:bodyPr/>
                    <a:lstStyle/>
                    <a:p>
                      <a:pPr algn="l" fontAlgn="t"/>
                      <a:r>
                        <a:rPr lang="en-US" sz="900" u="none" strike="noStrike" dirty="0">
                          <a:effectLst/>
                        </a:rPr>
                        <a:t> </a:t>
                      </a:r>
                      <a:endParaRPr lang="en-US" sz="900" b="0" i="0" u="none" strike="noStrike" dirty="0">
                        <a:effectLst/>
                        <a:latin typeface="Arial" panose="020B0604020202020204" pitchFamily="34" charset="0"/>
                      </a:endParaRPr>
                    </a:p>
                  </a:txBody>
                  <a:tcPr marL="8596" marR="8596" marT="8596" marB="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79227699"/>
                  </a:ext>
                </a:extLst>
              </a:tr>
              <a:tr h="163886">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2958046487"/>
                  </a:ext>
                </a:extLst>
              </a:tr>
              <a:tr h="163886">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3224482861"/>
                  </a:ext>
                </a:extLst>
              </a:tr>
              <a:tr h="163886">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extLst>
                  <a:ext uri="{0D108BD9-81ED-4DB2-BD59-A6C34878D82A}">
                    <a16:rowId xmlns:a16="http://schemas.microsoft.com/office/drawing/2014/main" val="1157290780"/>
                  </a:ext>
                </a:extLst>
              </a:tr>
              <a:tr h="163886">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a:effectLst/>
                        <a:latin typeface="Arial" panose="020B0604020202020204" pitchFamily="34" charset="0"/>
                      </a:endParaRPr>
                    </a:p>
                  </a:txBody>
                  <a:tcPr marL="8596" marR="8596" marT="8596" marB="0" anchor="b"/>
                </a:tc>
                <a:tc>
                  <a:txBody>
                    <a:bodyPr/>
                    <a:lstStyle/>
                    <a:p>
                      <a:pPr algn="l" fontAlgn="b"/>
                      <a:endParaRPr lang="en-US" sz="900" b="0" i="0" u="none" strike="noStrike" dirty="0">
                        <a:effectLst/>
                        <a:latin typeface="Arial" panose="020B0604020202020204" pitchFamily="34" charset="0"/>
                      </a:endParaRPr>
                    </a:p>
                  </a:txBody>
                  <a:tcPr marL="8596" marR="8596" marT="8596" marB="0" anchor="b"/>
                </a:tc>
                <a:extLst>
                  <a:ext uri="{0D108BD9-81ED-4DB2-BD59-A6C34878D82A}">
                    <a16:rowId xmlns:a16="http://schemas.microsoft.com/office/drawing/2014/main" val="315658427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36561" y="567705"/>
            <a:ext cx="1940511" cy="1455383"/>
          </a:xfrm>
          <a:prstGeom prst="rect">
            <a:avLst/>
          </a:prstGeom>
        </p:spPr>
      </p:pic>
    </p:spTree>
    <p:extLst>
      <p:ext uri="{BB962C8B-B14F-4D97-AF65-F5344CB8AC3E}">
        <p14:creationId xmlns:p14="http://schemas.microsoft.com/office/powerpoint/2010/main" val="426767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Everything was going well until….</a:t>
            </a:r>
            <a:br>
              <a:rPr lang="en-US" b="1" u="sng" dirty="0">
                <a:solidFill>
                  <a:srgbClr val="002060"/>
                </a:solidFill>
              </a:rPr>
            </a:br>
            <a:r>
              <a:rPr lang="en-US" b="1" u="sng" dirty="0" err="1">
                <a:solidFill>
                  <a:srgbClr val="002060"/>
                </a:solidFill>
              </a:rPr>
              <a:t>Holmestown</a:t>
            </a:r>
            <a:r>
              <a:rPr lang="en-US" b="1" u="sng" dirty="0">
                <a:solidFill>
                  <a:srgbClr val="002060"/>
                </a:solidFill>
              </a:rPr>
              <a:t> Road – Horry County, SC - 2021</a:t>
            </a:r>
          </a:p>
        </p:txBody>
      </p:sp>
      <p:sp>
        <p:nvSpPr>
          <p:cNvPr id="3" name="TextBox 2"/>
          <p:cNvSpPr txBox="1"/>
          <p:nvPr/>
        </p:nvSpPr>
        <p:spPr>
          <a:xfrm>
            <a:off x="457200" y="1219200"/>
            <a:ext cx="7010400" cy="5324535"/>
          </a:xfrm>
          <a:prstGeom prst="rect">
            <a:avLst/>
          </a:prstGeom>
          <a:noFill/>
        </p:spPr>
        <p:txBody>
          <a:bodyPr wrap="square" rtlCol="0">
            <a:spAutoFit/>
          </a:bodyPr>
          <a:lstStyle>
            <a:defPPr>
              <a:defRPr lang="en-US"/>
            </a:defPPr>
            <a:lvl1pPr fontAlgn="base">
              <a:spcBef>
                <a:spcPct val="0"/>
              </a:spcBef>
              <a:spcAft>
                <a:spcPct val="0"/>
              </a:spcAft>
              <a:defRPr sz="3200" b="1">
                <a:solidFill>
                  <a:srgbClr val="FFFF00"/>
                </a:solidFill>
                <a:latin typeface="+mj-lt"/>
                <a:ea typeface="+mj-ea"/>
                <a:cs typeface="+mj-cs"/>
              </a:defRPr>
            </a:lvl1pPr>
          </a:lstStyle>
          <a:p>
            <a:pPr marL="457200" indent="-457200">
              <a:buFont typeface="Arial" panose="020B0604020202020204" pitchFamily="34" charset="0"/>
              <a:buChar char="•"/>
            </a:pPr>
            <a:r>
              <a:rPr lang="en-US" sz="2800" dirty="0">
                <a:solidFill>
                  <a:srgbClr val="002060"/>
                </a:solidFill>
              </a:rPr>
              <a:t>Single 5-6” lift.</a:t>
            </a:r>
          </a:p>
          <a:p>
            <a:pPr marL="457200" indent="-457200">
              <a:buFont typeface="Arial" panose="020B0604020202020204" pitchFamily="34" charset="0"/>
              <a:buChar char="•"/>
            </a:pPr>
            <a:r>
              <a:rPr lang="en-US" sz="2800" dirty="0">
                <a:solidFill>
                  <a:srgbClr val="002060"/>
                </a:solidFill>
              </a:rPr>
              <a:t>Job was not set up as nighttime lane closure.. </a:t>
            </a:r>
          </a:p>
          <a:p>
            <a:pPr marL="457200" indent="-457200">
              <a:buFont typeface="Arial" panose="020B0604020202020204" pitchFamily="34" charset="0"/>
              <a:buChar char="•"/>
            </a:pPr>
            <a:r>
              <a:rPr lang="en-US" sz="2800" dirty="0">
                <a:solidFill>
                  <a:srgbClr val="002060"/>
                </a:solidFill>
              </a:rPr>
              <a:t>Started in April into May – Daytime temps were in </a:t>
            </a:r>
            <a:r>
              <a:rPr lang="en-US" sz="2800" dirty="0">
                <a:solidFill>
                  <a:srgbClr val="FF0000"/>
                </a:solidFill>
              </a:rPr>
              <a:t>70-80˚+ F.</a:t>
            </a:r>
          </a:p>
          <a:p>
            <a:pPr marL="457200" indent="-457200">
              <a:buFont typeface="Arial" panose="020B0604020202020204" pitchFamily="34" charset="0"/>
              <a:buChar char="•"/>
            </a:pPr>
            <a:r>
              <a:rPr lang="en-US" sz="2800" dirty="0">
                <a:solidFill>
                  <a:srgbClr val="002060"/>
                </a:solidFill>
              </a:rPr>
              <a:t>The road was not completely curb and gutter, so </a:t>
            </a:r>
            <a:r>
              <a:rPr lang="en-US" sz="2800" u="sng" dirty="0">
                <a:solidFill>
                  <a:srgbClr val="002060"/>
                </a:solidFill>
              </a:rPr>
              <a:t>not entirely confined </a:t>
            </a:r>
            <a:r>
              <a:rPr lang="en-US" sz="2800" dirty="0">
                <a:solidFill>
                  <a:srgbClr val="002060"/>
                </a:solidFill>
              </a:rPr>
              <a:t>section.</a:t>
            </a:r>
          </a:p>
          <a:p>
            <a:pPr marL="457200" indent="-457200">
              <a:buFont typeface="Arial" panose="020B0604020202020204" pitchFamily="34" charset="0"/>
              <a:buChar char="•"/>
            </a:pPr>
            <a:r>
              <a:rPr lang="en-US" sz="2800" u="sng" dirty="0">
                <a:solidFill>
                  <a:srgbClr val="002060"/>
                </a:solidFill>
              </a:rPr>
              <a:t>Not enough room for dual lane closure</a:t>
            </a:r>
            <a:r>
              <a:rPr lang="en-US" sz="2800" dirty="0">
                <a:solidFill>
                  <a:srgbClr val="002060"/>
                </a:solidFill>
              </a:rPr>
              <a:t>, so not enough room to pull rollers off surface.</a:t>
            </a:r>
          </a:p>
          <a:p>
            <a:pPr marL="457200" indent="-457200">
              <a:buFont typeface="Arial" panose="020B0604020202020204" pitchFamily="34" charset="0"/>
              <a:buChar char="•"/>
            </a:pPr>
            <a:r>
              <a:rPr lang="en-US" sz="2800" dirty="0">
                <a:solidFill>
                  <a:srgbClr val="002060"/>
                </a:solidFill>
              </a:rPr>
              <a:t>Ended up placing intermediate mix in two lifts and added a final thin lift surface to obtain satisfactory smooth ride.</a:t>
            </a:r>
          </a:p>
          <a:p>
            <a:endParaRPr lang="en-US" dirty="0">
              <a:solidFill>
                <a:srgbClr val="002060"/>
              </a:solidFill>
            </a:endParaRPr>
          </a:p>
        </p:txBody>
      </p:sp>
    </p:spTree>
    <p:extLst>
      <p:ext uri="{BB962C8B-B14F-4D97-AF65-F5344CB8AC3E}">
        <p14:creationId xmlns:p14="http://schemas.microsoft.com/office/powerpoint/2010/main" val="42554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Lessons Learned</a:t>
            </a:r>
            <a:br>
              <a:rPr lang="en-US" b="1" u="sng" dirty="0">
                <a:solidFill>
                  <a:srgbClr val="002060"/>
                </a:solidFill>
              </a:rPr>
            </a:br>
            <a:endParaRPr lang="en-US" b="1" u="sng" dirty="0">
              <a:solidFill>
                <a:srgbClr val="002060"/>
              </a:solidFill>
            </a:endParaRPr>
          </a:p>
        </p:txBody>
      </p:sp>
      <p:sp>
        <p:nvSpPr>
          <p:cNvPr id="3" name="TextBox 2"/>
          <p:cNvSpPr txBox="1"/>
          <p:nvPr/>
        </p:nvSpPr>
        <p:spPr>
          <a:xfrm>
            <a:off x="457200" y="1219200"/>
            <a:ext cx="7010400" cy="5262979"/>
          </a:xfrm>
          <a:prstGeom prst="rect">
            <a:avLst/>
          </a:prstGeom>
          <a:noFill/>
        </p:spPr>
        <p:txBody>
          <a:bodyPr wrap="square" rtlCol="0">
            <a:spAutoFit/>
          </a:bodyPr>
          <a:lstStyle>
            <a:defPPr>
              <a:defRPr lang="en-US"/>
            </a:defPPr>
            <a:lvl1pPr fontAlgn="base">
              <a:spcBef>
                <a:spcPct val="0"/>
              </a:spcBef>
              <a:spcAft>
                <a:spcPct val="0"/>
              </a:spcAft>
              <a:defRPr sz="3200" b="1">
                <a:solidFill>
                  <a:srgbClr val="FFFF00"/>
                </a:solidFill>
                <a:latin typeface="+mj-lt"/>
                <a:ea typeface="+mj-ea"/>
                <a:cs typeface="+mj-cs"/>
              </a:defRPr>
            </a:lvl1pPr>
          </a:lstStyle>
          <a:p>
            <a:pPr marL="457200" indent="-457200">
              <a:buFont typeface="Arial" panose="020B0604020202020204" pitchFamily="34" charset="0"/>
              <a:buChar char="•"/>
            </a:pPr>
            <a:r>
              <a:rPr lang="en-US" sz="2800" dirty="0">
                <a:solidFill>
                  <a:srgbClr val="002060"/>
                </a:solidFill>
              </a:rPr>
              <a:t>Must have confinement on road</a:t>
            </a:r>
          </a:p>
          <a:p>
            <a:pPr marL="457200" indent="-457200">
              <a:buFont typeface="Arial" panose="020B0604020202020204" pitchFamily="34" charset="0"/>
              <a:buChar char="•"/>
            </a:pPr>
            <a:r>
              <a:rPr lang="en-US" sz="2800" dirty="0">
                <a:solidFill>
                  <a:srgbClr val="002060"/>
                </a:solidFill>
              </a:rPr>
              <a:t>Need to consider to place in the cold months and/or at night to aid in cool down and return to traffic (cessation temp).</a:t>
            </a:r>
          </a:p>
          <a:p>
            <a:pPr marL="457200" indent="-457200">
              <a:buFont typeface="Arial" panose="020B0604020202020204" pitchFamily="34" charset="0"/>
              <a:buChar char="•"/>
            </a:pPr>
            <a:r>
              <a:rPr lang="en-US" sz="2800" dirty="0">
                <a:solidFill>
                  <a:srgbClr val="002060"/>
                </a:solidFill>
              </a:rPr>
              <a:t>Really need dual lane closure, so you can keep trucks and MTV out of the cut and place for rollers to pull on and off.</a:t>
            </a:r>
          </a:p>
          <a:p>
            <a:pPr marL="457200" indent="-457200">
              <a:buFont typeface="Arial" panose="020B0604020202020204" pitchFamily="34" charset="0"/>
              <a:buChar char="•"/>
            </a:pPr>
            <a:r>
              <a:rPr lang="en-US" sz="2800" dirty="0">
                <a:solidFill>
                  <a:srgbClr val="002060"/>
                </a:solidFill>
              </a:rPr>
              <a:t>Need for more trucks and keep paver moving at all times.</a:t>
            </a:r>
          </a:p>
          <a:p>
            <a:pPr marL="457200" indent="-457200">
              <a:buFont typeface="Arial" panose="020B0604020202020204" pitchFamily="34" charset="0"/>
              <a:buChar char="•"/>
            </a:pPr>
            <a:r>
              <a:rPr lang="en-US" sz="2800" dirty="0">
                <a:solidFill>
                  <a:srgbClr val="002060"/>
                </a:solidFill>
              </a:rPr>
              <a:t>May need to perform some surface planning, diamond grinding, or place a thin lift surface to provide expected smoothness.</a:t>
            </a:r>
            <a:endParaRPr lang="en-US" dirty="0">
              <a:solidFill>
                <a:srgbClr val="002060"/>
              </a:solidFill>
            </a:endParaRPr>
          </a:p>
        </p:txBody>
      </p:sp>
    </p:spTree>
    <p:extLst>
      <p:ext uri="{BB962C8B-B14F-4D97-AF65-F5344CB8AC3E}">
        <p14:creationId xmlns:p14="http://schemas.microsoft.com/office/powerpoint/2010/main" val="2172286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Lessons Learned</a:t>
            </a:r>
            <a:br>
              <a:rPr lang="en-US" b="1" u="sng" dirty="0">
                <a:solidFill>
                  <a:srgbClr val="002060"/>
                </a:solidFill>
              </a:rPr>
            </a:br>
            <a:endParaRPr lang="en-US" b="1" u="sng" dirty="0">
              <a:solidFill>
                <a:srgbClr val="002060"/>
              </a:solidFill>
            </a:endParaRPr>
          </a:p>
        </p:txBody>
      </p:sp>
      <p:sp>
        <p:nvSpPr>
          <p:cNvPr id="3" name="TextBox 2"/>
          <p:cNvSpPr txBox="1"/>
          <p:nvPr/>
        </p:nvSpPr>
        <p:spPr>
          <a:xfrm>
            <a:off x="457200" y="1219200"/>
            <a:ext cx="7010400" cy="5262979"/>
          </a:xfrm>
          <a:prstGeom prst="rect">
            <a:avLst/>
          </a:prstGeom>
          <a:noFill/>
        </p:spPr>
        <p:txBody>
          <a:bodyPr wrap="square" rtlCol="0">
            <a:spAutoFit/>
          </a:bodyPr>
          <a:lstStyle>
            <a:defPPr>
              <a:defRPr lang="en-US"/>
            </a:defPPr>
            <a:lvl1pPr fontAlgn="base">
              <a:spcBef>
                <a:spcPct val="0"/>
              </a:spcBef>
              <a:spcAft>
                <a:spcPct val="0"/>
              </a:spcAft>
              <a:defRPr sz="3200" b="1">
                <a:solidFill>
                  <a:srgbClr val="FFFF00"/>
                </a:solidFill>
                <a:latin typeface="+mj-lt"/>
                <a:ea typeface="+mj-ea"/>
                <a:cs typeface="+mj-cs"/>
              </a:defRPr>
            </a:lvl1pPr>
          </a:lstStyle>
          <a:p>
            <a:pPr marL="457200" indent="-457200">
              <a:buFont typeface="Arial" panose="020B0604020202020204" pitchFamily="34" charset="0"/>
              <a:buChar char="•"/>
            </a:pPr>
            <a:r>
              <a:rPr lang="en-US" sz="2800" dirty="0">
                <a:solidFill>
                  <a:srgbClr val="002060"/>
                </a:solidFill>
              </a:rPr>
              <a:t>Test section – Get a comfort level with thick lifts, and ensure adequate compaction is achieved. Take cores to validate gauge readings are acceptable, and then use gauge for final density measurements.</a:t>
            </a:r>
          </a:p>
          <a:p>
            <a:pPr marL="457200" indent="-457200">
              <a:buFont typeface="Arial" panose="020B0604020202020204" pitchFamily="34" charset="0"/>
              <a:buChar char="•"/>
            </a:pPr>
            <a:r>
              <a:rPr lang="en-US" sz="2800" dirty="0">
                <a:solidFill>
                  <a:srgbClr val="002060"/>
                </a:solidFill>
              </a:rPr>
              <a:t>Plan ahead to mill joints back an additional  1-2” into previous lane to ensure compaction to new pavement. </a:t>
            </a:r>
          </a:p>
          <a:p>
            <a:pPr marL="457200" indent="-457200">
              <a:buFont typeface="Arial" panose="020B0604020202020204" pitchFamily="34" charset="0"/>
              <a:buChar char="•"/>
            </a:pPr>
            <a:r>
              <a:rPr lang="en-US" sz="2800" dirty="0">
                <a:solidFill>
                  <a:srgbClr val="002060"/>
                </a:solidFill>
              </a:rPr>
              <a:t>Use PG binder or hot applied tack coats to vertical milled edges to promote greater bond and compaction due to depth of placement in one lift.</a:t>
            </a:r>
            <a:endParaRPr lang="en-US" dirty="0">
              <a:solidFill>
                <a:srgbClr val="002060"/>
              </a:solidFill>
            </a:endParaRPr>
          </a:p>
        </p:txBody>
      </p:sp>
    </p:spTree>
    <p:extLst>
      <p:ext uri="{BB962C8B-B14F-4D97-AF65-F5344CB8AC3E}">
        <p14:creationId xmlns:p14="http://schemas.microsoft.com/office/powerpoint/2010/main" val="54967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57200"/>
            <a:ext cx="2893219" cy="1066800"/>
          </a:xfrm>
        </p:spPr>
        <p:txBody>
          <a:bodyPr>
            <a:normAutofit fontScale="90000"/>
          </a:bodyPr>
          <a:lstStyle/>
          <a:p>
            <a:r>
              <a:rPr lang="en-US" b="1" u="sng" dirty="0">
                <a:solidFill>
                  <a:srgbClr val="002060"/>
                </a:solidFill>
              </a:rPr>
              <a:t>I-85 Spartanburg</a:t>
            </a:r>
            <a:br>
              <a:rPr lang="en-US" b="1" u="sng" dirty="0">
                <a:solidFill>
                  <a:srgbClr val="002060"/>
                </a:solidFill>
              </a:rPr>
            </a:br>
            <a:r>
              <a:rPr lang="en-US" b="1" u="sng" dirty="0">
                <a:solidFill>
                  <a:srgbClr val="002060"/>
                </a:solidFill>
              </a:rPr>
              <a:t>Mile Marker 56 to 68</a:t>
            </a:r>
            <a:br>
              <a:rPr lang="en-US" b="1" u="sng" dirty="0">
                <a:solidFill>
                  <a:srgbClr val="002060"/>
                </a:solidFill>
              </a:rPr>
            </a:br>
            <a:r>
              <a:rPr lang="en-US" b="1" u="sng" dirty="0">
                <a:solidFill>
                  <a:srgbClr val="002060"/>
                </a:solidFill>
              </a:rPr>
              <a:t>2014-2015</a:t>
            </a:r>
          </a:p>
        </p:txBody>
      </p:sp>
      <p:sp>
        <p:nvSpPr>
          <p:cNvPr id="4" name="Text Placeholder 3"/>
          <p:cNvSpPr>
            <a:spLocks noGrp="1"/>
          </p:cNvSpPr>
          <p:nvPr>
            <p:ph type="body" sz="half" idx="2"/>
          </p:nvPr>
        </p:nvSpPr>
        <p:spPr>
          <a:xfrm>
            <a:off x="304800" y="1676401"/>
            <a:ext cx="3733800" cy="4953000"/>
          </a:xfrm>
        </p:spPr>
        <p:txBody>
          <a:bodyPr>
            <a:normAutofit fontScale="92500" lnSpcReduction="20000"/>
          </a:bodyPr>
          <a:lstStyle/>
          <a:p>
            <a:pPr marL="342900" indent="-342900">
              <a:buFont typeface="Arial" panose="020B0604020202020204" pitchFamily="34" charset="0"/>
              <a:buChar char="•"/>
            </a:pPr>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Left and Middle Lanes Only</a:t>
            </a:r>
          </a:p>
          <a:p>
            <a:pPr marL="342900" indent="-342900">
              <a:buFont typeface="Arial" panose="020B0604020202020204" pitchFamily="34" charset="0"/>
              <a:buChar char="•"/>
            </a:pPr>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Near Surface Distress</a:t>
            </a:r>
          </a:p>
          <a:p>
            <a:pPr marL="342900" indent="-342900">
              <a:buFont typeface="Arial" panose="020B0604020202020204" pitchFamily="34" charset="0"/>
              <a:buChar char="•"/>
            </a:pPr>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Average Depth of Asphalt 19 inches</a:t>
            </a:r>
          </a:p>
          <a:p>
            <a:pPr marL="342900" indent="-342900">
              <a:buFont typeface="Arial" panose="020B0604020202020204" pitchFamily="34" charset="0"/>
              <a:buChar char="•"/>
            </a:pPr>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16 of 18 Cores NB and 9 of 9 Cores SB distresses in upper 5 inches</a:t>
            </a:r>
          </a:p>
          <a:p>
            <a:endParaRPr lang="en-US" sz="2000" dirty="0">
              <a:solidFill>
                <a:srgbClr val="002060"/>
              </a:solidFill>
            </a:endParaRPr>
          </a:p>
          <a:p>
            <a:pPr marL="342900" indent="-342900">
              <a:buFont typeface="Arial" panose="020B0604020202020204" pitchFamily="34" charset="0"/>
              <a:buChar char="•"/>
            </a:pPr>
            <a:r>
              <a:rPr lang="en-US" sz="2000" dirty="0">
                <a:solidFill>
                  <a:srgbClr val="002060"/>
                </a:solidFill>
              </a:rPr>
              <a:t>The surface conditions of the locations where distress was limited to the upper 5 inches was fair, with relatively </a:t>
            </a:r>
            <a:r>
              <a:rPr lang="en-US" sz="2000" u="sng" dirty="0">
                <a:solidFill>
                  <a:srgbClr val="002060"/>
                </a:solidFill>
              </a:rPr>
              <a:t>low severity or, in limited cases, no longitudinal wheel path cracking</a:t>
            </a:r>
            <a:endParaRPr lang="en-US" sz="2000" dirty="0">
              <a:solidFill>
                <a:srgbClr val="002060"/>
              </a:solidFill>
            </a:endParaRPr>
          </a:p>
        </p:txBody>
      </p:sp>
      <p:pic>
        <p:nvPicPr>
          <p:cNvPr id="8" name="Content Placeholder 7" descr="Z:\Jay Thompson\Pavement Design\Investigations\I-85 Mile 56-68\pics\PICT0052.JPG"/>
          <p:cNvPicPr>
            <a:picLocks noGrp="1" noChangeAspect="1"/>
          </p:cNvPicPr>
          <p:nvPr>
            <p:ph sz="quarter" idx="4294967295"/>
          </p:nvPr>
        </p:nvPicPr>
        <p:blipFill>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rot="5400000">
            <a:off x="6035925" y="738713"/>
            <a:ext cx="3095492" cy="1908543"/>
          </a:xfrm>
          <a:prstGeom prst="roundRect">
            <a:avLst>
              <a:gd name="adj" fmla="val 8594"/>
            </a:avLst>
          </a:prstGeom>
          <a:solidFill>
            <a:srgbClr val="FFFFFF">
              <a:shade val="85000"/>
            </a:srgbClr>
          </a:solidFill>
          <a:ln>
            <a:noFill/>
          </a:ln>
          <a:effectLst/>
        </p:spPr>
      </p:pic>
      <p:pic>
        <p:nvPicPr>
          <p:cNvPr id="6" name="Content Placeholder 7" descr="Z:\Jay Thompson\Pavement Design\Investigations\I-85 Mile 56-68\pics\PICT0057.JPG"/>
          <p:cNvPicPr>
            <a:picLocks noGrp="1" noChangeAspect="1"/>
          </p:cNvPicPr>
          <p:nvPr>
            <p:ph sz="quarter" idx="4294967295"/>
          </p:nvPr>
        </p:nvPicPr>
        <p:blipFill>
          <a:blip r:embed="rId5" cstate="print">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rot="5400000">
            <a:off x="6021572" y="3884428"/>
            <a:ext cx="3048000" cy="198474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905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71" y="304800"/>
            <a:ext cx="7772400" cy="1143000"/>
          </a:xfrm>
        </p:spPr>
        <p:txBody>
          <a:bodyPr/>
          <a:lstStyle/>
          <a:p>
            <a:r>
              <a:rPr lang="en-US" b="1" u="sng" dirty="0">
                <a:solidFill>
                  <a:srgbClr val="002060"/>
                </a:solidFill>
              </a:rPr>
              <a:t>Full Depth Patching – Implementation of Thick Lift Option in SC</a:t>
            </a:r>
          </a:p>
        </p:txBody>
      </p:sp>
      <p:pic>
        <p:nvPicPr>
          <p:cNvPr id="5" name="Picture 4">
            <a:extLst>
              <a:ext uri="{FF2B5EF4-FFF2-40B4-BE49-F238E27FC236}">
                <a16:creationId xmlns:a16="http://schemas.microsoft.com/office/drawing/2014/main" id="{28805D21-F286-79DD-8F1C-A1FC75439ECE}"/>
              </a:ext>
            </a:extLst>
          </p:cNvPr>
          <p:cNvPicPr>
            <a:picLocks noChangeAspect="1"/>
          </p:cNvPicPr>
          <p:nvPr/>
        </p:nvPicPr>
        <p:blipFill>
          <a:blip r:embed="rId3"/>
          <a:stretch>
            <a:fillRect/>
          </a:stretch>
        </p:blipFill>
        <p:spPr>
          <a:xfrm>
            <a:off x="495574" y="1752600"/>
            <a:ext cx="8152851" cy="3352800"/>
          </a:xfrm>
          <a:prstGeom prst="rect">
            <a:avLst/>
          </a:prstGeom>
        </p:spPr>
      </p:pic>
    </p:spTree>
    <p:extLst>
      <p:ext uri="{BB962C8B-B14F-4D97-AF65-F5344CB8AC3E}">
        <p14:creationId xmlns:p14="http://schemas.microsoft.com/office/powerpoint/2010/main" val="49850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362200"/>
            <a:ext cx="2971800" cy="41015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2362200"/>
            <a:ext cx="3244144" cy="4076700"/>
          </a:xfrm>
          <a:prstGeom prst="rect">
            <a:avLst/>
          </a:prstGeom>
        </p:spPr>
      </p:pic>
      <p:sp>
        <p:nvSpPr>
          <p:cNvPr id="7" name="Title 1"/>
          <p:cNvSpPr>
            <a:spLocks noGrp="1"/>
          </p:cNvSpPr>
          <p:nvPr>
            <p:ph type="title"/>
          </p:nvPr>
        </p:nvSpPr>
        <p:spPr>
          <a:xfrm>
            <a:off x="695771" y="304800"/>
            <a:ext cx="7772400" cy="1828800"/>
          </a:xfrm>
        </p:spPr>
        <p:txBody>
          <a:bodyPr>
            <a:normAutofit/>
          </a:bodyPr>
          <a:lstStyle/>
          <a:p>
            <a:r>
              <a:rPr lang="en-US" b="1" dirty="0">
                <a:solidFill>
                  <a:srgbClr val="002060"/>
                </a:solidFill>
              </a:rPr>
              <a:t>Thanks for Your Time!</a:t>
            </a:r>
            <a:br>
              <a:rPr lang="en-US" b="1" dirty="0">
                <a:solidFill>
                  <a:srgbClr val="002060"/>
                </a:solidFill>
              </a:rPr>
            </a:br>
            <a:br>
              <a:rPr lang="en-US" b="1" dirty="0">
                <a:solidFill>
                  <a:srgbClr val="002060"/>
                </a:solidFill>
              </a:rPr>
            </a:br>
            <a:r>
              <a:rPr lang="en-US" b="1" dirty="0">
                <a:solidFill>
                  <a:srgbClr val="002060"/>
                </a:solidFill>
              </a:rPr>
              <a:t>Cliff Selkinghaus - SCAPA</a:t>
            </a:r>
          </a:p>
        </p:txBody>
      </p:sp>
    </p:spTree>
    <p:extLst>
      <p:ext uri="{BB962C8B-B14F-4D97-AF65-F5344CB8AC3E}">
        <p14:creationId xmlns:p14="http://schemas.microsoft.com/office/powerpoint/2010/main" val="248484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562600" cy="914400"/>
          </a:xfrm>
        </p:spPr>
        <p:txBody>
          <a:bodyPr>
            <a:normAutofit fontScale="90000"/>
          </a:bodyPr>
          <a:lstStyle/>
          <a:p>
            <a:r>
              <a:rPr lang="en-US" dirty="0">
                <a:solidFill>
                  <a:srgbClr val="002060"/>
                </a:solidFill>
              </a:rPr>
              <a:t>I-85 Spartanburg</a:t>
            </a:r>
            <a:br>
              <a:rPr lang="en-US" dirty="0">
                <a:solidFill>
                  <a:srgbClr val="002060"/>
                </a:solidFill>
              </a:rPr>
            </a:br>
            <a:r>
              <a:rPr lang="en-US" dirty="0">
                <a:solidFill>
                  <a:srgbClr val="002060"/>
                </a:solidFill>
              </a:rPr>
              <a:t>Mile Markers 56 to 68</a:t>
            </a:r>
            <a:br>
              <a:rPr lang="en-US" dirty="0">
                <a:solidFill>
                  <a:srgbClr val="002060"/>
                </a:solidFill>
              </a:rPr>
            </a:br>
            <a:r>
              <a:rPr lang="en-US" b="1" i="1" dirty="0">
                <a:solidFill>
                  <a:srgbClr val="002060"/>
                </a:solidFill>
              </a:rPr>
              <a:t>Right - Travel Lane Only</a:t>
            </a:r>
            <a:endParaRPr lang="en-US" dirty="0">
              <a:solidFill>
                <a:srgbClr val="002060"/>
              </a:solidFill>
            </a:endParaRPr>
          </a:p>
        </p:txBody>
      </p:sp>
      <p:pic>
        <p:nvPicPr>
          <p:cNvPr id="8" name="Content Placeholder 7" descr="Z:\Jay Thompson\Pavement Design\Investigations\I-85 Mile 56-68\pics\PICT0059.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35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6172200" y="457200"/>
            <a:ext cx="2419350" cy="2362200"/>
          </a:xfrm>
          <a:prstGeom prst="roundRect">
            <a:avLst>
              <a:gd name="adj" fmla="val 8594"/>
            </a:avLst>
          </a:prstGeom>
          <a:solidFill>
            <a:srgbClr val="FFFFFF">
              <a:shade val="85000"/>
            </a:srgbClr>
          </a:solidFill>
          <a:ln>
            <a:noFill/>
          </a:ln>
          <a:effectLst/>
        </p:spPr>
      </p:pic>
      <p:sp>
        <p:nvSpPr>
          <p:cNvPr id="9" name="Text Placeholder 8"/>
          <p:cNvSpPr>
            <a:spLocks noGrp="1"/>
          </p:cNvSpPr>
          <p:nvPr>
            <p:ph type="body" sz="half" idx="2"/>
          </p:nvPr>
        </p:nvSpPr>
        <p:spPr>
          <a:xfrm>
            <a:off x="228600" y="1066800"/>
            <a:ext cx="5791200" cy="5715000"/>
          </a:xfrm>
        </p:spPr>
        <p:txBody>
          <a:bodyPr>
            <a:normAutofit/>
          </a:bodyPr>
          <a:lstStyle/>
          <a:p>
            <a:r>
              <a:rPr lang="en-US" sz="2000" dirty="0">
                <a:solidFill>
                  <a:srgbClr val="002060"/>
                </a:solidFill>
              </a:rPr>
              <a:t>Failures within 8 inches:</a:t>
            </a:r>
          </a:p>
          <a:p>
            <a:pPr marL="342900" indent="-342900">
              <a:buFont typeface="Arial" panose="020B0604020202020204" pitchFamily="34" charset="0"/>
              <a:buChar char="•"/>
            </a:pPr>
            <a:r>
              <a:rPr lang="en-US" sz="2000" dirty="0">
                <a:solidFill>
                  <a:srgbClr val="002060"/>
                </a:solidFill>
              </a:rPr>
              <a:t>9 of 18 SB and 5 of 9 cores NB exhibited similar  variable material quality and failures extending to a depth of at least 8 inches.  </a:t>
            </a:r>
          </a:p>
          <a:p>
            <a:pPr marL="342900" indent="-342900">
              <a:buFont typeface="Arial" panose="020B0604020202020204" pitchFamily="34" charset="0"/>
              <a:buChar char="•"/>
            </a:pPr>
            <a:r>
              <a:rPr lang="en-US" sz="2000" dirty="0">
                <a:solidFill>
                  <a:srgbClr val="002060"/>
                </a:solidFill>
              </a:rPr>
              <a:t>Surface conditions were fair to poor, with </a:t>
            </a:r>
            <a:r>
              <a:rPr lang="en-US" sz="2000" u="sng" dirty="0">
                <a:solidFill>
                  <a:srgbClr val="002060"/>
                </a:solidFill>
              </a:rPr>
              <a:t>well-defined longitudinal wheel path cracking.</a:t>
            </a:r>
            <a:r>
              <a:rPr lang="en-US" sz="2000" dirty="0">
                <a:solidFill>
                  <a:srgbClr val="002060"/>
                </a:solidFill>
              </a:rPr>
              <a:t> </a:t>
            </a:r>
          </a:p>
          <a:p>
            <a:pPr marL="342900" indent="-342900">
              <a:buFont typeface="Arial" panose="020B0604020202020204" pitchFamily="34" charset="0"/>
              <a:buChar char="•"/>
            </a:pPr>
            <a:r>
              <a:rPr lang="en-US" sz="2000" b="1" u="sng" dirty="0">
                <a:solidFill>
                  <a:srgbClr val="002060"/>
                </a:solidFill>
              </a:rPr>
              <a:t>Area prone to potholes almost every night.</a:t>
            </a:r>
            <a:r>
              <a:rPr lang="en-US" sz="2000" dirty="0">
                <a:solidFill>
                  <a:srgbClr val="002060"/>
                </a:solidFill>
              </a:rPr>
              <a:t> </a:t>
            </a:r>
          </a:p>
          <a:p>
            <a:endParaRPr lang="en-US" sz="2000" dirty="0">
              <a:solidFill>
                <a:srgbClr val="002060"/>
              </a:solidFill>
            </a:endParaRPr>
          </a:p>
          <a:p>
            <a:r>
              <a:rPr lang="en-US" sz="2000" dirty="0">
                <a:solidFill>
                  <a:srgbClr val="002060"/>
                </a:solidFill>
              </a:rPr>
              <a:t>Failures greater than 8 inches:</a:t>
            </a:r>
          </a:p>
          <a:p>
            <a:pPr marL="342900" indent="-342900">
              <a:buFont typeface="Arial" panose="020B0604020202020204" pitchFamily="34" charset="0"/>
              <a:buChar char="•"/>
            </a:pPr>
            <a:r>
              <a:rPr lang="en-US" sz="2000" dirty="0">
                <a:solidFill>
                  <a:srgbClr val="002060"/>
                </a:solidFill>
              </a:rPr>
              <a:t>7 of 18 SB cores exhibited cracking and distress extending below 8 inches to full depth cracking and deterioration</a:t>
            </a:r>
          </a:p>
          <a:p>
            <a:pPr marL="342900" indent="-342900">
              <a:buFont typeface="Arial" panose="020B0604020202020204" pitchFamily="34" charset="0"/>
              <a:buChar char="•"/>
            </a:pPr>
            <a:r>
              <a:rPr lang="en-US" sz="2000" dirty="0">
                <a:solidFill>
                  <a:srgbClr val="002060"/>
                </a:solidFill>
              </a:rPr>
              <a:t>3 of 18 SB and 1 of 9 NB cores were noted as being significantly cracked and deteriorated full depth</a:t>
            </a:r>
          </a:p>
          <a:p>
            <a:pPr marL="342900" indent="-342900">
              <a:buFont typeface="Arial" panose="020B0604020202020204" pitchFamily="34" charset="0"/>
              <a:buChar char="•"/>
            </a:pPr>
            <a:r>
              <a:rPr lang="en-US" sz="2000" dirty="0">
                <a:solidFill>
                  <a:srgbClr val="002060"/>
                </a:solidFill>
              </a:rPr>
              <a:t>Surface conditions were similar to distresses within 8 inches and </a:t>
            </a:r>
            <a:r>
              <a:rPr lang="en-US" sz="2000" u="sng" dirty="0">
                <a:solidFill>
                  <a:srgbClr val="002060"/>
                </a:solidFill>
              </a:rPr>
              <a:t>typically included 2 longitudinal wheel path cracks</a:t>
            </a:r>
            <a:r>
              <a:rPr lang="en-US" sz="2000" dirty="0"/>
              <a:t>.  </a:t>
            </a:r>
          </a:p>
        </p:txBody>
      </p:sp>
      <p:pic>
        <p:nvPicPr>
          <p:cNvPr id="11" name="Content Placeholder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tretch>
            <a:fillRect/>
          </a:stretch>
        </p:blipFill>
        <p:spPr>
          <a:xfrm>
            <a:off x="6172200" y="3352800"/>
            <a:ext cx="2419350" cy="20574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1569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rgbClr val="002060"/>
                </a:solidFill>
              </a:rPr>
              <a:t>Design Limitations</a:t>
            </a:r>
          </a:p>
        </p:txBody>
      </p:sp>
      <p:sp>
        <p:nvSpPr>
          <p:cNvPr id="3" name="Content Placeholder 2"/>
          <p:cNvSpPr>
            <a:spLocks noGrp="1"/>
          </p:cNvSpPr>
          <p:nvPr>
            <p:ph idx="1"/>
          </p:nvPr>
        </p:nvSpPr>
        <p:spPr>
          <a:xfrm>
            <a:off x="457200" y="1447800"/>
            <a:ext cx="8001000" cy="4114800"/>
          </a:xfrm>
        </p:spPr>
        <p:txBody>
          <a:bodyPr>
            <a:normAutofit fontScale="85000" lnSpcReduction="20000"/>
          </a:bodyPr>
          <a:lstStyle/>
          <a:p>
            <a:r>
              <a:rPr lang="en-US" b="1" u="sng" dirty="0">
                <a:solidFill>
                  <a:srgbClr val="0070C0"/>
                </a:solidFill>
                <a:highlight>
                  <a:srgbClr val="FFFF00"/>
                </a:highlight>
              </a:rPr>
              <a:t>Ultimately: 50+ years of 2-4” mill and fill caught up to us!</a:t>
            </a:r>
          </a:p>
          <a:p>
            <a:pPr marL="0" indent="0">
              <a:buNone/>
            </a:pPr>
            <a:endParaRPr lang="en-US" b="1" u="sng" dirty="0">
              <a:solidFill>
                <a:srgbClr val="FF0000"/>
              </a:solidFill>
            </a:endParaRPr>
          </a:p>
          <a:p>
            <a:r>
              <a:rPr lang="en-US" dirty="0">
                <a:solidFill>
                  <a:srgbClr val="002060"/>
                </a:solidFill>
              </a:rPr>
              <a:t>Structurally deficient.  Existing SN was 7.45.  Design required 8.20.  </a:t>
            </a:r>
          </a:p>
          <a:p>
            <a:r>
              <a:rPr lang="en-US" dirty="0">
                <a:solidFill>
                  <a:srgbClr val="002060"/>
                </a:solidFill>
              </a:rPr>
              <a:t>Cant build up significantly for additional structure.  </a:t>
            </a:r>
          </a:p>
          <a:p>
            <a:r>
              <a:rPr lang="en-US" dirty="0">
                <a:solidFill>
                  <a:srgbClr val="002060"/>
                </a:solidFill>
              </a:rPr>
              <a:t>Deterioration in upper 5 inches throughout.  </a:t>
            </a:r>
          </a:p>
          <a:p>
            <a:r>
              <a:rPr lang="en-US" dirty="0">
                <a:solidFill>
                  <a:srgbClr val="002060"/>
                </a:solidFill>
              </a:rPr>
              <a:t>50% or more of critical lane has distress 8 inches to full depth.</a:t>
            </a:r>
          </a:p>
          <a:p>
            <a:r>
              <a:rPr lang="en-US" dirty="0">
                <a:solidFill>
                  <a:srgbClr val="002060"/>
                </a:solidFill>
              </a:rPr>
              <a:t>Traffic control limited to nightly closures and extended weekend closure.</a:t>
            </a:r>
          </a:p>
          <a:p>
            <a:r>
              <a:rPr lang="en-US" dirty="0">
                <a:solidFill>
                  <a:srgbClr val="002060"/>
                </a:solidFill>
              </a:rPr>
              <a:t>Design was further altered post award (VE) working with contractor.</a:t>
            </a:r>
          </a:p>
          <a:p>
            <a:r>
              <a:rPr lang="en-US" dirty="0">
                <a:solidFill>
                  <a:srgbClr val="002060"/>
                </a:solidFill>
              </a:rPr>
              <a:t>Reduced to 1 lift of 450 </a:t>
            </a:r>
            <a:r>
              <a:rPr lang="en-US" dirty="0" err="1">
                <a:solidFill>
                  <a:srgbClr val="002060"/>
                </a:solidFill>
              </a:rPr>
              <a:t>psy</a:t>
            </a:r>
            <a:r>
              <a:rPr lang="en-US" dirty="0">
                <a:solidFill>
                  <a:srgbClr val="002060"/>
                </a:solidFill>
              </a:rPr>
              <a:t> in left and middle lanes and 2 lifts of 495 </a:t>
            </a:r>
            <a:r>
              <a:rPr lang="en-US" dirty="0" err="1">
                <a:solidFill>
                  <a:srgbClr val="002060"/>
                </a:solidFill>
              </a:rPr>
              <a:t>psy</a:t>
            </a:r>
            <a:r>
              <a:rPr lang="en-US" dirty="0">
                <a:solidFill>
                  <a:srgbClr val="002060"/>
                </a:solidFill>
              </a:rPr>
              <a:t> in right lane.  </a:t>
            </a:r>
          </a:p>
          <a:p>
            <a:r>
              <a:rPr lang="en-US" dirty="0">
                <a:solidFill>
                  <a:srgbClr val="002060"/>
                </a:solidFill>
              </a:rPr>
              <a:t>Eliminated the need for Surface E – 4.75mm leveling course to address drop off restrictions of &gt; 2”.  </a:t>
            </a:r>
          </a:p>
          <a:p>
            <a:r>
              <a:rPr lang="en-US" dirty="0">
                <a:solidFill>
                  <a:srgbClr val="002060"/>
                </a:solidFill>
              </a:rPr>
              <a:t>Required test strip to build confidence..</a:t>
            </a:r>
          </a:p>
          <a:p>
            <a:pPr lvl="1"/>
            <a:r>
              <a:rPr lang="en-US" dirty="0">
                <a:solidFill>
                  <a:srgbClr val="002060"/>
                </a:solidFill>
              </a:rPr>
              <a:t> Numerous concerns about compaction and the amount of production.</a:t>
            </a:r>
          </a:p>
          <a:p>
            <a:pPr lvl="1"/>
            <a:r>
              <a:rPr lang="en-US" dirty="0">
                <a:solidFill>
                  <a:srgbClr val="002060"/>
                </a:solidFill>
              </a:rPr>
              <a:t>Results turned out better than expected!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2730"/>
            <a:ext cx="20002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70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it Ride?</a:t>
            </a:r>
          </a:p>
        </p:txBody>
      </p:sp>
      <p:sp>
        <p:nvSpPr>
          <p:cNvPr id="3" name="Content Placeholder 2"/>
          <p:cNvSpPr>
            <a:spLocks noGrp="1"/>
          </p:cNvSpPr>
          <p:nvPr>
            <p:ph idx="1"/>
          </p:nvPr>
        </p:nvSpPr>
        <p:spPr/>
        <p:txBody>
          <a:bodyPr/>
          <a:lstStyle/>
          <a:p>
            <a:r>
              <a:rPr lang="en-US" dirty="0"/>
              <a:t>After Intermediate</a:t>
            </a:r>
          </a:p>
          <a:p>
            <a:pPr lvl="1"/>
            <a:r>
              <a:rPr lang="en-US" dirty="0"/>
              <a:t>Outside 99</a:t>
            </a:r>
          </a:p>
          <a:p>
            <a:pPr lvl="1"/>
            <a:r>
              <a:rPr lang="en-US" dirty="0"/>
              <a:t>Center 94</a:t>
            </a:r>
          </a:p>
          <a:p>
            <a:pPr lvl="1"/>
            <a:r>
              <a:rPr lang="en-US" dirty="0"/>
              <a:t>Inside 88</a:t>
            </a:r>
          </a:p>
          <a:p>
            <a:r>
              <a:rPr lang="en-US" dirty="0"/>
              <a:t>After some repair (micro mill select areas) and 2” of Surface A</a:t>
            </a:r>
          </a:p>
          <a:p>
            <a:pPr lvl="1"/>
            <a:r>
              <a:rPr lang="en-US" dirty="0"/>
              <a:t>Right 51</a:t>
            </a:r>
          </a:p>
          <a:p>
            <a:pPr lvl="1"/>
            <a:r>
              <a:rPr lang="en-US" dirty="0"/>
              <a:t>Middle 53</a:t>
            </a:r>
          </a:p>
          <a:p>
            <a:pPr lvl="1"/>
            <a:r>
              <a:rPr lang="en-US" dirty="0"/>
              <a:t>Left 65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28600"/>
            <a:ext cx="2631441" cy="258445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2304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1523999"/>
          </a:xfrm>
        </p:spPr>
        <p:txBody>
          <a:bodyPr>
            <a:normAutofit fontScale="90000"/>
          </a:bodyPr>
          <a:lstStyle/>
          <a:p>
            <a:br>
              <a:rPr lang="en-US" dirty="0">
                <a:solidFill>
                  <a:srgbClr val="002060"/>
                </a:solidFill>
              </a:rPr>
            </a:br>
            <a:r>
              <a:rPr lang="en-US" dirty="0">
                <a:solidFill>
                  <a:srgbClr val="002060"/>
                </a:solidFill>
              </a:rPr>
              <a:t>What mix did we use?</a:t>
            </a:r>
            <a:br>
              <a:rPr lang="en-US" dirty="0">
                <a:solidFill>
                  <a:srgbClr val="002060"/>
                </a:solidFill>
              </a:rPr>
            </a:br>
            <a:r>
              <a:rPr lang="en-US" dirty="0">
                <a:solidFill>
                  <a:srgbClr val="002060"/>
                </a:solidFill>
              </a:rPr>
              <a:t>Intermediate B Special</a:t>
            </a:r>
          </a:p>
        </p:txBody>
      </p:sp>
      <p:sp>
        <p:nvSpPr>
          <p:cNvPr id="3" name="Subtitle 2"/>
          <p:cNvSpPr>
            <a:spLocks noGrp="1"/>
          </p:cNvSpPr>
          <p:nvPr>
            <p:ph type="subTitle" idx="1"/>
          </p:nvPr>
        </p:nvSpPr>
        <p:spPr>
          <a:xfrm>
            <a:off x="461158" y="2362200"/>
            <a:ext cx="8001000" cy="3733800"/>
          </a:xfrm>
        </p:spPr>
        <p:txBody>
          <a:bodyPr>
            <a:normAutofit fontScale="85000" lnSpcReduction="20000"/>
          </a:bodyPr>
          <a:lstStyle/>
          <a:p>
            <a:pPr algn="l"/>
            <a:r>
              <a:rPr lang="en-US" b="1" i="1" dirty="0">
                <a:solidFill>
                  <a:srgbClr val="002060"/>
                </a:solidFill>
              </a:rPr>
              <a:t>Mix Design Objectives:</a:t>
            </a:r>
          </a:p>
          <a:p>
            <a:pPr algn="l"/>
            <a:endParaRPr lang="en-US" b="1" i="1" dirty="0">
              <a:solidFill>
                <a:srgbClr val="002060"/>
              </a:solidFill>
            </a:endParaRPr>
          </a:p>
          <a:p>
            <a:pPr marL="285750" indent="-285750" algn="l">
              <a:buFont typeface="Arial" panose="020B0604020202020204" pitchFamily="34" charset="0"/>
              <a:buChar char="•"/>
            </a:pPr>
            <a:r>
              <a:rPr lang="en-US" sz="2600" dirty="0">
                <a:solidFill>
                  <a:srgbClr val="002060"/>
                </a:solidFill>
              </a:rPr>
              <a:t>Place a mix that would hold up under traffic (stiffness) and serve as a riding course and fine enough in gradation to seal out water if left exposed for several months, or until next construction season until final surface and OGFC could be placed on top.</a:t>
            </a:r>
          </a:p>
          <a:p>
            <a:pPr algn="l"/>
            <a:endParaRPr lang="en-US" sz="2600" dirty="0">
              <a:solidFill>
                <a:srgbClr val="002060"/>
              </a:solidFill>
            </a:endParaRPr>
          </a:p>
          <a:p>
            <a:pPr marL="285750" indent="-285750" algn="l">
              <a:buFont typeface="Arial" panose="020B0604020202020204" pitchFamily="34" charset="0"/>
              <a:buChar char="•"/>
            </a:pPr>
            <a:r>
              <a:rPr lang="en-US" sz="2600" dirty="0">
                <a:solidFill>
                  <a:srgbClr val="002060"/>
                </a:solidFill>
              </a:rPr>
              <a:t>Make a mix that is easier to compact and obtain has much maximum density as possible.</a:t>
            </a:r>
          </a:p>
          <a:p>
            <a:pPr algn="l"/>
            <a:endParaRPr lang="en-US" sz="2600" dirty="0">
              <a:solidFill>
                <a:srgbClr val="002060"/>
              </a:solidFill>
            </a:endParaRPr>
          </a:p>
          <a:p>
            <a:pPr marL="285750" indent="-285750" algn="l">
              <a:buFont typeface="Arial" panose="020B0604020202020204" pitchFamily="34" charset="0"/>
              <a:buChar char="•"/>
            </a:pPr>
            <a:r>
              <a:rPr lang="en-US" sz="2600" dirty="0">
                <a:solidFill>
                  <a:srgbClr val="002060"/>
                </a:solidFill>
              </a:rPr>
              <a:t>Return to heavy traffic the next morning prior to rush hour on a High Volume Interstate.</a:t>
            </a:r>
            <a:endParaRPr lang="en-US" sz="2600" dirty="0"/>
          </a:p>
        </p:txBody>
      </p:sp>
    </p:spTree>
    <p:extLst>
      <p:ext uri="{BB962C8B-B14F-4D97-AF65-F5344CB8AC3E}">
        <p14:creationId xmlns:p14="http://schemas.microsoft.com/office/powerpoint/2010/main" val="107425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endParaRPr lang="en-US" dirty="0"/>
          </a:p>
        </p:txBody>
      </p:sp>
      <p:sp>
        <p:nvSpPr>
          <p:cNvPr id="3" name="Subtitle 2"/>
          <p:cNvSpPr>
            <a:spLocks noGrp="1"/>
          </p:cNvSpPr>
          <p:nvPr>
            <p:ph type="subTitle" idx="1"/>
          </p:nvPr>
        </p:nvSpPr>
        <p:spPr>
          <a:xfrm>
            <a:off x="533400" y="990600"/>
            <a:ext cx="8001000" cy="5334000"/>
          </a:xfrm>
        </p:spPr>
        <p:txBody>
          <a:bodyPr>
            <a:normAutofit/>
          </a:bodyPr>
          <a:lstStyle/>
          <a:p>
            <a:pPr algn="l"/>
            <a:r>
              <a:rPr lang="en-US" sz="2800" b="1" i="1" dirty="0">
                <a:solidFill>
                  <a:srgbClr val="002060"/>
                </a:solidFill>
              </a:rPr>
              <a:t>1) What mix could we use that would be good under traffic (Strength and Durability) and would be fine enough to seal out water if left exposed for months-years?</a:t>
            </a:r>
          </a:p>
          <a:p>
            <a:pPr marL="457200" indent="-457200" algn="l">
              <a:buFont typeface="Arial" panose="020B0604020202020204" pitchFamily="34" charset="0"/>
              <a:buChar char="•"/>
            </a:pPr>
            <a:r>
              <a:rPr lang="en-US" sz="2800" dirty="0">
                <a:solidFill>
                  <a:srgbClr val="002060"/>
                </a:solidFill>
              </a:rPr>
              <a:t>Use an older 12.5mm Superpave Surface, now called Intermediate B.</a:t>
            </a:r>
          </a:p>
          <a:p>
            <a:pPr marL="457200" indent="-457200" algn="l">
              <a:buFont typeface="Arial" panose="020B0604020202020204" pitchFamily="34" charset="0"/>
              <a:buChar char="•"/>
            </a:pPr>
            <a:r>
              <a:rPr lang="en-US" sz="2800" dirty="0">
                <a:solidFill>
                  <a:srgbClr val="002060"/>
                </a:solidFill>
              </a:rPr>
              <a:t>Use PG 64-22 vs. PG 76-22 – save $</a:t>
            </a:r>
          </a:p>
          <a:p>
            <a:pPr marL="457200" indent="-457200" algn="l">
              <a:buFont typeface="Arial" panose="020B0604020202020204" pitchFamily="34" charset="0"/>
              <a:buChar char="•"/>
            </a:pPr>
            <a:r>
              <a:rPr lang="en-US" sz="2800" dirty="0">
                <a:solidFill>
                  <a:srgbClr val="002060"/>
                </a:solidFill>
              </a:rPr>
              <a:t>Allows up to 30% Aged Binder (RAP)</a:t>
            </a:r>
          </a:p>
          <a:p>
            <a:pPr marL="457200" indent="-457200" algn="l">
              <a:buFont typeface="Arial" panose="020B0604020202020204" pitchFamily="34" charset="0"/>
              <a:buChar char="•"/>
            </a:pPr>
            <a:r>
              <a:rPr lang="en-US" sz="2800" dirty="0">
                <a:solidFill>
                  <a:srgbClr val="002060"/>
                </a:solidFill>
              </a:rPr>
              <a:t>Current Intermediate B Mix is typically placed at 2”depth. (4 x NMA size)</a:t>
            </a:r>
          </a:p>
          <a:p>
            <a:pPr algn="l"/>
            <a:endParaRPr lang="en-US" dirty="0"/>
          </a:p>
          <a:p>
            <a:pPr algn="l"/>
            <a:endParaRPr lang="en-US" dirty="0"/>
          </a:p>
        </p:txBody>
      </p:sp>
    </p:spTree>
    <p:extLst>
      <p:ext uri="{BB962C8B-B14F-4D97-AF65-F5344CB8AC3E}">
        <p14:creationId xmlns:p14="http://schemas.microsoft.com/office/powerpoint/2010/main" val="111507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01000" cy="609599"/>
          </a:xfrm>
        </p:spPr>
        <p:txBody>
          <a:bodyPr>
            <a:normAutofit fontScale="90000"/>
          </a:bodyPr>
          <a:lstStyle/>
          <a:p>
            <a:r>
              <a:rPr lang="en-US" dirty="0">
                <a:solidFill>
                  <a:srgbClr val="002060"/>
                </a:solidFill>
              </a:rPr>
              <a:t>Intermediate B “Special”</a:t>
            </a:r>
          </a:p>
        </p:txBody>
      </p:sp>
      <p:sp>
        <p:nvSpPr>
          <p:cNvPr id="3" name="Subtitle 2"/>
          <p:cNvSpPr>
            <a:spLocks noGrp="1"/>
          </p:cNvSpPr>
          <p:nvPr>
            <p:ph type="subTitle" idx="1"/>
          </p:nvPr>
        </p:nvSpPr>
        <p:spPr>
          <a:xfrm>
            <a:off x="533400" y="990600"/>
            <a:ext cx="8001000" cy="5334000"/>
          </a:xfrm>
        </p:spPr>
        <p:txBody>
          <a:bodyPr>
            <a:noAutofit/>
          </a:bodyPr>
          <a:lstStyle/>
          <a:p>
            <a:pPr algn="l"/>
            <a:r>
              <a:rPr lang="en-US" sz="2800" b="1" i="1" dirty="0">
                <a:solidFill>
                  <a:srgbClr val="002060"/>
                </a:solidFill>
              </a:rPr>
              <a:t>2) How do we make the current Intermediate B mix to make it more  durable and easier to compact?</a:t>
            </a:r>
          </a:p>
          <a:p>
            <a:pPr algn="l"/>
            <a:endParaRPr lang="en-US" sz="2800" b="1" i="1" dirty="0">
              <a:solidFill>
                <a:srgbClr val="002060"/>
              </a:solidFill>
            </a:endParaRPr>
          </a:p>
          <a:p>
            <a:pPr marL="457200" indent="-457200" algn="l">
              <a:buFont typeface="Arial" panose="020B0604020202020204" pitchFamily="34" charset="0"/>
              <a:buChar char="•"/>
            </a:pPr>
            <a:r>
              <a:rPr lang="en-US" sz="2800" dirty="0">
                <a:solidFill>
                  <a:srgbClr val="002060"/>
                </a:solidFill>
              </a:rPr>
              <a:t>Lower Design / Field Air Void Targets</a:t>
            </a:r>
          </a:p>
          <a:p>
            <a:pPr marL="457200" indent="-457200" algn="l">
              <a:buFont typeface="Arial" panose="020B0604020202020204" pitchFamily="34" charset="0"/>
              <a:buChar char="•"/>
            </a:pPr>
            <a:r>
              <a:rPr lang="en-US" sz="2800" dirty="0">
                <a:solidFill>
                  <a:srgbClr val="002060"/>
                </a:solidFill>
              </a:rPr>
              <a:t>4.00% to 2.75% (increase binder content)</a:t>
            </a:r>
          </a:p>
          <a:p>
            <a:pPr marL="457200" indent="-457200" algn="l">
              <a:buFont typeface="Arial" panose="020B0604020202020204" pitchFamily="34" charset="0"/>
              <a:buChar char="•"/>
            </a:pPr>
            <a:r>
              <a:rPr lang="en-US" sz="2800" dirty="0">
                <a:solidFill>
                  <a:srgbClr val="002060"/>
                </a:solidFill>
              </a:rPr>
              <a:t>Lower Gyrations 100 to 75 gyrations (increase binder content)</a:t>
            </a:r>
          </a:p>
          <a:p>
            <a:pPr marL="457200" indent="-457200" algn="l">
              <a:buFont typeface="Arial" panose="020B0604020202020204" pitchFamily="34" charset="0"/>
              <a:buChar char="•"/>
            </a:pPr>
            <a:r>
              <a:rPr lang="en-US" sz="2800" dirty="0">
                <a:solidFill>
                  <a:srgbClr val="002060"/>
                </a:solidFill>
              </a:rPr>
              <a:t>Still allow RAP to increase stiffness – adding rut resistance</a:t>
            </a:r>
          </a:p>
          <a:p>
            <a:pPr marL="457200" indent="-457200" algn="l">
              <a:buFont typeface="Arial" panose="020B0604020202020204" pitchFamily="34" charset="0"/>
              <a:buChar char="•"/>
            </a:pPr>
            <a:r>
              <a:rPr lang="en-US" sz="2800" dirty="0">
                <a:solidFill>
                  <a:srgbClr val="002060"/>
                </a:solidFill>
              </a:rPr>
              <a:t>Use WMA to aid in compaction process</a:t>
            </a:r>
          </a:p>
          <a:p>
            <a:pPr algn="l"/>
            <a:endParaRPr lang="en-US" sz="2800" dirty="0"/>
          </a:p>
          <a:p>
            <a:pPr algn="l"/>
            <a:endParaRPr lang="en-US" sz="2800" u="sng" dirty="0"/>
          </a:p>
        </p:txBody>
      </p:sp>
    </p:spTree>
    <p:extLst>
      <p:ext uri="{BB962C8B-B14F-4D97-AF65-F5344CB8AC3E}">
        <p14:creationId xmlns:p14="http://schemas.microsoft.com/office/powerpoint/2010/main" val="1716289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2167</Words>
  <Application>Microsoft Office PowerPoint</Application>
  <PresentationFormat>On-screen Show (4:3)</PresentationFormat>
  <Paragraphs>379</Paragraphs>
  <Slides>31</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Office Theme</vt:lpstr>
      <vt:lpstr>Acrobat Document</vt:lpstr>
      <vt:lpstr>Thick Lift Paving In SC </vt:lpstr>
      <vt:lpstr>Lift Thickness</vt:lpstr>
      <vt:lpstr>I-85 Spartanburg Mile Marker 56 to 68 2014-2015</vt:lpstr>
      <vt:lpstr>I-85 Spartanburg Mile Markers 56 to 68 Right - Travel Lane Only</vt:lpstr>
      <vt:lpstr>Design Limitations</vt:lpstr>
      <vt:lpstr>How Did it Ride?</vt:lpstr>
      <vt:lpstr> What mix did we use? Intermediate B Special</vt:lpstr>
      <vt:lpstr>Intermediate B Special</vt:lpstr>
      <vt:lpstr>Intermediate B “Special”</vt:lpstr>
      <vt:lpstr>Intermediate B “Special”</vt:lpstr>
      <vt:lpstr>Intermediate B “Special”</vt:lpstr>
      <vt:lpstr>Intermediate B “Special”</vt:lpstr>
      <vt:lpstr>Intermediate B “Special”</vt:lpstr>
      <vt:lpstr>Intermediate B “Special”</vt:lpstr>
      <vt:lpstr>Intermediate B Special</vt:lpstr>
      <vt:lpstr>Intermediate B Special</vt:lpstr>
      <vt:lpstr>I-385 Greenville 2017-2018</vt:lpstr>
      <vt:lpstr>PowerPoint Presentation</vt:lpstr>
      <vt:lpstr>2018 SCDOT – NCAT S-9</vt:lpstr>
      <vt:lpstr>NCAT – S9 – 2018 Track</vt:lpstr>
      <vt:lpstr>NCAT  - SCDOT Funded Research</vt:lpstr>
      <vt:lpstr>PowerPoint Presentation</vt:lpstr>
      <vt:lpstr>PowerPoint Presentation</vt:lpstr>
      <vt:lpstr>SC Hwy 544 - 2020</vt:lpstr>
      <vt:lpstr>SC Hwy 544 – 2022 (Second Section)</vt:lpstr>
      <vt:lpstr>SC Hwy 544 – 2022 (Second Section)</vt:lpstr>
      <vt:lpstr>Everything was going well until…. Holmestown Road – Horry County, SC - 2021</vt:lpstr>
      <vt:lpstr>Lessons Learned </vt:lpstr>
      <vt:lpstr>Lessons Learned </vt:lpstr>
      <vt:lpstr>Full Depth Patching – Implementation of Thick Lift Option in SC</vt:lpstr>
      <vt:lpstr>Thanks for Your Time!  Cliff Selkinghaus - SCAPA</vt:lpstr>
    </vt:vector>
  </TitlesOfParts>
  <Company>SCDOT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Rideability Update</dc:title>
  <dc:creator>Thompson Jr, Jesse U.</dc:creator>
  <cp:lastModifiedBy>Cliff Selkinghaus</cp:lastModifiedBy>
  <cp:revision>103</cp:revision>
  <dcterms:created xsi:type="dcterms:W3CDTF">2016-02-17T19:02:30Z</dcterms:created>
  <dcterms:modified xsi:type="dcterms:W3CDTF">2023-03-10T16:30:22Z</dcterms:modified>
</cp:coreProperties>
</file>