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3" r:id="rId3"/>
    <p:sldId id="297" r:id="rId4"/>
    <p:sldId id="319" r:id="rId5"/>
    <p:sldId id="321" r:id="rId6"/>
    <p:sldId id="322" r:id="rId7"/>
    <p:sldId id="323" r:id="rId8"/>
    <p:sldId id="325" r:id="rId9"/>
    <p:sldId id="324" r:id="rId10"/>
    <p:sldId id="292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23" autoAdjust="0"/>
    <p:restoredTop sz="63744" autoAdjust="0"/>
  </p:normalViewPr>
  <p:slideViewPr>
    <p:cSldViewPr>
      <p:cViewPr varScale="1">
        <p:scale>
          <a:sx n="68" d="100"/>
          <a:sy n="68" d="100"/>
        </p:scale>
        <p:origin x="2256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27E712F-9E79-47E6-AD34-198EC68AB919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E5AD094-99E5-4963-B1D6-89C6BF812A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189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CA4F798-1181-4EFC-980D-7C491EFEB41B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944C2F5-64C8-4472-AB32-5E4CDEEC5B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79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4C2F5-64C8-4472-AB32-5E4CDEEC5B6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8654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7160" indent="0" algn="l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4C2F5-64C8-4472-AB32-5E4CDEEC5B6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520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4C2F5-64C8-4472-AB32-5E4CDEEC5B6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930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Added note after Table 1 that contractor shall use nuclear gauge to establish roller pattern that will achieve max. density.</a:t>
            </a:r>
          </a:p>
          <a:p>
            <a:r>
              <a:rPr lang="en-US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Made edits to clarify the use of individual bulk specific gravity and max. specific gravity.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4C2F5-64C8-4472-AB32-5E4CDEEC5B6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924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Modified the prime coat placement rates, 0.10 – 0.25, and added a note stating that the engineer will set the rate within the limits in the table.</a:t>
            </a:r>
          </a:p>
          <a:p>
            <a:r>
              <a:rPr lang="en-US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Expanded the use of WMA technology to Section 420 and Section 423 mixes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4C2F5-64C8-4472-AB32-5E4CDEEC5B6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842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Leveling shall be compacted in accordance with Subarticle 410.03(g). Contractor shall establish a rolling pattern using nuclear gauge to produce max. density. Deleted to the satisfaction of the engineer. </a:t>
            </a:r>
          </a:p>
          <a:p>
            <a:r>
              <a:rPr lang="en-US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Added the approved PG asphalt for trackless tack products.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4C2F5-64C8-4472-AB32-5E4CDEEC5B6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2022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Disallows any sources with BPN9 values ≤ 20 can’t be used in surface mixes.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4C2F5-64C8-4472-AB32-5E4CDEEC5B6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1937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Updated dynamic shear and phase angles in the PG tables to be inline with most recent AASHTO requirements in M320. </a:t>
            </a:r>
          </a:p>
          <a:p>
            <a:r>
              <a:rPr lang="en-US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Made a correction in Table 5 for the penetration requirement for HTSQ-1HL.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4C2F5-64C8-4472-AB32-5E4CDEEC5B6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3812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ASTM D 7064</a:t>
            </a:r>
          </a:p>
          <a:p>
            <a:r>
              <a:rPr lang="en-US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Need projects to use the procedure. </a:t>
            </a:r>
          </a:p>
          <a:p>
            <a:r>
              <a:rPr lang="en-US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Dry unit weight is an indicator of stone on stone contact.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4C2F5-64C8-4472-AB32-5E4CDEEC5B6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6815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April 28</a:t>
            </a:r>
            <a:r>
              <a:rPr lang="en-US" sz="1200" b="0" i="0" u="none" strike="noStrike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th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is the let date </a:t>
            </a:r>
          </a:p>
          <a:p>
            <a:r>
              <a:rPr lang="en-US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6 1000 ft. test sections with different rutting and cracking test targets</a:t>
            </a:r>
          </a:p>
          <a:p>
            <a:r>
              <a:rPr lang="en-US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1000 ft control for standard 424A  </a:t>
            </a:r>
          </a:p>
          <a:p>
            <a:r>
              <a:rPr lang="en-US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approximately 750 tons of test mix on the road and allowing for 250 tons of possible trial mix</a:t>
            </a:r>
          </a:p>
          <a:p>
            <a:r>
              <a:rPr lang="en-US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Rutting test HT-IDT</a:t>
            </a:r>
          </a:p>
          <a:p>
            <a:r>
              <a:rPr lang="en-US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Cracking Test AL-CT based on IDEALCT  </a:t>
            </a:r>
          </a:p>
          <a:p>
            <a:r>
              <a:rPr lang="en-US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NCHRP 10-107 Guide for Implementing Balanced Mix Design Specifications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4C2F5-64C8-4472-AB32-5E4CDEEC5B6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611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0D14A-4E7C-4693-A8CD-F3345C824280}" type="datetimeFigureOut">
              <a:rPr lang="en-US" smtClean="0"/>
              <a:pPr/>
              <a:t>3/6/2023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C3EC-2F37-43BD-A800-1CA20B70D6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0D14A-4E7C-4693-A8CD-F3345C824280}" type="datetimeFigureOut">
              <a:rPr lang="en-US" smtClean="0"/>
              <a:pPr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C3EC-2F37-43BD-A800-1CA20B70D6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0D14A-4E7C-4693-A8CD-F3345C824280}" type="datetimeFigureOut">
              <a:rPr lang="en-US" smtClean="0"/>
              <a:pPr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C3EC-2F37-43BD-A800-1CA20B70D6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0D14A-4E7C-4693-A8CD-F3345C824280}" type="datetimeFigureOut">
              <a:rPr lang="en-US" smtClean="0"/>
              <a:pPr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C3EC-2F37-43BD-A800-1CA20B70D6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0D14A-4E7C-4693-A8CD-F3345C824280}" type="datetimeFigureOut">
              <a:rPr lang="en-US" smtClean="0"/>
              <a:pPr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C7AC3EC-2F37-43BD-A800-1CA20B70D6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0D14A-4E7C-4693-A8CD-F3345C824280}" type="datetimeFigureOut">
              <a:rPr lang="en-US" smtClean="0"/>
              <a:pPr/>
              <a:t>3/6/2023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C3EC-2F37-43BD-A800-1CA20B70D6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0D14A-4E7C-4693-A8CD-F3345C824280}" type="datetimeFigureOut">
              <a:rPr lang="en-US" smtClean="0"/>
              <a:pPr/>
              <a:t>3/6/2023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C3EC-2F37-43BD-A800-1CA20B70D6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0D14A-4E7C-4693-A8CD-F3345C824280}" type="datetimeFigureOut">
              <a:rPr lang="en-US" smtClean="0"/>
              <a:pPr/>
              <a:t>3/6/2023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C3EC-2F37-43BD-A800-1CA20B70D6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0D14A-4E7C-4693-A8CD-F3345C824280}" type="datetimeFigureOut">
              <a:rPr lang="en-US" smtClean="0"/>
              <a:pPr/>
              <a:t>3/6/2023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C3EC-2F37-43BD-A800-1CA20B70D6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0D14A-4E7C-4693-A8CD-F3345C824280}" type="datetimeFigureOut">
              <a:rPr lang="en-US" smtClean="0"/>
              <a:pPr/>
              <a:t>3/6/2023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C3EC-2F37-43BD-A800-1CA20B70D6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0D14A-4E7C-4693-A8CD-F3345C824280}" type="datetimeFigureOut">
              <a:rPr lang="en-US" smtClean="0"/>
              <a:pPr/>
              <a:t>3/6/2023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C3EC-2F37-43BD-A800-1CA20B70D6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5A0D14A-4E7C-4693-A8CD-F3345C824280}" type="datetimeFigureOut">
              <a:rPr lang="en-US" smtClean="0"/>
              <a:pPr/>
              <a:t>3/6/2023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C7AC3EC-2F37-43BD-A800-1CA20B70D6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ALDOT Updates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743200"/>
          </a:xfrm>
        </p:spPr>
        <p:txBody>
          <a:bodyPr>
            <a:no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Scott George, P. E.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Materials and Tests Engineer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 AAPA Conference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Auburn, AL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March 9,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535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17F24-B8FA-4E8A-8880-9E4F789CF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ALDOT Specifications Updates Etc.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9C580-EB83-412D-A6F5-2A19EA92F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22GA008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OGFC Mix Design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BMD Validation/Verification</a:t>
            </a:r>
          </a:p>
          <a:p>
            <a:pPr marL="13716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877112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17F24-B8FA-4E8A-8880-9E4F789CF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22GA0008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9C580-EB83-412D-A6F5-2A19EA92F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Subarticle 106.09(b)</a:t>
            </a:r>
          </a:p>
          <a:p>
            <a:pPr marL="13716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Compaction on projects &lt;1000 ft.</a:t>
            </a:r>
          </a:p>
          <a:p>
            <a:pPr marL="13716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Items 106.09(c) 4. &amp; 5. </a:t>
            </a:r>
          </a:p>
          <a:p>
            <a:pPr marL="13716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Language changes regarding 	specific gravity </a:t>
            </a:r>
          </a:p>
        </p:txBody>
      </p:sp>
    </p:spTree>
    <p:extLst>
      <p:ext uri="{BB962C8B-B14F-4D97-AF65-F5344CB8AC3E}">
        <p14:creationId xmlns:p14="http://schemas.microsoft.com/office/powerpoint/2010/main" val="2672599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17F24-B8FA-4E8A-8880-9E4F789CF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22GA0008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9C580-EB83-412D-A6F5-2A19EA92F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Subarticle 401.01(b)</a:t>
            </a:r>
          </a:p>
          <a:p>
            <a:pPr marL="13716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Bituminous Treatment Table</a:t>
            </a:r>
          </a:p>
          <a:p>
            <a:pPr marL="13716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Prime Coat</a:t>
            </a:r>
          </a:p>
          <a:p>
            <a:pPr marL="13716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Article 410.01</a:t>
            </a:r>
          </a:p>
          <a:p>
            <a:pPr marL="13716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WMA</a:t>
            </a:r>
          </a:p>
        </p:txBody>
      </p:sp>
    </p:spTree>
    <p:extLst>
      <p:ext uri="{BB962C8B-B14F-4D97-AF65-F5344CB8AC3E}">
        <p14:creationId xmlns:p14="http://schemas.microsoft.com/office/powerpoint/2010/main" val="1697736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17F24-B8FA-4E8A-8880-9E4F789CF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22GA0008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9C580-EB83-412D-A6F5-2A19EA92F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Subarticle 410.03(c) </a:t>
            </a:r>
          </a:p>
          <a:p>
            <a:pPr marL="13716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Compaction for leveling</a:t>
            </a:r>
          </a:p>
          <a:p>
            <a:pPr marL="13716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Subarticle 420.02(e) </a:t>
            </a:r>
          </a:p>
          <a:p>
            <a:pPr marL="13716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PG Asphalt for Trackless Tack</a:t>
            </a:r>
          </a:p>
          <a:p>
            <a:pPr marL="13716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47182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17F24-B8FA-4E8A-8880-9E4F789CF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22GA0008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9C580-EB83-412D-A6F5-2A19EA92F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Subarticles 423.02(c) &amp; 424.02(c) </a:t>
            </a:r>
          </a:p>
          <a:p>
            <a:pPr marL="13716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Allowable Carbonate Stone 	Criteria </a:t>
            </a:r>
          </a:p>
          <a:p>
            <a:pPr marL="137160" indent="0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66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17F24-B8FA-4E8A-8880-9E4F789CF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22GA0008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9C580-EB83-412D-A6F5-2A19EA92F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Article 804.07</a:t>
            </a:r>
          </a:p>
          <a:p>
            <a:pPr marL="13716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Tables of Asphalt Materials </a:t>
            </a:r>
          </a:p>
          <a:p>
            <a:pPr marL="137160" indent="0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332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17F24-B8FA-4E8A-8880-9E4F789CF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OGFC Mix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9C580-EB83-412D-A6F5-2A19EA92F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The procedure is very similar to the ASTM OGFC Design Procedure</a:t>
            </a: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Contractors will set the AC%, not ALDOT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There are new testing requirements to improve OGFC durability: </a:t>
            </a: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	Freeze-thaw</a:t>
            </a: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	Cantabro</a:t>
            </a: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	Dry Rodded Unit weight of aggregate blend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7160" indent="0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056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17F24-B8FA-4E8A-8880-9E4F789CF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BMD Validation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9C580-EB83-412D-A6F5-2A19EA92F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dirty="0"/>
              <a:t>STPAA-0055(519) AL 55 in Covington Co. 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/>
              <a:t>Need to validate the rutting and cracking values in our job special 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/>
              <a:t> 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/>
              <a:t> </a:t>
            </a:r>
          </a:p>
          <a:p>
            <a:pPr marL="13716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55975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pex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3248</TotalTime>
  <Words>396</Words>
  <Application>Microsoft Office PowerPoint</Application>
  <PresentationFormat>On-screen Show (4:3)</PresentationFormat>
  <Paragraphs>84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Apex</vt:lpstr>
      <vt:lpstr>ALDOT Updates </vt:lpstr>
      <vt:lpstr>ALDOT Specifications Updates Etc.</vt:lpstr>
      <vt:lpstr>22GA0008</vt:lpstr>
      <vt:lpstr>22GA0008</vt:lpstr>
      <vt:lpstr>22GA0008</vt:lpstr>
      <vt:lpstr>22GA0008</vt:lpstr>
      <vt:lpstr>22GA0008</vt:lpstr>
      <vt:lpstr>OGFC Mix Design</vt:lpstr>
      <vt:lpstr>BMD Validation </vt:lpstr>
      <vt:lpstr>Questions</vt:lpstr>
    </vt:vector>
  </TitlesOfParts>
  <Company>ALDOT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georges</dc:creator>
  <cp:lastModifiedBy>George, Scott</cp:lastModifiedBy>
  <cp:revision>289</cp:revision>
  <cp:lastPrinted>2014-08-28T13:51:17Z</cp:lastPrinted>
  <dcterms:created xsi:type="dcterms:W3CDTF">2012-04-17T13:01:09Z</dcterms:created>
  <dcterms:modified xsi:type="dcterms:W3CDTF">2023-03-06T14:20:27Z</dcterms:modified>
</cp:coreProperties>
</file>