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94" r:id="rId2"/>
    <p:sldId id="370" r:id="rId3"/>
    <p:sldId id="400" r:id="rId4"/>
    <p:sldId id="450" r:id="rId5"/>
    <p:sldId id="318" r:id="rId6"/>
    <p:sldId id="448" r:id="rId7"/>
    <p:sldId id="452" r:id="rId8"/>
    <p:sldId id="449" r:id="rId9"/>
    <p:sldId id="455" r:id="rId10"/>
    <p:sldId id="367" r:id="rId11"/>
    <p:sldId id="368" r:id="rId12"/>
    <p:sldId id="451" r:id="rId13"/>
    <p:sldId id="264" r:id="rId14"/>
    <p:sldId id="372" r:id="rId15"/>
    <p:sldId id="296" r:id="rId16"/>
    <p:sldId id="337" r:id="rId17"/>
    <p:sldId id="406" r:id="rId18"/>
    <p:sldId id="439" r:id="rId19"/>
    <p:sldId id="453" r:id="rId20"/>
    <p:sldId id="454" r:id="rId21"/>
    <p:sldId id="407" r:id="rId22"/>
    <p:sldId id="441" r:id="rId23"/>
    <p:sldId id="380" r:id="rId24"/>
    <p:sldId id="383" r:id="rId25"/>
    <p:sldId id="341" r:id="rId26"/>
    <p:sldId id="463" r:id="rId27"/>
    <p:sldId id="442" r:id="rId28"/>
    <p:sldId id="444" r:id="rId29"/>
    <p:sldId id="445" r:id="rId30"/>
    <p:sldId id="446" r:id="rId31"/>
    <p:sldId id="388" r:id="rId32"/>
    <p:sldId id="397" r:id="rId33"/>
    <p:sldId id="393" r:id="rId34"/>
    <p:sldId id="382" r:id="rId35"/>
    <p:sldId id="258" r:id="rId36"/>
    <p:sldId id="458" r:id="rId37"/>
    <p:sldId id="398" r:id="rId38"/>
    <p:sldId id="356" r:id="rId39"/>
    <p:sldId id="460" r:id="rId40"/>
    <p:sldId id="459" r:id="rId41"/>
    <p:sldId id="461" r:id="rId42"/>
    <p:sldId id="462" r:id="rId43"/>
    <p:sldId id="395" r:id="rId44"/>
    <p:sldId id="268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9F5D32-9D8F-48B3-97B9-7263B542E185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C93773-A711-4139-A50D-2188C7F75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90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63E2EB3-9322-4D85-B0C0-242551CFE47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3F7F10-FD1B-4005-91B9-32DCDCC87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0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220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220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220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220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22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22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22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220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206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B6E32-B085-453F-980B-84DC11693B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206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27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7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9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5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4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5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1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9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5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8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AFBC-5AD2-4AFC-AAE1-71C6877DB594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679B-2D9E-4214-A82C-0A59B6255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1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03306"/>
            <a:ext cx="9144000" cy="2013151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Skip Powe, P.E.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State Construction Engineer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</a:rPr>
              <a:t>Alabama Department of Transportation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725" y="4783015"/>
            <a:ext cx="2685275" cy="20749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561741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Specs &amp; Construction Policies Update</a:t>
            </a:r>
            <a:b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 AAPA Conference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6480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Specs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2 Special Provisions in development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Others proposed by AAPA Liaison Committee and under review</a:t>
            </a:r>
          </a:p>
        </p:txBody>
      </p:sp>
    </p:spTree>
    <p:extLst>
      <p:ext uri="{BB962C8B-B14F-4D97-AF65-F5344CB8AC3E}">
        <p14:creationId xmlns:p14="http://schemas.microsoft.com/office/powerpoint/2010/main" val="189603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Specs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9151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18-0548 Traffic Control Devices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500" i="1" dirty="0" err="1">
                <a:solidFill>
                  <a:schemeClr val="bg1"/>
                </a:solidFill>
              </a:rPr>
              <a:t>Subarticle</a:t>
            </a:r>
            <a:r>
              <a:rPr lang="en-US" sz="3500" i="1" dirty="0">
                <a:solidFill>
                  <a:schemeClr val="bg1"/>
                </a:solidFill>
              </a:rPr>
              <a:t> 740.05(a) Basis of Payment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500" dirty="0">
                <a:solidFill>
                  <a:schemeClr val="bg1"/>
                </a:solidFill>
              </a:rPr>
              <a:t>Changes wording of “provided” to “installed” for traffic control devices used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500" dirty="0">
                <a:solidFill>
                  <a:schemeClr val="bg1"/>
                </a:solidFill>
              </a:rPr>
              <a:t>Part of CIM 9-2018 (later)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30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69816"/>
            <a:ext cx="10515600" cy="11973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Specs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305017"/>
            <a:ext cx="10515600" cy="5552983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18-???? Hole in Truck Bed for Temperature Checks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i="1" dirty="0">
                <a:solidFill>
                  <a:schemeClr val="bg1"/>
                </a:solidFill>
              </a:rPr>
              <a:t>Subitem 410.03(a)3.b. Trucks (Construction Requirements)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Discussed at August 2018 AAPA Liaison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5/16” hole in driver’s side of the bed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Safety hazards for inspectors exposed to traffic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ALDOT proposed 2</a:t>
            </a:r>
            <a:r>
              <a:rPr lang="en-US" sz="3600" baseline="30000" dirty="0">
                <a:solidFill>
                  <a:schemeClr val="bg1"/>
                </a:solidFill>
              </a:rPr>
              <a:t>nd</a:t>
            </a:r>
            <a:r>
              <a:rPr lang="en-US" sz="3600" dirty="0">
                <a:solidFill>
                  <a:schemeClr val="bg1"/>
                </a:solidFill>
              </a:rPr>
              <a:t> hole on passenger side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Initiated change via January 3, 2019 email with AAPA concurrence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Don’t want a GASP just to add this in light of other AAPA proposals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Minimal feedback so far on getting a 2</a:t>
            </a:r>
            <a:r>
              <a:rPr lang="en-US" sz="3600" baseline="30000" dirty="0">
                <a:solidFill>
                  <a:schemeClr val="bg1"/>
                </a:solidFill>
              </a:rPr>
              <a:t>nd</a:t>
            </a:r>
            <a:r>
              <a:rPr lang="en-US" sz="3600" dirty="0">
                <a:solidFill>
                  <a:schemeClr val="bg1"/>
                </a:solidFill>
              </a:rPr>
              <a:t> hole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b="1" i="1" u="sng" dirty="0">
                <a:solidFill>
                  <a:schemeClr val="bg1"/>
                </a:solidFill>
              </a:rPr>
              <a:t>Please partner with us on this in the interim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4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4972050" y="2586039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399812" name="Text Box 4"/>
          <p:cNvSpPr txBox="1">
            <a:spLocks noChangeArrowheads="1"/>
          </p:cNvSpPr>
          <p:nvPr/>
        </p:nvSpPr>
        <p:spPr bwMode="auto">
          <a:xfrm>
            <a:off x="1714116" y="946505"/>
            <a:ext cx="6400800" cy="46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Hole in side of bed for probe thermometer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3C0525DC-E168-4A86-8D7B-F874333B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150" y="2388421"/>
            <a:ext cx="40138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Holes will soon be available in </a:t>
            </a:r>
            <a:r>
              <a:rPr kumimoji="0" lang="en-US" alt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both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sides of bed so temp check can be conducted from non-traffic side </a:t>
            </a:r>
          </a:p>
        </p:txBody>
      </p:sp>
      <p:sp>
        <p:nvSpPr>
          <p:cNvPr id="11" name="Right Arrow 2">
            <a:extLst>
              <a:ext uri="{FF2B5EF4-FFF2-40B4-BE49-F238E27FC236}">
                <a16:creationId xmlns:a16="http://schemas.microsoft.com/office/drawing/2014/main" id="{BDCDF1D5-603F-4F2A-A249-BB031A875670}"/>
              </a:ext>
            </a:extLst>
          </p:cNvPr>
          <p:cNvSpPr/>
          <p:nvPr/>
        </p:nvSpPr>
        <p:spPr bwMode="auto">
          <a:xfrm>
            <a:off x="8178150" y="2447539"/>
            <a:ext cx="579429" cy="27699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0516" tIns="45258" rIns="90516" bIns="4525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4" name="Temp Checks">
            <a:hlinkClick r:id="" action="ppaction://media"/>
            <a:extLst>
              <a:ext uri="{FF2B5EF4-FFF2-40B4-BE49-F238E27FC236}">
                <a16:creationId xmlns:a16="http://schemas.microsoft.com/office/drawing/2014/main" id="{B29F5731-9054-4992-B8E1-D8EA3B20A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8176"/>
            <a:ext cx="8077954" cy="5449824"/>
          </a:xfrm>
          <a:prstGeom prst="rect">
            <a:avLst/>
          </a:prstGeom>
        </p:spPr>
      </p:pic>
      <p:sp>
        <p:nvSpPr>
          <p:cNvPr id="10" name="Rectangle 1026">
            <a:extLst>
              <a:ext uri="{FF2B5EF4-FFF2-40B4-BE49-F238E27FC236}">
                <a16:creationId xmlns:a16="http://schemas.microsoft.com/office/drawing/2014/main" id="{081D7FDB-CE34-4977-9878-6F81B4DB6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954" y="1402989"/>
            <a:ext cx="910485" cy="364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 kern="1200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 i="1">
                <a:solidFill>
                  <a:srgbClr val="F4E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Video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71E5287-19E9-46BE-99D7-263850AD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08" y="80447"/>
            <a:ext cx="10515600" cy="95882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Specs</a:t>
            </a:r>
          </a:p>
        </p:txBody>
      </p:sp>
    </p:spTree>
    <p:extLst>
      <p:ext uri="{BB962C8B-B14F-4D97-AF65-F5344CB8AC3E}">
        <p14:creationId xmlns:p14="http://schemas.microsoft.com/office/powerpoint/2010/main" val="3502619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Specs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1464816"/>
            <a:ext cx="11038839" cy="5282213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dirty="0">
                <a:solidFill>
                  <a:schemeClr val="bg1"/>
                </a:solidFill>
              </a:rPr>
              <a:t>AAPA/ALDOT Liaison Proposals</a:t>
            </a:r>
          </a:p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bg1"/>
                </a:solidFill>
              </a:rPr>
              <a:t>Distributor Truck Calibrations</a:t>
            </a:r>
          </a:p>
          <a:p>
            <a:pPr lvl="1">
              <a:spcAft>
                <a:spcPts val="1200"/>
              </a:spcAft>
            </a:pPr>
            <a:r>
              <a:rPr lang="en-US" sz="3500" dirty="0">
                <a:solidFill>
                  <a:schemeClr val="bg1"/>
                </a:solidFill>
              </a:rPr>
              <a:t>Possible pilot projects coming</a:t>
            </a:r>
          </a:p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bg1"/>
                </a:solidFill>
              </a:rPr>
              <a:t>Bump Grinding on Transverse Joints</a:t>
            </a:r>
          </a:p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bg1"/>
                </a:solidFill>
              </a:rPr>
              <a:t>Longitudinal Joints on Interstate Ramps</a:t>
            </a:r>
          </a:p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bg1"/>
                </a:solidFill>
              </a:rPr>
              <a:t>Thin Lift HMA Mixes </a:t>
            </a:r>
          </a:p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bg1"/>
                </a:solidFill>
              </a:rPr>
              <a:t>100% RAP mixes</a:t>
            </a:r>
          </a:p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bg1"/>
                </a:solidFill>
              </a:rPr>
              <a:t>All are under review and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17446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Construction Information Memorandum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Our Policies &amp; Procedures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cc: Industry Associations, if it affects</a:t>
            </a:r>
          </a:p>
        </p:txBody>
      </p:sp>
    </p:spTree>
    <p:extLst>
      <p:ext uri="{BB962C8B-B14F-4D97-AF65-F5344CB8AC3E}">
        <p14:creationId xmlns:p14="http://schemas.microsoft.com/office/powerpoint/2010/main" val="216096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5-2018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6-2018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7-2018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8-2018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9-2018</a:t>
            </a:r>
          </a:p>
          <a:p>
            <a:pPr marL="0" indent="0">
              <a:spcAft>
                <a:spcPts val="12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8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5-2018:  Non-payment of Overweight Loads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6-2018:  Unannounced Independent Weight Checks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7-2018:  Density Requirements for Bit. Pavement Layers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i.e. defining our types of surface treatments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Density per </a:t>
            </a:r>
            <a:r>
              <a:rPr lang="en-US" sz="3600" i="1" dirty="0" err="1">
                <a:solidFill>
                  <a:schemeClr val="bg1"/>
                </a:solidFill>
              </a:rPr>
              <a:t>Subarticle</a:t>
            </a:r>
            <a:r>
              <a:rPr lang="en-US" sz="3600" i="1" dirty="0">
                <a:solidFill>
                  <a:schemeClr val="bg1"/>
                </a:solidFill>
              </a:rPr>
              <a:t> 306.03(g) </a:t>
            </a:r>
            <a:r>
              <a:rPr lang="en-US" sz="3600" dirty="0">
                <a:solidFill>
                  <a:schemeClr val="bg1"/>
                </a:solidFill>
              </a:rPr>
              <a:t>and </a:t>
            </a:r>
            <a:r>
              <a:rPr lang="en-US" sz="3600" i="1" dirty="0">
                <a:solidFill>
                  <a:schemeClr val="bg1"/>
                </a:solidFill>
              </a:rPr>
              <a:t>Table IV of 410.08(e)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Includes Scrub Seals &amp; High Performance Chip Seals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03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48882"/>
            <a:ext cx="10515600" cy="519715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8-2018:  Proper Layout and Application of Striping, Markings, and Legends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Pre-communication and coordination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Area needs to know layout before temp stripe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Don’t mess up a new Wearing Surface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Follow standards and </a:t>
            </a:r>
            <a:r>
              <a:rPr lang="en-US" sz="3600" b="1" i="1" u="sng" dirty="0">
                <a:solidFill>
                  <a:schemeClr val="bg1"/>
                </a:solidFill>
              </a:rPr>
              <a:t>NOT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/>
                </a:solidFill>
              </a:rPr>
              <a:t>Google Earth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Need better plan info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More guidance forthcoming</a:t>
            </a:r>
          </a:p>
        </p:txBody>
      </p:sp>
    </p:spTree>
    <p:extLst>
      <p:ext uri="{BB962C8B-B14F-4D97-AF65-F5344CB8AC3E}">
        <p14:creationId xmlns:p14="http://schemas.microsoft.com/office/powerpoint/2010/main" val="262504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340528"/>
            <a:ext cx="10515600" cy="48649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8-2018 Follow-up </a:t>
            </a:r>
          </a:p>
          <a:p>
            <a:r>
              <a:rPr lang="en-US" sz="3600" dirty="0">
                <a:solidFill>
                  <a:schemeClr val="bg1"/>
                </a:solidFill>
              </a:rPr>
              <a:t>Plan Needs for Traffic Striping, Dotted, Markings,    and Legends</a:t>
            </a:r>
          </a:p>
          <a:p>
            <a:pPr lvl="1">
              <a:spcBef>
                <a:spcPts val="1200"/>
              </a:spcBef>
            </a:pPr>
            <a:r>
              <a:rPr lang="en-US" sz="3400" dirty="0">
                <a:solidFill>
                  <a:schemeClr val="bg1"/>
                </a:solidFill>
              </a:rPr>
              <a:t>Lane Drop Markings</a:t>
            </a:r>
          </a:p>
          <a:p>
            <a:pPr lvl="2">
              <a:spcBef>
                <a:spcPts val="1200"/>
              </a:spcBef>
            </a:pPr>
            <a:r>
              <a:rPr lang="en-US" sz="3400" dirty="0">
                <a:solidFill>
                  <a:schemeClr val="bg1"/>
                </a:solidFill>
              </a:rPr>
              <a:t>need Box Sheets</a:t>
            </a:r>
          </a:p>
          <a:p>
            <a:pPr lvl="2">
              <a:spcBef>
                <a:spcPts val="1200"/>
              </a:spcBef>
            </a:pPr>
            <a:r>
              <a:rPr lang="en-US" sz="3400" dirty="0">
                <a:solidFill>
                  <a:schemeClr val="bg1"/>
                </a:solidFill>
              </a:rPr>
              <a:t>with locations and quantities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8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Construction Status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Specification Changes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Proposed Specs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CIMs</a:t>
            </a:r>
          </a:p>
          <a:p>
            <a:pPr marL="0" indent="0">
              <a:spcAft>
                <a:spcPts val="600"/>
              </a:spcAft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Recent Changes/Issues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Points of Emphasis</a:t>
            </a:r>
          </a:p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On the Radar</a:t>
            </a:r>
          </a:p>
        </p:txBody>
      </p:sp>
    </p:spTree>
    <p:extLst>
      <p:ext uri="{BB962C8B-B14F-4D97-AF65-F5344CB8AC3E}">
        <p14:creationId xmlns:p14="http://schemas.microsoft.com/office/powerpoint/2010/main" val="190225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340528"/>
            <a:ext cx="10515600" cy="5517472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8-2018 Follow-up</a:t>
            </a:r>
          </a:p>
          <a:p>
            <a:r>
              <a:rPr lang="en-US" sz="3800" dirty="0">
                <a:solidFill>
                  <a:schemeClr val="bg1"/>
                </a:solidFill>
              </a:rPr>
              <a:t>Specialty Traffic Control Markings 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Examples – interstate shields and bicycle symbols 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Special Drawing TCM-703 (Sheet 2 of 2) Index 1049</a:t>
            </a:r>
          </a:p>
          <a:p>
            <a:pPr lvl="1"/>
            <a:r>
              <a:rPr lang="en-US" sz="3600" i="1" dirty="0">
                <a:solidFill>
                  <a:schemeClr val="bg1"/>
                </a:solidFill>
              </a:rPr>
              <a:t>Item 703.03(c)3. </a:t>
            </a:r>
            <a:r>
              <a:rPr lang="en-US" sz="3600" dirty="0">
                <a:solidFill>
                  <a:schemeClr val="bg1"/>
                </a:solidFill>
              </a:rPr>
              <a:t>use of details in the Special Drawings or plans</a:t>
            </a:r>
          </a:p>
          <a:p>
            <a:pPr lvl="1"/>
            <a:r>
              <a:rPr lang="en-US" sz="3600" i="1" dirty="0" err="1">
                <a:solidFill>
                  <a:schemeClr val="bg1"/>
                </a:solidFill>
              </a:rPr>
              <a:t>Subarticle</a:t>
            </a:r>
            <a:r>
              <a:rPr lang="en-US" sz="3600" i="1" dirty="0">
                <a:solidFill>
                  <a:schemeClr val="bg1"/>
                </a:solidFill>
              </a:rPr>
              <a:t> 703.05(b) </a:t>
            </a:r>
            <a:r>
              <a:rPr lang="en-US" sz="3600" dirty="0">
                <a:solidFill>
                  <a:schemeClr val="bg1"/>
                </a:solidFill>
              </a:rPr>
              <a:t>lists 703H000 Specialty Traffic Control Markings as pay item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Can’t use normal 703A items for Traffic Control Markings 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Can’t use </a:t>
            </a:r>
            <a:r>
              <a:rPr lang="en-US" sz="3600" dirty="0" err="1">
                <a:solidFill>
                  <a:schemeClr val="bg1"/>
                </a:solidFill>
              </a:rPr>
              <a:t>PNotes</a:t>
            </a:r>
            <a:r>
              <a:rPr lang="en-US" sz="3600" dirty="0">
                <a:solidFill>
                  <a:schemeClr val="bg1"/>
                </a:solidFill>
              </a:rPr>
              <a:t> to make it 703A either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If Special Markings required and no 703H000, have to do supplemental agreement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None of us want more paperwork, so we directed designers to set up in the plans when required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01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14196"/>
            <a:ext cx="10515600" cy="524380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9-2018:  Deletion of Traffic Control Note 739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i="1" dirty="0">
                <a:solidFill>
                  <a:schemeClr val="bg1"/>
                </a:solidFill>
              </a:rPr>
              <a:t>“The quantities shown in the traffic control summary box are considered to be minimum requirement for handling traffic at any given time during construction.”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Liability issues for the industry and payment complaints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Note deleted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Allows payment to be governed by </a:t>
            </a:r>
            <a:r>
              <a:rPr lang="en-US" sz="3400" i="1" dirty="0">
                <a:solidFill>
                  <a:schemeClr val="bg1"/>
                </a:solidFill>
              </a:rPr>
              <a:t>Article 109.05 </a:t>
            </a:r>
            <a:r>
              <a:rPr lang="en-US" sz="3400" dirty="0">
                <a:solidFill>
                  <a:schemeClr val="bg1"/>
                </a:solidFill>
              </a:rPr>
              <a:t>and </a:t>
            </a:r>
            <a:r>
              <a:rPr lang="en-US" sz="3400" i="1" dirty="0" err="1">
                <a:solidFill>
                  <a:schemeClr val="bg1"/>
                </a:solidFill>
              </a:rPr>
              <a:t>Subarticles</a:t>
            </a:r>
            <a:r>
              <a:rPr lang="en-US" sz="3400" i="1" dirty="0">
                <a:solidFill>
                  <a:schemeClr val="bg1"/>
                </a:solidFill>
              </a:rPr>
              <a:t> 109.03(a), 109.06(a), and 740.05(a)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39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4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STAY TUNED!!! 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More are coming</a:t>
            </a:r>
          </a:p>
        </p:txBody>
      </p:sp>
    </p:spTree>
    <p:extLst>
      <p:ext uri="{BB962C8B-B14F-4D97-AF65-F5344CB8AC3E}">
        <p14:creationId xmlns:p14="http://schemas.microsoft.com/office/powerpoint/2010/main" val="3246044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Besides specs, proposed specs and CIMs,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What recent changes and issues have we had?</a:t>
            </a:r>
          </a:p>
        </p:txBody>
      </p:sp>
    </p:spTree>
    <p:extLst>
      <p:ext uri="{BB962C8B-B14F-4D97-AF65-F5344CB8AC3E}">
        <p14:creationId xmlns:p14="http://schemas.microsoft.com/office/powerpoint/2010/main" val="615973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/Issues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070" y="1825624"/>
            <a:ext cx="11239130" cy="4894771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Lettings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Per Mr. Cooper’s directive at ARBA 2018 Liaison Meeting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ALDOT transitioned from 3-week advertising to 4-weeks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4-week began with November letting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OE still flooded with questions and changes during letting week</a:t>
            </a:r>
          </a:p>
          <a:p>
            <a:pPr>
              <a:spcAft>
                <a:spcPts val="1200"/>
              </a:spcAft>
            </a:pPr>
            <a:r>
              <a:rPr lang="en-US" sz="3200" b="1" i="1" u="sng" dirty="0">
                <a:solidFill>
                  <a:schemeClr val="bg1"/>
                </a:solidFill>
              </a:rPr>
              <a:t>PLEASE </a:t>
            </a:r>
            <a:r>
              <a:rPr lang="en-US" sz="3200" dirty="0">
                <a:solidFill>
                  <a:schemeClr val="bg1"/>
                </a:solidFill>
              </a:rPr>
              <a:t>use this extra week to start reviewing plans earlier </a:t>
            </a:r>
          </a:p>
          <a:p>
            <a:pPr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5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048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OSHA Notification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ALDOT required by Federal regulation to notify DOL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Of all its contracts when awarded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Done through the Compliance Bureau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Since OSHA is under DOL, info is passed down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Understand OSHA is inspecting more projects </a:t>
            </a:r>
            <a:r>
              <a:rPr lang="en-US" sz="3200" i="1" u="sng" dirty="0">
                <a:solidFill>
                  <a:schemeClr val="bg1"/>
                </a:solidFill>
              </a:rPr>
              <a:t>(Beware!)</a:t>
            </a: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46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048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DBE Program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DBE Certifications and Supportive Services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Part of Compliance Bureau for years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Moved to Construction Bureau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Effective March 1, 2019</a:t>
            </a: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69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Cones vs Drums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Long-time practice requiring drums for lane closures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Especially at night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MUTCD allows them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Several night pilot projects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Statewide Traffic Control Team reviewed </a:t>
            </a:r>
          </a:p>
          <a:p>
            <a:pPr lvl="1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69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Cones vs Drums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Changes to standards and TCP details just approved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Standard Drawing Index 1045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TCP Details Index 2010 &amp; 2010A</a:t>
            </a:r>
          </a:p>
          <a:p>
            <a:pPr>
              <a:spcAft>
                <a:spcPts val="600"/>
              </a:spcAft>
            </a:pPr>
            <a:r>
              <a:rPr lang="en-US" sz="3400" i="1" dirty="0">
                <a:solidFill>
                  <a:schemeClr val="bg1"/>
                </a:solidFill>
              </a:rPr>
              <a:t>Details for Freeway and Interstate Highway Lane Closures</a:t>
            </a:r>
          </a:p>
          <a:p>
            <a:pPr lvl="1"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79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Cones vs Drums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1045 – adds the 42” cone with handle</a:t>
            </a:r>
          </a:p>
          <a:p>
            <a:pPr lvl="1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For Daytime or Nighttime use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2010 &amp; 2010A – Note 2 &amp; 3</a:t>
            </a:r>
          </a:p>
          <a:p>
            <a:pPr lvl="1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36” min. cones may be used in Daytime</a:t>
            </a:r>
          </a:p>
          <a:p>
            <a:pPr lvl="1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42” min. cones at Nighttime</a:t>
            </a:r>
          </a:p>
          <a:p>
            <a:pPr lvl="1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Both in lieu of Drums, except in tapers</a:t>
            </a:r>
          </a:p>
          <a:p>
            <a:pPr lvl="1"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Pay item will be Drums; you bid what you need</a:t>
            </a:r>
          </a:p>
        </p:txBody>
      </p:sp>
    </p:spTree>
    <p:extLst>
      <p:ext uri="{BB962C8B-B14F-4D97-AF65-F5344CB8AC3E}">
        <p14:creationId xmlns:p14="http://schemas.microsoft.com/office/powerpoint/2010/main" val="224667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Status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07649B59-683A-4BF3-8763-C49C35C3D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2768"/>
              </p:ext>
            </p:extLst>
          </p:nvPr>
        </p:nvGraphicFramePr>
        <p:xfrm>
          <a:off x="68062" y="1766656"/>
          <a:ext cx="12055875" cy="40921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42196992"/>
                    </a:ext>
                  </a:extLst>
                </a:gridCol>
                <a:gridCol w="2264757">
                  <a:extLst>
                    <a:ext uri="{9D8B030D-6E8A-4147-A177-3AD203B41FA5}">
                      <a16:colId xmlns:a16="http://schemas.microsoft.com/office/drawing/2014/main" val="2845783881"/>
                    </a:ext>
                  </a:extLst>
                </a:gridCol>
                <a:gridCol w="2247706">
                  <a:extLst>
                    <a:ext uri="{9D8B030D-6E8A-4147-A177-3AD203B41FA5}">
                      <a16:colId xmlns:a16="http://schemas.microsoft.com/office/drawing/2014/main" val="2878804064"/>
                    </a:ext>
                  </a:extLst>
                </a:gridCol>
                <a:gridCol w="2247706">
                  <a:extLst>
                    <a:ext uri="{9D8B030D-6E8A-4147-A177-3AD203B41FA5}">
                      <a16:colId xmlns:a16="http://schemas.microsoft.com/office/drawing/2014/main" val="3089331785"/>
                    </a:ext>
                  </a:extLst>
                </a:gridCol>
                <a:gridCol w="2247706">
                  <a:extLst>
                    <a:ext uri="{9D8B030D-6E8A-4147-A177-3AD203B41FA5}">
                      <a16:colId xmlns:a16="http://schemas.microsoft.com/office/drawing/2014/main" val="180080003"/>
                    </a:ext>
                  </a:extLst>
                </a:gridCol>
              </a:tblGrid>
              <a:tr h="656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Active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Accepted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989860"/>
                  </a:ext>
                </a:extLst>
              </a:tr>
              <a:tr h="858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Year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Contracts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Billions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Contracts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Billions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93020534"/>
                  </a:ext>
                </a:extLst>
              </a:tr>
              <a:tr h="858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March 2017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382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$1.74 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732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$2.21 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0105827"/>
                  </a:ext>
                </a:extLst>
              </a:tr>
              <a:tr h="858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March 2018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399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$2.31 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675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$2.23 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1126132"/>
                  </a:ext>
                </a:extLst>
              </a:tr>
              <a:tr h="858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March 2019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409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$2.43 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593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$1.93 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245639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3C5AD7A-9FF3-445C-B165-4F13777CCE23}"/>
              </a:ext>
            </a:extLst>
          </p:cNvPr>
          <p:cNvSpPr txBox="1"/>
          <p:nvPr/>
        </p:nvSpPr>
        <p:spPr>
          <a:xfrm flipH="1">
            <a:off x="68062" y="6138343"/>
            <a:ext cx="12055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</a:rPr>
              <a:t>Down from peak in Summer of 2018 – 440 Contracts worth $2.50 Billion</a:t>
            </a:r>
          </a:p>
        </p:txBody>
      </p:sp>
    </p:spTree>
    <p:extLst>
      <p:ext uri="{BB962C8B-B14F-4D97-AF65-F5344CB8AC3E}">
        <p14:creationId xmlns:p14="http://schemas.microsoft.com/office/powerpoint/2010/main" val="2741832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Changes/Issues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91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Cones vs Drums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Working with Design to send out letter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Effective with June Letting???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But looking to add to IM jobs in April &amp; May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solidFill>
                  <a:schemeClr val="bg1"/>
                </a:solidFill>
              </a:rPr>
              <a:t>Not opposed to Change Orders to swap current jobs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44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1B78C63-C13F-4BD7-ACFF-6C4592AF2B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4" y="0"/>
            <a:ext cx="10201835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BC72A9-2E74-49F1-A09D-34E6B2933A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5" y="5299159"/>
            <a:ext cx="2133600" cy="1314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FFAC52-95D0-445F-BEA5-9AA2D5FAD727}"/>
              </a:ext>
            </a:extLst>
          </p:cNvPr>
          <p:cNvSpPr txBox="1"/>
          <p:nvPr/>
        </p:nvSpPr>
        <p:spPr>
          <a:xfrm>
            <a:off x="-80683" y="286872"/>
            <a:ext cx="2572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Emphasis</a:t>
            </a:r>
          </a:p>
        </p:txBody>
      </p:sp>
    </p:spTree>
    <p:extLst>
      <p:ext uri="{BB962C8B-B14F-4D97-AF65-F5344CB8AC3E}">
        <p14:creationId xmlns:p14="http://schemas.microsoft.com/office/powerpoint/2010/main" val="3008108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of Emphasis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3649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>
                <a:solidFill>
                  <a:schemeClr val="bg1"/>
                </a:solidFill>
              </a:rPr>
              <a:t>OGFC Placement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Reminder – </a:t>
            </a:r>
            <a:r>
              <a:rPr lang="en-US" sz="4000" b="1" i="1" u="sng" dirty="0">
                <a:solidFill>
                  <a:schemeClr val="bg1"/>
                </a:solidFill>
              </a:rPr>
              <a:t>Density is not required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Only need to “seat” it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Several jobs lately that appear to be over-rolled 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Water is still on surface 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With more PM1 jobs, becoming an issue</a:t>
            </a:r>
          </a:p>
          <a:p>
            <a:pPr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40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of Emphasis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94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C-25 Daily Inspection of Traffic Control Devices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From ARBA Liaison Meeting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If you need info on status/maintenance needs of devices, can request copy of the inspection results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PM can email them in lieu of copies</a:t>
            </a:r>
          </a:p>
        </p:txBody>
      </p:sp>
    </p:spTree>
    <p:extLst>
      <p:ext uri="{BB962C8B-B14F-4D97-AF65-F5344CB8AC3E}">
        <p14:creationId xmlns:p14="http://schemas.microsoft.com/office/powerpoint/2010/main" val="4257036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of Emphasis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701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800" dirty="0">
                <a:solidFill>
                  <a:schemeClr val="bg1"/>
                </a:solidFill>
              </a:rPr>
              <a:t>e-Ticketing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Discussed here for last 2 years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4 pilot projects administered via Change Order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Special Provision added to contract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Dual process with both paper and electronic tickets</a:t>
            </a: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All 4 pilots have been with </a:t>
            </a:r>
            <a:r>
              <a:rPr lang="en-US" sz="3400" dirty="0" err="1">
                <a:solidFill>
                  <a:schemeClr val="bg1"/>
                </a:solidFill>
              </a:rPr>
              <a:t>FleetWatcher</a:t>
            </a:r>
            <a:endParaRPr lang="en-US" sz="3400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Plan to test additional software this year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endParaRPr lang="en-US" sz="40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92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B7DC-E065-418E-B467-5FD2A5CAC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of Emphasis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1763A-37F9-408E-B8E6-361975E74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9931400" cy="50474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e-Ticketing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One of few states piloting this technology, but interest is rapidly growing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National presentations/discussions on best practices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Recent peer exchange here with Vermont DOT, FHWA, FleetWatcher, and Midsouth Paving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Discussions with other software systems (Command </a:t>
            </a:r>
            <a:r>
              <a:rPr lang="en-US" sz="3400" dirty="0" err="1">
                <a:solidFill>
                  <a:schemeClr val="bg1"/>
                </a:solidFill>
              </a:rPr>
              <a:t>Alkon</a:t>
            </a:r>
            <a:r>
              <a:rPr lang="en-US" sz="3400" dirty="0">
                <a:solidFill>
                  <a:schemeClr val="bg1"/>
                </a:solidFill>
              </a:rPr>
              <a:t>, </a:t>
            </a:r>
            <a:r>
              <a:rPr lang="en-US" sz="3400" dirty="0" err="1">
                <a:solidFill>
                  <a:schemeClr val="bg1"/>
                </a:solidFill>
              </a:rPr>
              <a:t>iStrada</a:t>
            </a:r>
            <a:r>
              <a:rPr lang="en-US" sz="3400" dirty="0">
                <a:solidFill>
                  <a:schemeClr val="bg1"/>
                </a:solidFill>
              </a:rPr>
              <a:t>, </a:t>
            </a:r>
            <a:r>
              <a:rPr lang="en-US" sz="3400" dirty="0" err="1">
                <a:solidFill>
                  <a:schemeClr val="bg1"/>
                </a:solidFill>
              </a:rPr>
              <a:t>etc</a:t>
            </a:r>
            <a:r>
              <a:rPr lang="en-US" sz="3400" dirty="0">
                <a:solidFill>
                  <a:schemeClr val="bg1"/>
                </a:solidFill>
              </a:rPr>
              <a:t>…)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20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1B7DC-E065-418E-B467-5FD2A5CA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7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of Emphasis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1763A-37F9-408E-B8E6-361975E74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693"/>
            <a:ext cx="9931400" cy="538430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e-Ticketing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Next Steps?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Additional HMA pilot projects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Different areas of the State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Additional contractor involvement </a:t>
            </a:r>
            <a:r>
              <a:rPr lang="en-US" sz="3000" i="1" dirty="0">
                <a:solidFill>
                  <a:schemeClr val="bg1"/>
                </a:solidFill>
              </a:rPr>
              <a:t>(</a:t>
            </a:r>
            <a:r>
              <a:rPr lang="en-US" sz="3000" i="1" dirty="0" err="1">
                <a:solidFill>
                  <a:schemeClr val="bg1"/>
                </a:solidFill>
              </a:rPr>
              <a:t>esp</a:t>
            </a:r>
            <a:r>
              <a:rPr lang="en-US" sz="3000" i="1" dirty="0">
                <a:solidFill>
                  <a:schemeClr val="bg1"/>
                </a:solidFill>
              </a:rPr>
              <a:t> with fleet tracking)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Different Load-Out systems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New software platforms 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bg1"/>
                </a:solidFill>
              </a:rPr>
              <a:t>Additional inspection staff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1"/>
                </a:solidFill>
              </a:rPr>
              <a:t>Aggregate and Conc@*#* pilot projects</a:t>
            </a:r>
          </a:p>
          <a:p>
            <a:pPr lvl="1">
              <a:spcBef>
                <a:spcPts val="600"/>
              </a:spcBef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77912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EED551-F2FE-4B71-B37C-5464524C8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9014" y="1690688"/>
            <a:ext cx="8873971" cy="498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66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94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>
                <a:solidFill>
                  <a:schemeClr val="bg1"/>
                </a:solidFill>
              </a:rPr>
              <a:t>Portable Changeable Message Signs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Discussed the last 2 years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Almost done???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Meanwhile, DO NOT USE – </a:t>
            </a:r>
            <a:r>
              <a:rPr lang="en-US" sz="4000" b="1" u="sng" dirty="0">
                <a:solidFill>
                  <a:schemeClr val="bg1"/>
                </a:solidFill>
              </a:rPr>
              <a:t>Road Work Ahead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Find something else to say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More to come!</a:t>
            </a:r>
          </a:p>
        </p:txBody>
      </p:sp>
    </p:spTree>
    <p:extLst>
      <p:ext uri="{BB962C8B-B14F-4D97-AF65-F5344CB8AC3E}">
        <p14:creationId xmlns:p14="http://schemas.microsoft.com/office/powerpoint/2010/main" val="1985159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940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>
                <a:solidFill>
                  <a:schemeClr val="bg1"/>
                </a:solidFill>
              </a:rPr>
              <a:t>Type III Barricades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For years, ALDOT standard is 10” panel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MUTCD allows 8”-12”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Other states use 8”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Plan to change to 8” minimum in January 2020</a:t>
            </a:r>
          </a:p>
          <a:p>
            <a:pPr>
              <a:spcAft>
                <a:spcPts val="1200"/>
              </a:spcAft>
            </a:pPr>
            <a:r>
              <a:rPr lang="en-US" sz="4000" dirty="0">
                <a:solidFill>
                  <a:schemeClr val="bg1"/>
                </a:solidFill>
              </a:rPr>
              <a:t>Result of ARBA Liaison proposal</a:t>
            </a:r>
          </a:p>
        </p:txBody>
      </p:sp>
    </p:spTree>
    <p:extLst>
      <p:ext uri="{BB962C8B-B14F-4D97-AF65-F5344CB8AC3E}">
        <p14:creationId xmlns:p14="http://schemas.microsoft.com/office/powerpoint/2010/main" val="338494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835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18-0313  Load Restrictions for Hauling</a:t>
            </a:r>
          </a:p>
          <a:p>
            <a:pPr lvl="0"/>
            <a:r>
              <a:rPr lang="en-US" sz="3200" i="1" dirty="0" err="1">
                <a:solidFill>
                  <a:schemeClr val="bg1"/>
                </a:solidFill>
              </a:rPr>
              <a:t>Subarticle</a:t>
            </a:r>
            <a:r>
              <a:rPr lang="en-US" sz="3200" i="1" dirty="0">
                <a:solidFill>
                  <a:schemeClr val="bg1"/>
                </a:solidFill>
              </a:rPr>
              <a:t> 105.12(b) </a:t>
            </a:r>
            <a:r>
              <a:rPr lang="en-US" sz="3200" dirty="0">
                <a:solidFill>
                  <a:schemeClr val="bg1"/>
                </a:solidFill>
              </a:rPr>
              <a:t>for payment of Overweight Loads</a:t>
            </a:r>
          </a:p>
          <a:p>
            <a:pPr marL="0" lv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18-0314 Load Restrictions for Hauling</a:t>
            </a:r>
          </a:p>
          <a:p>
            <a:r>
              <a:rPr lang="en-US" sz="3200" i="1" dirty="0" err="1">
                <a:solidFill>
                  <a:schemeClr val="bg1"/>
                </a:solidFill>
              </a:rPr>
              <a:t>Subarticle</a:t>
            </a:r>
            <a:r>
              <a:rPr lang="en-US" sz="3200" i="1" dirty="0">
                <a:solidFill>
                  <a:schemeClr val="bg1"/>
                </a:solidFill>
              </a:rPr>
              <a:t> 109.01(h) </a:t>
            </a:r>
            <a:r>
              <a:rPr lang="en-US" sz="3200" dirty="0">
                <a:solidFill>
                  <a:schemeClr val="bg1"/>
                </a:solidFill>
              </a:rPr>
              <a:t>for Independent Weight Checks</a:t>
            </a:r>
          </a:p>
        </p:txBody>
      </p:sp>
    </p:spTree>
    <p:extLst>
      <p:ext uri="{BB962C8B-B14F-4D97-AF65-F5344CB8AC3E}">
        <p14:creationId xmlns:p14="http://schemas.microsoft.com/office/powerpoint/2010/main" val="2493468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62470"/>
            <a:ext cx="10515600" cy="529552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Barricades, Cones, and Drums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As stated, changing sign sheeting in January 2020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Type XI Fluorescent 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Do same for Barricades, Cones, and Drums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January 2021</a:t>
            </a:r>
          </a:p>
          <a:p>
            <a:pPr>
              <a:spcAft>
                <a:spcPts val="1200"/>
              </a:spcAft>
            </a:pPr>
            <a:r>
              <a:rPr lang="en-US" sz="3400" dirty="0">
                <a:solidFill>
                  <a:schemeClr val="bg1"/>
                </a:solidFill>
              </a:rPr>
              <a:t>Allows for industry transition and should not strain sheeting supply</a:t>
            </a:r>
          </a:p>
        </p:txBody>
      </p:sp>
    </p:spTree>
    <p:extLst>
      <p:ext uri="{BB962C8B-B14F-4D97-AF65-F5344CB8AC3E}">
        <p14:creationId xmlns:p14="http://schemas.microsoft.com/office/powerpoint/2010/main" val="1464858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62470"/>
            <a:ext cx="10515600" cy="529552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GFO 1-41 Traffic Interruption Reporting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bg1"/>
                </a:solidFill>
              </a:rPr>
              <a:t>ALDOT developing a Traffic Incident Reporting (TIR) document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bg1"/>
                </a:solidFill>
              </a:rPr>
              <a:t>Response to 23 CFR 511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bg1"/>
                </a:solidFill>
              </a:rPr>
              <a:t>Reporting of any activity that interferes with traffic to the Region’s TMC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bg1"/>
                </a:solidFill>
              </a:rPr>
              <a:t>Typical activity will be lane or shoulder closures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bg1"/>
                </a:solidFill>
              </a:rPr>
              <a:t>Document will show reporting time frames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bg1"/>
                </a:solidFill>
              </a:rPr>
              <a:t>Submittal time limit (i.e. 10 minutes)</a:t>
            </a:r>
          </a:p>
          <a:p>
            <a:pPr>
              <a:spcBef>
                <a:spcPts val="1200"/>
              </a:spcBef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19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62470"/>
            <a:ext cx="10515600" cy="529552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GFO 1-41 Traffic Interruption Reporting</a:t>
            </a:r>
          </a:p>
          <a:p>
            <a:r>
              <a:rPr lang="en-US" sz="3200" dirty="0">
                <a:solidFill>
                  <a:schemeClr val="bg1"/>
                </a:solidFill>
              </a:rPr>
              <a:t>Goal: 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Improve work zone management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Provide real-time reporting to the public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 dirty="0">
                <a:solidFill>
                  <a:schemeClr val="bg1"/>
                </a:solidFill>
              </a:rPr>
              <a:t>Increase safety to motorists/workers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Contractor must coordinate closures with PM and/or Area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Contractor’s cooperation is vital for this to be successful  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3200" b="1" i="1" u="sng" dirty="0">
                <a:solidFill>
                  <a:schemeClr val="bg1"/>
                </a:solidFill>
              </a:rPr>
              <a:t>PS – and help us conform to the Federal Code</a:t>
            </a:r>
            <a:r>
              <a:rPr lang="en-US" sz="3200" dirty="0">
                <a:solidFill>
                  <a:schemeClr val="bg1"/>
                </a:solidFill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62668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Radar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94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Interstate Resurfacing (anticipated)</a:t>
            </a: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April:		3	Elmore/Autauga, Lowndes/Mont, 					Escambia/Conecuh</a:t>
            </a:r>
          </a:p>
          <a:p>
            <a:r>
              <a:rPr lang="en-US" sz="3600" dirty="0">
                <a:solidFill>
                  <a:schemeClr val="bg1"/>
                </a:solidFill>
              </a:rPr>
              <a:t>May:		3	Etowah, Mobile/Baldwin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				Escambia (PMR)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</a:rPr>
              <a:t>June:		1	Limestone (PM2)</a:t>
            </a:r>
          </a:p>
        </p:txBody>
      </p:sp>
    </p:spTree>
    <p:extLst>
      <p:ext uri="{BB962C8B-B14F-4D97-AF65-F5344CB8AC3E}">
        <p14:creationId xmlns:p14="http://schemas.microsoft.com/office/powerpoint/2010/main" val="3752196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71B6A7-4B96-4382-9C8C-324C318C4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70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75783-FCDD-47AD-A8F1-9C8302E40467}"/>
              </a:ext>
            </a:extLst>
          </p:cNvPr>
          <p:cNvSpPr txBox="1"/>
          <p:nvPr/>
        </p:nvSpPr>
        <p:spPr>
          <a:xfrm>
            <a:off x="410130" y="376125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8272C-03FA-4BF4-AB11-64430080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223" y="1535942"/>
            <a:ext cx="2093647" cy="378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835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18-0487  Disadvantaged Business Enterprise (DBE)</a:t>
            </a:r>
          </a:p>
          <a:p>
            <a:pPr lvl="0"/>
            <a:r>
              <a:rPr lang="en-US" sz="3200" dirty="0">
                <a:solidFill>
                  <a:schemeClr val="bg1"/>
                </a:solidFill>
              </a:rPr>
              <a:t>Effective in January 25, 2019 Letting</a:t>
            </a:r>
          </a:p>
          <a:p>
            <a:pPr lvl="0"/>
            <a:r>
              <a:rPr lang="en-US" sz="3200" i="1" dirty="0">
                <a:solidFill>
                  <a:schemeClr val="bg1"/>
                </a:solidFill>
              </a:rPr>
              <a:t>Article 111.03 </a:t>
            </a:r>
            <a:r>
              <a:rPr lang="en-US" sz="3200" dirty="0">
                <a:solidFill>
                  <a:schemeClr val="bg1"/>
                </a:solidFill>
              </a:rPr>
              <a:t>all bidders must submit a DBE Utilization Plan</a:t>
            </a:r>
          </a:p>
          <a:p>
            <a:pPr lvl="0"/>
            <a:r>
              <a:rPr lang="en-US" sz="3200" dirty="0">
                <a:solidFill>
                  <a:schemeClr val="bg1"/>
                </a:solidFill>
              </a:rPr>
              <a:t>Within 5 calendar days, </a:t>
            </a:r>
            <a:r>
              <a:rPr lang="en-US" sz="3200" b="1" i="1" u="sng" dirty="0">
                <a:solidFill>
                  <a:schemeClr val="bg1"/>
                </a:solidFill>
              </a:rPr>
              <a:t>not just the low bidder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en-US" sz="3200" dirty="0">
                <a:solidFill>
                  <a:schemeClr val="bg1"/>
                </a:solidFill>
              </a:rPr>
              <a:t>Failure means bid is considered irregular and rejected per </a:t>
            </a:r>
            <a:r>
              <a:rPr lang="en-US" sz="3200" i="1" dirty="0" err="1">
                <a:solidFill>
                  <a:schemeClr val="bg1"/>
                </a:solidFill>
              </a:rPr>
              <a:t>Subarticle</a:t>
            </a:r>
            <a:r>
              <a:rPr lang="en-US" sz="3200" i="1" dirty="0">
                <a:solidFill>
                  <a:schemeClr val="bg1"/>
                </a:solidFill>
              </a:rPr>
              <a:t> 111.09(b)</a:t>
            </a:r>
          </a:p>
        </p:txBody>
      </p:sp>
    </p:spTree>
    <p:extLst>
      <p:ext uri="{BB962C8B-B14F-4D97-AF65-F5344CB8AC3E}">
        <p14:creationId xmlns:p14="http://schemas.microsoft.com/office/powerpoint/2010/main" val="425349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55938"/>
            <a:ext cx="10515600" cy="5335479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endParaRPr lang="en-US" sz="8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18-0487  Disadvantaged Business Enterprise (DBE)</a:t>
            </a:r>
          </a:p>
          <a:p>
            <a:pPr lvl="0"/>
            <a:r>
              <a:rPr lang="en-US" sz="3200" dirty="0">
                <a:solidFill>
                  <a:schemeClr val="bg1"/>
                </a:solidFill>
              </a:rPr>
              <a:t>If low bidder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doesn’t turn in a U-plan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deemed to not make GFE to meet the goal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or gets rejected for other issues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and all other bidders fail to submit U-plans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ALDOT will have to re-bid the contract</a:t>
            </a:r>
          </a:p>
          <a:p>
            <a:pPr>
              <a:spcBef>
                <a:spcPts val="1800"/>
              </a:spcBef>
            </a:pPr>
            <a:r>
              <a:rPr lang="en-US" sz="3200" dirty="0">
                <a:solidFill>
                  <a:schemeClr val="bg1"/>
                </a:solidFill>
              </a:rPr>
              <a:t>Outlined in the NTC package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includes the fillable/automated U-plan form with Joint Check indicator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44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7471"/>
            <a:ext cx="321371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165126-E17A-4886-A188-F14278BDB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1" y="4587"/>
            <a:ext cx="8889999" cy="6853413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E76718D-D995-4B0A-B652-12A781F113D5}"/>
              </a:ext>
            </a:extLst>
          </p:cNvPr>
          <p:cNvSpPr/>
          <p:nvPr/>
        </p:nvSpPr>
        <p:spPr>
          <a:xfrm>
            <a:off x="10422384" y="50602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7745EE15-89C6-456B-B6E0-1206653BAD24}"/>
              </a:ext>
            </a:extLst>
          </p:cNvPr>
          <p:cNvSpPr/>
          <p:nvPr/>
        </p:nvSpPr>
        <p:spPr>
          <a:xfrm>
            <a:off x="4154749" y="144433"/>
            <a:ext cx="692458" cy="2460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98F7592-B335-468F-A1C9-E3D195D38D3D}"/>
              </a:ext>
            </a:extLst>
          </p:cNvPr>
          <p:cNvSpPr/>
          <p:nvPr/>
        </p:nvSpPr>
        <p:spPr>
          <a:xfrm>
            <a:off x="6535444" y="6386915"/>
            <a:ext cx="692458" cy="2460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58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835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3600" i="1" dirty="0">
                <a:solidFill>
                  <a:schemeClr val="bg1"/>
                </a:solidFill>
              </a:rPr>
              <a:t>SP 18-0494  Roadway Signs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Effective in February 22, 2019 Letting</a:t>
            </a:r>
          </a:p>
          <a:p>
            <a:pPr lvl="0"/>
            <a:r>
              <a:rPr lang="en-US" sz="3200" i="1" dirty="0" err="1">
                <a:solidFill>
                  <a:schemeClr val="bg1"/>
                </a:solidFill>
              </a:rPr>
              <a:t>Subarticle</a:t>
            </a:r>
            <a:r>
              <a:rPr lang="en-US" sz="3200" i="1" dirty="0">
                <a:solidFill>
                  <a:schemeClr val="bg1"/>
                </a:solidFill>
              </a:rPr>
              <a:t> 701.01(b)</a:t>
            </a:r>
          </a:p>
          <a:p>
            <a:pPr lvl="0"/>
            <a:r>
              <a:rPr lang="en-US" sz="3200" dirty="0">
                <a:solidFill>
                  <a:schemeClr val="bg1"/>
                </a:solidFill>
              </a:rPr>
              <a:t>Revises/updates Classes, Types, and Descriptions</a:t>
            </a:r>
          </a:p>
        </p:txBody>
      </p:sp>
    </p:spTree>
    <p:extLst>
      <p:ext uri="{BB962C8B-B14F-4D97-AF65-F5344CB8AC3E}">
        <p14:creationId xmlns:p14="http://schemas.microsoft.com/office/powerpoint/2010/main" val="377119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 Changes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835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TCP Note 701</a:t>
            </a:r>
          </a:p>
          <a:p>
            <a:r>
              <a:rPr lang="en-US" sz="3200" dirty="0">
                <a:solidFill>
                  <a:schemeClr val="bg1"/>
                </a:solidFill>
              </a:rPr>
              <a:t>January 21, 2019 Memo</a:t>
            </a:r>
          </a:p>
          <a:p>
            <a:r>
              <a:rPr lang="en-US" sz="3200" dirty="0">
                <a:solidFill>
                  <a:schemeClr val="bg1"/>
                </a:solidFill>
              </a:rPr>
              <a:t>Sign Sheeting for Item 740B000 Construction Signs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Delayed Implementation Date until January 1, 2020</a:t>
            </a:r>
          </a:p>
          <a:p>
            <a:r>
              <a:rPr lang="en-US" sz="3200" dirty="0">
                <a:solidFill>
                  <a:schemeClr val="bg1"/>
                </a:solidFill>
              </a:rPr>
              <a:t>Meanwhile, can use signs meeting 2018 or 2019 Standards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2EE45-3C97-4C8B-A896-CFE6FBD2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60165"/>
            <a:ext cx="9809891" cy="11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2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4341</TotalTime>
  <Words>1604</Words>
  <Application>Microsoft Office PowerPoint</Application>
  <PresentationFormat>Widescreen</PresentationFormat>
  <Paragraphs>305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Palatino Linotype</vt:lpstr>
      <vt:lpstr>Times New Roman</vt:lpstr>
      <vt:lpstr>Office Theme</vt:lpstr>
      <vt:lpstr>Specs &amp; Construction Policies Update 29th Annual AAPA Conference</vt:lpstr>
      <vt:lpstr>Overview</vt:lpstr>
      <vt:lpstr>Construction Status</vt:lpstr>
      <vt:lpstr>Specification Changes</vt:lpstr>
      <vt:lpstr>Specification Changes</vt:lpstr>
      <vt:lpstr>Specification Changes</vt:lpstr>
      <vt:lpstr>Spec Changes</vt:lpstr>
      <vt:lpstr>Specification Changes</vt:lpstr>
      <vt:lpstr>Specification Changes</vt:lpstr>
      <vt:lpstr>Proposed Specs</vt:lpstr>
      <vt:lpstr>Proposed Specs</vt:lpstr>
      <vt:lpstr>Proposed Specs</vt:lpstr>
      <vt:lpstr>Proposed Specs</vt:lpstr>
      <vt:lpstr>Proposed Specs</vt:lpstr>
      <vt:lpstr>CIMs</vt:lpstr>
      <vt:lpstr>CIMs</vt:lpstr>
      <vt:lpstr>CIMs</vt:lpstr>
      <vt:lpstr>CIMs</vt:lpstr>
      <vt:lpstr>CIMs</vt:lpstr>
      <vt:lpstr>CIMs</vt:lpstr>
      <vt:lpstr>CIMs</vt:lpstr>
      <vt:lpstr>CIMs</vt:lpstr>
      <vt:lpstr>Recent Changes/Issues</vt:lpstr>
      <vt:lpstr>Recent Changes/Issues</vt:lpstr>
      <vt:lpstr>Recent Changes/Issues</vt:lpstr>
      <vt:lpstr>Recent Changes/Issues</vt:lpstr>
      <vt:lpstr>Recent Changes/Issues</vt:lpstr>
      <vt:lpstr>Recent Changes/Issues</vt:lpstr>
      <vt:lpstr>Recent Changes/Issues</vt:lpstr>
      <vt:lpstr>Recent Changes/Issues</vt:lpstr>
      <vt:lpstr>PowerPoint Presentation</vt:lpstr>
      <vt:lpstr>Points of Emphasis</vt:lpstr>
      <vt:lpstr>Points of Emphasis</vt:lpstr>
      <vt:lpstr>Points of Emphasis</vt:lpstr>
      <vt:lpstr>Points of Emphasis</vt:lpstr>
      <vt:lpstr>Points of Emphasis</vt:lpstr>
      <vt:lpstr>On the Radar</vt:lpstr>
      <vt:lpstr>On the Radar</vt:lpstr>
      <vt:lpstr>On the Radar</vt:lpstr>
      <vt:lpstr>On the Radar</vt:lpstr>
      <vt:lpstr>On the Radar</vt:lpstr>
      <vt:lpstr>On the Radar</vt:lpstr>
      <vt:lpstr>On the Radar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Skip Powe</dc:creator>
  <cp:lastModifiedBy>Powe, Skip</cp:lastModifiedBy>
  <cp:revision>210</cp:revision>
  <cp:lastPrinted>2016-10-12T16:15:19Z</cp:lastPrinted>
  <dcterms:created xsi:type="dcterms:W3CDTF">2016-10-06T21:11:37Z</dcterms:created>
  <dcterms:modified xsi:type="dcterms:W3CDTF">2019-03-12T20:00:51Z</dcterms:modified>
</cp:coreProperties>
</file>