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01" r:id="rId3"/>
    <p:sldId id="302" r:id="rId4"/>
    <p:sldId id="294" r:id="rId5"/>
    <p:sldId id="292" r:id="rId6"/>
    <p:sldId id="296" r:id="rId7"/>
    <p:sldId id="299" r:id="rId8"/>
    <p:sldId id="295" r:id="rId9"/>
    <p:sldId id="300" r:id="rId10"/>
    <p:sldId id="278" r:id="rId11"/>
    <p:sldId id="290"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67837" autoAdjust="0"/>
  </p:normalViewPr>
  <p:slideViewPr>
    <p:cSldViewPr>
      <p:cViewPr varScale="1">
        <p:scale>
          <a:sx n="77" d="100"/>
          <a:sy n="77" d="100"/>
        </p:scale>
        <p:origin x="2496" y="1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9" d="100"/>
          <a:sy n="89" d="100"/>
        </p:scale>
        <p:origin x="37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FAST Act Highway Funding Levels</a:t>
            </a:r>
          </a:p>
          <a:p>
            <a:pPr>
              <a:defRPr/>
            </a:pPr>
            <a:r>
              <a:rPr lang="en-US" i="1" dirty="0"/>
              <a:t>In billions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077625570776197E-2"/>
          <c:y val="0.21699086846741"/>
          <c:w val="0.94063926940639297"/>
          <c:h val="0.65983524016994899"/>
        </c:manualLayout>
      </c:layout>
      <c:barChart>
        <c:barDir val="col"/>
        <c:grouping val="clustered"/>
        <c:varyColors val="0"/>
        <c:ser>
          <c:idx val="1"/>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Sheet1!$B$6:$B$10</c:f>
              <c:numCache>
                <c:formatCode>General</c:formatCode>
                <c:ptCount val="5"/>
                <c:pt idx="0">
                  <c:v>2016</c:v>
                </c:pt>
                <c:pt idx="1">
                  <c:v>2017</c:v>
                </c:pt>
                <c:pt idx="2">
                  <c:v>2018</c:v>
                </c:pt>
                <c:pt idx="3">
                  <c:v>2019</c:v>
                </c:pt>
                <c:pt idx="4">
                  <c:v>2020</c:v>
                </c:pt>
              </c:numCache>
            </c:numRef>
          </c:cat>
          <c:val>
            <c:numRef>
              <c:f>Sheet1!$C$6:$C$10</c:f>
              <c:numCache>
                <c:formatCode>General</c:formatCode>
                <c:ptCount val="5"/>
                <c:pt idx="0">
                  <c:v>42.4</c:v>
                </c:pt>
                <c:pt idx="1">
                  <c:v>43.3</c:v>
                </c:pt>
                <c:pt idx="2">
                  <c:v>44.2</c:v>
                </c:pt>
                <c:pt idx="3">
                  <c:v>45.3</c:v>
                </c:pt>
                <c:pt idx="4">
                  <c:v>46.4</c:v>
                </c:pt>
              </c:numCache>
            </c:numRef>
          </c:val>
          <c:extLst>
            <c:ext xmlns:c16="http://schemas.microsoft.com/office/drawing/2014/chart" uri="{C3380CC4-5D6E-409C-BE32-E72D297353CC}">
              <c16:uniqueId val="{00000000-DF53-4024-8F70-1C96CDC8BF21}"/>
            </c:ext>
          </c:extLst>
        </c:ser>
        <c:dLbls>
          <c:dLblPos val="inEnd"/>
          <c:showLegendKey val="0"/>
          <c:showVal val="1"/>
          <c:showCatName val="0"/>
          <c:showSerName val="0"/>
          <c:showPercent val="0"/>
          <c:showBubbleSize val="0"/>
        </c:dLbls>
        <c:gapWidth val="65"/>
        <c:axId val="1660955104"/>
        <c:axId val="1640038416"/>
      </c:barChart>
      <c:catAx>
        <c:axId val="16609551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1640038416"/>
        <c:crosses val="autoZero"/>
        <c:auto val="1"/>
        <c:lblAlgn val="ctr"/>
        <c:lblOffset val="100"/>
        <c:noMultiLvlLbl val="0"/>
      </c:catAx>
      <c:valAx>
        <c:axId val="1640038416"/>
        <c:scaling>
          <c:orientation val="minMax"/>
        </c:scaling>
        <c:delete val="1"/>
        <c:axPos val="l"/>
        <c:numFmt formatCode="General" sourceLinked="1"/>
        <c:majorTickMark val="none"/>
        <c:minorTickMark val="none"/>
        <c:tickLblPos val="nextTo"/>
        <c:crossAx val="16609551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Estimated Federal Highway Trust Fund Obligations</a:t>
            </a:r>
          </a:p>
          <a:p>
            <a:pPr>
              <a:defRPr/>
            </a:pPr>
            <a:r>
              <a:rPr lang="en-US" i="1" dirty="0"/>
              <a:t>in billions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Sheet1!$C$12:$O$12</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Sheet1!$C$11:$O$11</c:f>
              <c:numCache>
                <c:formatCode>General</c:formatCode>
                <c:ptCount val="13"/>
                <c:pt idx="0">
                  <c:v>39.799999999999997</c:v>
                </c:pt>
                <c:pt idx="1">
                  <c:v>39.5</c:v>
                </c:pt>
                <c:pt idx="2">
                  <c:v>41.8</c:v>
                </c:pt>
                <c:pt idx="3">
                  <c:v>43</c:v>
                </c:pt>
                <c:pt idx="4">
                  <c:v>44</c:v>
                </c:pt>
                <c:pt idx="5">
                  <c:v>45</c:v>
                </c:pt>
                <c:pt idx="6">
                  <c:v>46.2</c:v>
                </c:pt>
                <c:pt idx="7">
                  <c:v>27.7</c:v>
                </c:pt>
                <c:pt idx="8">
                  <c:v>27.7</c:v>
                </c:pt>
                <c:pt idx="9">
                  <c:v>32.200000000000003</c:v>
                </c:pt>
                <c:pt idx="10">
                  <c:v>32.200000000000003</c:v>
                </c:pt>
                <c:pt idx="11">
                  <c:v>32.200000000000003</c:v>
                </c:pt>
                <c:pt idx="12">
                  <c:v>32.200000000000003</c:v>
                </c:pt>
              </c:numCache>
            </c:numRef>
          </c:val>
          <c:extLst>
            <c:ext xmlns:c16="http://schemas.microsoft.com/office/drawing/2014/chart" uri="{C3380CC4-5D6E-409C-BE32-E72D297353CC}">
              <c16:uniqueId val="{00000000-E17F-41DC-9717-F437F3EB6B3E}"/>
            </c:ext>
          </c:extLst>
        </c:ser>
        <c:dLbls>
          <c:dLblPos val="inEnd"/>
          <c:showLegendKey val="0"/>
          <c:showVal val="1"/>
          <c:showCatName val="0"/>
          <c:showSerName val="0"/>
          <c:showPercent val="0"/>
          <c:showBubbleSize val="0"/>
        </c:dLbls>
        <c:gapWidth val="65"/>
        <c:axId val="1666776176"/>
        <c:axId val="1664473344"/>
        <c:extLst>
          <c:ext xmlns:c15="http://schemas.microsoft.com/office/drawing/2012/chart" uri="{02D57815-91ED-43cb-92C2-25804820EDAC}">
            <c15:filteredBarSeries>
              <c15:ser>
                <c:idx val="1"/>
                <c:order val="1"/>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Sheet1!$C$12:$O$12</c15:sqref>
                        </c15:formulaRef>
                      </c:ext>
                    </c:extLst>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extLst>
                      <c:ext uri="{02D57815-91ED-43cb-92C2-25804820EDAC}">
                        <c15:formulaRef>
                          <c15:sqref>Sheet1!$C$12:$O$12</c15:sqref>
                        </c15:formulaRef>
                      </c:ext>
                    </c:extLst>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val>
                <c:extLst>
                  <c:ext xmlns:c16="http://schemas.microsoft.com/office/drawing/2014/chart" uri="{C3380CC4-5D6E-409C-BE32-E72D297353CC}">
                    <c16:uniqueId val="{00000001-E17F-41DC-9717-F437F3EB6B3E}"/>
                  </c:ext>
                </c:extLst>
              </c15:ser>
            </c15:filteredBarSeries>
          </c:ext>
        </c:extLst>
      </c:barChart>
      <c:catAx>
        <c:axId val="1666776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1664473344"/>
        <c:crosses val="autoZero"/>
        <c:auto val="1"/>
        <c:lblAlgn val="ctr"/>
        <c:lblOffset val="100"/>
        <c:noMultiLvlLbl val="0"/>
      </c:catAx>
      <c:valAx>
        <c:axId val="1664473344"/>
        <c:scaling>
          <c:orientation val="minMax"/>
        </c:scaling>
        <c:delete val="1"/>
        <c:axPos val="l"/>
        <c:numFmt formatCode="General" sourceLinked="1"/>
        <c:majorTickMark val="none"/>
        <c:minorTickMark val="none"/>
        <c:tickLblPos val="nextTo"/>
        <c:crossAx val="16667761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scene3d>
      <a:camera prst="orthographicFront"/>
      <a:lightRig rig="threePt" dir="t"/>
    </a:scene3d>
    <a:sp3d>
      <a:bevelT w="190500" h="38100"/>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9F9B0D9-63AB-4B7F-9F92-EDFF288D1380}" type="datetimeFigureOut">
              <a:rPr lang="en-US" smtClean="0"/>
              <a:t>4/17/2018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8D69B68-ECCC-4775-A75A-79AEB695B9EE}" type="slidenum">
              <a:rPr lang="en-US" smtClean="0"/>
              <a:t>‹#›</a:t>
            </a:fld>
            <a:endParaRPr lang="en-US"/>
          </a:p>
        </p:txBody>
      </p:sp>
    </p:spTree>
    <p:extLst>
      <p:ext uri="{BB962C8B-B14F-4D97-AF65-F5344CB8AC3E}">
        <p14:creationId xmlns:p14="http://schemas.microsoft.com/office/powerpoint/2010/main" val="396066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062">
              <a:defRPr/>
            </a:pPr>
            <a:fld id="{2CDBFF43-3389-4A1F-A32F-6B87E25B4B10}" type="slidenum">
              <a:rPr lang="en-US">
                <a:solidFill>
                  <a:prstClr val="black"/>
                </a:solidFill>
              </a:rPr>
              <a:pPr defTabSz="933062">
                <a:defRPr/>
              </a:pPr>
              <a:t>1</a:t>
            </a:fld>
            <a:endParaRPr lang="en-US" dirty="0">
              <a:solidFill>
                <a:prstClr val="black"/>
              </a:solidFill>
            </a:endParaRPr>
          </a:p>
        </p:txBody>
      </p:sp>
    </p:spTree>
    <p:extLst>
      <p:ext uri="{BB962C8B-B14F-4D97-AF65-F5344CB8AC3E}">
        <p14:creationId xmlns:p14="http://schemas.microsoft.com/office/powerpoint/2010/main" val="114046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10</a:t>
            </a:fld>
            <a:endParaRPr lang="en-US"/>
          </a:p>
        </p:txBody>
      </p:sp>
    </p:spTree>
    <p:extLst>
      <p:ext uri="{BB962C8B-B14F-4D97-AF65-F5344CB8AC3E}">
        <p14:creationId xmlns:p14="http://schemas.microsoft.com/office/powerpoint/2010/main" val="345109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all of this you are probably wondering what you can do - You can;</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informed, by using NAPA’s government affairs website.</a:t>
            </a:r>
            <a:br>
              <a:rPr lang="en-US" sz="1200" kern="1200" dirty="0">
                <a:solidFill>
                  <a:schemeClr val="tx1"/>
                </a:solidFill>
                <a:effectLst/>
                <a:latin typeface="+mn-lt"/>
                <a:ea typeface="+mn-ea"/>
                <a:cs typeface="+mn-cs"/>
              </a:rPr>
            </a:br>
            <a:endParaRPr lang="en-US" sz="1200" kern="1200" dirty="0">
              <a:solidFill>
                <a:schemeClr val="bg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Meet with your members of Congress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with your local chamber and construction groups and get meetings set-up.</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NAPA as a resource and provide feedback for us to use in meetings with Committees of jurisdiction on the aforementioned issues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11</a:t>
            </a:fld>
            <a:endParaRPr lang="en-US"/>
          </a:p>
        </p:txBody>
      </p:sp>
    </p:spTree>
    <p:extLst>
      <p:ext uri="{BB962C8B-B14F-4D97-AF65-F5344CB8AC3E}">
        <p14:creationId xmlns:p14="http://schemas.microsoft.com/office/powerpoint/2010/main" val="385901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2</a:t>
            </a:fld>
            <a:endParaRPr lang="en-US"/>
          </a:p>
        </p:txBody>
      </p:sp>
    </p:spTree>
    <p:extLst>
      <p:ext uri="{BB962C8B-B14F-4D97-AF65-F5344CB8AC3E}">
        <p14:creationId xmlns:p14="http://schemas.microsoft.com/office/powerpoint/2010/main" val="170171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3</a:t>
            </a:fld>
            <a:endParaRPr lang="en-US"/>
          </a:p>
        </p:txBody>
      </p:sp>
    </p:spTree>
    <p:extLst>
      <p:ext uri="{BB962C8B-B14F-4D97-AF65-F5344CB8AC3E}">
        <p14:creationId xmlns:p14="http://schemas.microsoft.com/office/powerpoint/2010/main" val="205591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69B68-ECCC-4775-A75A-79AEB695B9EE}" type="slidenum">
              <a:rPr lang="en-US" smtClean="0"/>
              <a:t>4</a:t>
            </a:fld>
            <a:endParaRPr lang="en-US"/>
          </a:p>
        </p:txBody>
      </p:sp>
    </p:spTree>
    <p:extLst>
      <p:ext uri="{BB962C8B-B14F-4D97-AF65-F5344CB8AC3E}">
        <p14:creationId xmlns:p14="http://schemas.microsoft.com/office/powerpoint/2010/main" val="427613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this meeting was held a week ago I could not say for sure what the funding level for the Federal-Aid Highway Program would be for this construction season.  Congress had not passed any of its appropriations bills and the state transportation agencies were relying on short-term continuing resolutions to fund government programs including the Federal-Aid Highway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it was an unexpected surprise to see the congressional leadership finally do their job and allocate more funding for infrastructure.  The deal reached last week would allocate $10 billion more for infrastructure.  The Appropriators will have to decide how much of that will be allocated to the Federal-aid Highway Program.  The bottom line is that our industry should see growth in the highway construction markets this year compared to last year due to the $900 million increase authorized by the FAST Act and the additional funds provided in the Budget Deal.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step will be for the House and Senate Appropriations to finalize the Transportation Appropriations Bill and  reconcile the differences, and then roll It into an omnibus appropriations, probably in early March.  At that time, the state highway agencies will know their full year budget and start awarding contracts.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note this was a two year deal.  This is excellent news for our industry and gives us the most certainty we have had in a long time.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5</a:t>
            </a:fld>
            <a:endParaRPr lang="en-US"/>
          </a:p>
        </p:txBody>
      </p:sp>
    </p:spTree>
    <p:extLst>
      <p:ext uri="{BB962C8B-B14F-4D97-AF65-F5344CB8AC3E}">
        <p14:creationId xmlns:p14="http://schemas.microsoft.com/office/powerpoint/2010/main" val="215513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factor to consider when looking at the market for asphalt pavement, since 2013, 26 states have increased or adjusted taxes on motor fuel (8 of them last year) to support needed transportation investments</a:t>
            </a:r>
            <a:r>
              <a:rPr lang="en-US" baseline="0" dirty="0"/>
              <a:t> including Tennessee and South Carolina, two deeply red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its not just increases in the gas tax.  Many states are looking at tolling as a powerful and effective way and a very specific way to pay for new infrastructure as well as generate funds to pay for existing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are seeing a number of states that do not currently have tolls express an interest in doing so. States like Connecticut, Michigan, Wyoming and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states are beyond considering it. New toll roads or toll lanes are opening this year in Texas, Colorado, Florida, North Carolina and Virginia. Oregon will be adding congestion pricing to highways to help manage congestion in and around Portland later this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exciting trends that the industry should be supporting </a:t>
            </a:r>
          </a:p>
        </p:txBody>
      </p:sp>
      <p:sp>
        <p:nvSpPr>
          <p:cNvPr id="4" name="Slide Number Placeholder 3"/>
          <p:cNvSpPr>
            <a:spLocks noGrp="1"/>
          </p:cNvSpPr>
          <p:nvPr>
            <p:ph type="sldNum" sz="quarter" idx="10"/>
          </p:nvPr>
        </p:nvSpPr>
        <p:spPr/>
        <p:txBody>
          <a:bodyPr/>
          <a:lstStyle/>
          <a:p>
            <a:fld id="{F8D69B68-ECCC-4775-A75A-79AEB695B9EE}" type="slidenum">
              <a:rPr lang="en-US" smtClean="0"/>
              <a:t>6</a:t>
            </a:fld>
            <a:endParaRPr lang="en-US"/>
          </a:p>
        </p:txBody>
      </p:sp>
    </p:spTree>
    <p:extLst>
      <p:ext uri="{BB962C8B-B14F-4D97-AF65-F5344CB8AC3E}">
        <p14:creationId xmlns:p14="http://schemas.microsoft.com/office/powerpoint/2010/main" val="3681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7</a:t>
            </a:fld>
            <a:endParaRPr lang="en-US"/>
          </a:p>
        </p:txBody>
      </p:sp>
    </p:spTree>
    <p:extLst>
      <p:ext uri="{BB962C8B-B14F-4D97-AF65-F5344CB8AC3E}">
        <p14:creationId xmlns:p14="http://schemas.microsoft.com/office/powerpoint/2010/main" val="311647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serious issue that is not impacting the market yet - but it soon will-  is the fact that revenues into the Highway Trust Fund are not keeping pace with spending.  </a:t>
            </a:r>
          </a:p>
          <a:p>
            <a:endParaRPr lang="en-US" dirty="0"/>
          </a:p>
          <a:p>
            <a:r>
              <a:rPr lang="en-US" sz="1200" kern="1200" dirty="0">
                <a:solidFill>
                  <a:schemeClr val="tx1"/>
                </a:solidFill>
                <a:effectLst/>
                <a:latin typeface="+mn-lt"/>
                <a:ea typeface="+mn-ea"/>
                <a:cs typeface="+mn-cs"/>
              </a:rPr>
              <a:t>NAPA tried very hard to get Congress to try and fix this revenue gap as part of the tax reform bill.   The congressional leadership decided not to fix the Highway Trust Fund.</a:t>
            </a:r>
          </a:p>
          <a:p>
            <a:endParaRPr lang="en-US" dirty="0"/>
          </a:p>
          <a:p>
            <a:r>
              <a:rPr lang="en-US" sz="1200" kern="1200" dirty="0">
                <a:solidFill>
                  <a:schemeClr val="tx1"/>
                </a:solidFill>
                <a:effectLst/>
                <a:latin typeface="+mn-lt"/>
                <a:ea typeface="+mn-ea"/>
                <a:cs typeface="+mn-cs"/>
              </a:rPr>
              <a:t>Obviously we are disappointed that Congress decided to take a pass on fixing the Highway Trust Fund but that does not mean we give up.  We have to keep the pressure on Congress to reconsider this issue and come up with a viable solution to shore up the Highway Trust Fund.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last month The U. S. Chamber of Commerce called for an increase in the federal gas tax of 25-cents a gallon, phased in over five years. The business group and many others have long been calling for a boost in the gas tax, which is now 18.4 cents a gallon and hasn't been increased since 1993.  NAPA is supporting that effort which will be a key talking point in the TCC Fly-In this May.</a:t>
            </a:r>
          </a:p>
        </p:txBody>
      </p:sp>
      <p:sp>
        <p:nvSpPr>
          <p:cNvPr id="4" name="Slide Number Placeholder 3"/>
          <p:cNvSpPr>
            <a:spLocks noGrp="1"/>
          </p:cNvSpPr>
          <p:nvPr>
            <p:ph type="sldNum" sz="quarter" idx="10"/>
          </p:nvPr>
        </p:nvSpPr>
        <p:spPr/>
        <p:txBody>
          <a:bodyPr/>
          <a:lstStyle/>
          <a:p>
            <a:fld id="{F8D69B68-ECCC-4775-A75A-79AEB695B9EE}" type="slidenum">
              <a:rPr lang="en-US" smtClean="0"/>
              <a:t>8</a:t>
            </a:fld>
            <a:endParaRPr lang="en-US"/>
          </a:p>
        </p:txBody>
      </p:sp>
    </p:spTree>
    <p:extLst>
      <p:ext uri="{BB962C8B-B14F-4D97-AF65-F5344CB8AC3E}">
        <p14:creationId xmlns:p14="http://schemas.microsoft.com/office/powerpoint/2010/main" val="168660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69B68-ECCC-4775-A75A-79AEB695B9EE}" type="slidenum">
              <a:rPr lang="en-US" smtClean="0"/>
              <a:t>9</a:t>
            </a:fld>
            <a:endParaRPr lang="en-US"/>
          </a:p>
        </p:txBody>
      </p:sp>
    </p:spTree>
    <p:extLst>
      <p:ext uri="{BB962C8B-B14F-4D97-AF65-F5344CB8AC3E}">
        <p14:creationId xmlns:p14="http://schemas.microsoft.com/office/powerpoint/2010/main" val="217282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924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031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093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23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5624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7001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993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715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327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116E2-8519-47BA-870B-8E43BC15CF8F}" type="datetimeFigureOut">
              <a:rPr lang="en-US" smtClean="0">
                <a:solidFill>
                  <a:prstClr val="white">
                    <a:tint val="75000"/>
                  </a:prstClr>
                </a:solidFill>
              </a:rPr>
              <a:pPr/>
              <a:t>4/17/2018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A35798-ED18-4C74-BF6D-707E6C87DDF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137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DC116E2-8519-47BA-870B-8E43BC15CF8F}" type="datetimeFigureOut">
              <a:rPr lang="en-US" smtClean="0">
                <a:solidFill>
                  <a:prstClr val="white">
                    <a:tint val="75000"/>
                  </a:prstClr>
                </a:solidFill>
              </a:rPr>
              <a:pPr defTabSz="457200"/>
              <a:t>4/17/2018</a:t>
            </a:fld>
            <a:endParaRPr lang="en-US" dirty="0">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A35798-ED18-4C74-BF6D-707E6C87DDF9}"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465213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14" name="Straight Connector 13"/>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0" y="5313744"/>
            <a:ext cx="914399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3800" b="1" i="1" dirty="0">
                <a:solidFill>
                  <a:prstClr val="white"/>
                </a:solidFill>
                <a:latin typeface="Cambria" panose="02040503050406030204" pitchFamily="18" charset="0"/>
                <a:cs typeface="Arial" panose="020B0604020202020204" pitchFamily="34" charset="0"/>
              </a:rPr>
              <a:t>Asphalt Pavement Industry </a:t>
            </a:r>
          </a:p>
          <a:p>
            <a:pPr algn="r">
              <a:defRPr/>
            </a:pPr>
            <a:r>
              <a:rPr lang="en-US" sz="3800" b="1" i="1" dirty="0">
                <a:solidFill>
                  <a:prstClr val="white"/>
                </a:solidFill>
                <a:latin typeface="Cambria" panose="02040503050406030204" pitchFamily="18" charset="0"/>
                <a:cs typeface="Arial" panose="020B0604020202020204" pitchFamily="34" charset="0"/>
              </a:rPr>
              <a:t>Update and Outlook</a:t>
            </a:r>
          </a:p>
        </p:txBody>
      </p:sp>
      <p:pic>
        <p:nvPicPr>
          <p:cNvPr id="8" name="Picture 7" descr="A close up of text on a black background&#10;&#10;Description generated with high confidence">
            <a:extLst>
              <a:ext uri="{FF2B5EF4-FFF2-40B4-BE49-F238E27FC236}">
                <a16:creationId xmlns:a16="http://schemas.microsoft.com/office/drawing/2014/main" id="{623E607A-5359-4418-909A-EED3B4426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25" y="5209792"/>
            <a:ext cx="2286004" cy="1429515"/>
          </a:xfrm>
          <a:prstGeom prst="rect">
            <a:avLst/>
          </a:prstGeom>
        </p:spPr>
      </p:pic>
      <p:pic>
        <p:nvPicPr>
          <p:cNvPr id="5" name="Graphic 4" descr="Traffic cone">
            <a:extLst>
              <a:ext uri="{FF2B5EF4-FFF2-40B4-BE49-F238E27FC236}">
                <a16:creationId xmlns:a16="http://schemas.microsoft.com/office/drawing/2014/main" id="{EC64B803-8954-4679-8DCF-57442DE39B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5944" y="3879530"/>
            <a:ext cx="914400" cy="914400"/>
          </a:xfrm>
          <a:prstGeom prst="rect">
            <a:avLst/>
          </a:prstGeom>
        </p:spPr>
      </p:pic>
      <p:sp>
        <p:nvSpPr>
          <p:cNvPr id="7" name="Subtitle 6">
            <a:extLst>
              <a:ext uri="{FF2B5EF4-FFF2-40B4-BE49-F238E27FC236}">
                <a16:creationId xmlns:a16="http://schemas.microsoft.com/office/drawing/2014/main" id="{894DDA62-55CF-4044-9DB3-8E80AFC94225}"/>
              </a:ext>
            </a:extLst>
          </p:cNvPr>
          <p:cNvSpPr>
            <a:spLocks noGrp="1"/>
          </p:cNvSpPr>
          <p:nvPr>
            <p:ph type="subTitle" idx="1"/>
          </p:nvPr>
        </p:nvSpPr>
        <p:spPr>
          <a:xfrm>
            <a:off x="994144" y="-491359"/>
            <a:ext cx="6858000" cy="3530783"/>
          </a:xfrm>
        </p:spPr>
        <p:txBody>
          <a:bodyPr>
            <a:normAutofit/>
          </a:bodyPr>
          <a:lstStyle/>
          <a:p>
            <a:pPr defTabSz="457200"/>
            <a:r>
              <a:rPr lang="en-US" dirty="0">
                <a:solidFill>
                  <a:prstClr val="white"/>
                </a:solidFill>
              </a:rPr>
              <a:t>Presentation by</a:t>
            </a:r>
          </a:p>
          <a:p>
            <a:pPr defTabSz="457200"/>
            <a:r>
              <a:rPr lang="en-US" dirty="0">
                <a:solidFill>
                  <a:prstClr val="white"/>
                </a:solidFill>
              </a:rPr>
              <a:t>Jay Hansen</a:t>
            </a:r>
          </a:p>
          <a:p>
            <a:pPr defTabSz="457200"/>
            <a:r>
              <a:rPr lang="en-US" dirty="0">
                <a:solidFill>
                  <a:prstClr val="white"/>
                </a:solidFill>
              </a:rPr>
              <a:t>Executive Vice President</a:t>
            </a:r>
          </a:p>
          <a:p>
            <a:pPr defTabSz="457200"/>
            <a:r>
              <a:rPr lang="en-US" dirty="0">
                <a:solidFill>
                  <a:prstClr val="white"/>
                </a:solidFill>
              </a:rPr>
              <a:t>National Asphalt Pavement Association</a:t>
            </a:r>
          </a:p>
          <a:p>
            <a:pPr defTabSz="457200"/>
            <a:endParaRPr lang="en-US" dirty="0">
              <a:solidFill>
                <a:prstClr val="white"/>
              </a:solidFill>
            </a:endParaRPr>
          </a:p>
          <a:p>
            <a:pPr defTabSz="457200"/>
            <a:r>
              <a:rPr lang="en-US" dirty="0">
                <a:solidFill>
                  <a:prstClr val="white"/>
                </a:solidFill>
              </a:rPr>
              <a:t>Alabama Asphalt Pavement Association</a:t>
            </a:r>
          </a:p>
          <a:p>
            <a:pPr defTabSz="457200"/>
            <a:r>
              <a:rPr lang="en-US" dirty="0">
                <a:solidFill>
                  <a:prstClr val="white"/>
                </a:solidFill>
              </a:rPr>
              <a:t>March 15, 2018</a:t>
            </a:r>
          </a:p>
          <a:p>
            <a:endParaRPr lang="en-US" dirty="0"/>
          </a:p>
        </p:txBody>
      </p:sp>
    </p:spTree>
    <p:extLst>
      <p:ext uri="{BB962C8B-B14F-4D97-AF65-F5344CB8AC3E}">
        <p14:creationId xmlns:p14="http://schemas.microsoft.com/office/powerpoint/2010/main" val="2560057541"/>
      </p:ext>
    </p:extLst>
  </p:cSld>
  <p:clrMapOvr>
    <a:masterClrMapping/>
  </p:clrMapOvr>
  <mc:AlternateContent xmlns:mc="http://schemas.openxmlformats.org/markup-compatibility/2006" xmlns:p14="http://schemas.microsoft.com/office/powerpoint/2010/main">
    <mc:Choice Requires="p14">
      <p:transition spd="slow" p14:dur="2000" advTm="29612"/>
    </mc:Choice>
    <mc:Fallback xmlns="">
      <p:transition spd="slow" advTm="296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Industry Priorities </a:t>
            </a:r>
          </a:p>
        </p:txBody>
      </p:sp>
      <p:sp>
        <p:nvSpPr>
          <p:cNvPr id="3" name="Content Placeholder 2"/>
          <p:cNvSpPr>
            <a:spLocks noGrp="1"/>
          </p:cNvSpPr>
          <p:nvPr>
            <p:ph idx="1"/>
          </p:nvPr>
        </p:nvSpPr>
        <p:spPr>
          <a:xfrm>
            <a:off x="381000" y="277589"/>
            <a:ext cx="7886700" cy="4351338"/>
          </a:xfrm>
        </p:spPr>
        <p:txBody>
          <a:bodyPr/>
          <a:lstStyle/>
          <a:p>
            <a:r>
              <a:rPr lang="en-US" sz="2600" dirty="0">
                <a:latin typeface="Cambria" panose="02040503050406030204" pitchFamily="18" charset="0"/>
              </a:rPr>
              <a:t>FY 2018 and FY 2019 Highway Funding</a:t>
            </a:r>
          </a:p>
          <a:p>
            <a:pPr lvl="1"/>
            <a:r>
              <a:rPr lang="en-US" dirty="0">
                <a:latin typeface="Cambria" panose="02040503050406030204" pitchFamily="18" charset="0"/>
              </a:rPr>
              <a:t>Honor the highway funding levels in the FAST Act</a:t>
            </a:r>
          </a:p>
          <a:p>
            <a:r>
              <a:rPr lang="en-US" sz="2600" dirty="0">
                <a:latin typeface="Cambria" panose="02040503050406030204" pitchFamily="18" charset="0"/>
              </a:rPr>
              <a:t>Trump Infrastructure Plan</a:t>
            </a:r>
          </a:p>
          <a:p>
            <a:pPr lvl="1"/>
            <a:r>
              <a:rPr lang="en-US" dirty="0">
                <a:latin typeface="Cambria" panose="02040503050406030204" pitchFamily="18" charset="0"/>
              </a:rPr>
              <a:t>Fix Highway Trust Fund </a:t>
            </a:r>
          </a:p>
          <a:p>
            <a:r>
              <a:rPr lang="en-US" dirty="0">
                <a:latin typeface="Cambria" panose="02040503050406030204" pitchFamily="18" charset="0"/>
              </a:rPr>
              <a:t>FAA Reauthorization Bill</a:t>
            </a:r>
          </a:p>
          <a:p>
            <a:pPr lvl="1"/>
            <a:r>
              <a:rPr lang="en-US" dirty="0">
                <a:latin typeface="Cambria" panose="02040503050406030204" pitchFamily="18" charset="0"/>
              </a:rPr>
              <a:t>Lift PFC’s cap</a:t>
            </a:r>
          </a:p>
          <a:p>
            <a:endParaRPr lang="en-US" dirty="0">
              <a:latin typeface="Cambria" panose="02040503050406030204" pitchFamily="18" charset="0"/>
            </a:endParaRPr>
          </a:p>
          <a:p>
            <a:pPr lvl="1"/>
            <a:endParaRPr lang="en-US" dirty="0">
              <a:latin typeface="Cambria" panose="02040503050406030204" pitchFamily="18" charset="0"/>
            </a:endParaRPr>
          </a:p>
          <a:p>
            <a:endParaRPr lang="en-US" dirty="0">
              <a:latin typeface="Cambria" panose="02040503050406030204" pitchFamily="18" charset="0"/>
            </a:endParaRPr>
          </a:p>
        </p:txBody>
      </p:sp>
      <p:pic>
        <p:nvPicPr>
          <p:cNvPr id="8" name="Picture 7" descr="A sign on the side of a road&#10;&#10;Description generated with very high confidence">
            <a:extLst>
              <a:ext uri="{FF2B5EF4-FFF2-40B4-BE49-F238E27FC236}">
                <a16:creationId xmlns:a16="http://schemas.microsoft.com/office/drawing/2014/main" id="{0C303EE3-CA44-4823-950F-0EA8D7528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38400"/>
            <a:ext cx="4405773" cy="2426505"/>
          </a:xfrm>
          <a:prstGeom prst="rect">
            <a:avLst/>
          </a:prstGeom>
          <a:scene3d>
            <a:camera prst="orthographicFront"/>
            <a:lightRig rig="threePt" dir="t"/>
          </a:scene3d>
          <a:sp3d>
            <a:bevelT/>
          </a:sp3d>
        </p:spPr>
      </p:pic>
    </p:spTree>
    <p:extLst>
      <p:ext uri="{BB962C8B-B14F-4D97-AF65-F5344CB8AC3E}">
        <p14:creationId xmlns:p14="http://schemas.microsoft.com/office/powerpoint/2010/main" val="58398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What We Can Do Together!</a:t>
            </a:r>
          </a:p>
        </p:txBody>
      </p:sp>
      <p:sp>
        <p:nvSpPr>
          <p:cNvPr id="7" name="Text Placeholder 2"/>
          <p:cNvSpPr txBox="1">
            <a:spLocks/>
          </p:cNvSpPr>
          <p:nvPr/>
        </p:nvSpPr>
        <p:spPr bwMode="auto">
          <a:xfrm>
            <a:off x="228600" y="381000"/>
            <a:ext cx="590546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32500" lnSpcReduction="20000"/>
          </a:bodyPr>
          <a:lstStyle>
            <a:lvl1pPr marL="396875" indent="-396875" algn="l" defTabSz="912813" rtl="0" fontAlgn="base">
              <a:lnSpc>
                <a:spcPct val="90000"/>
              </a:lnSpc>
              <a:spcBef>
                <a:spcPct val="20000"/>
              </a:spcBef>
              <a:spcAft>
                <a:spcPct val="0"/>
              </a:spcAft>
              <a:buBlip>
                <a:blip r:embed="rId4"/>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5"/>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5"/>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5"/>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3" fontAlgn="auto">
              <a:lnSpc>
                <a:spcPct val="120000"/>
              </a:lnSpc>
              <a:spcAft>
                <a:spcPts val="0"/>
              </a:spcAft>
              <a:buNone/>
              <a:defRPr/>
            </a:pPr>
            <a:r>
              <a:rPr lang="en-US" sz="8000" b="1" dirty="0">
                <a:solidFill>
                  <a:srgbClr val="000000"/>
                </a:solidFill>
                <a:latin typeface="Georgia" panose="02040502050405020303" pitchFamily="18" charset="0"/>
              </a:rPr>
              <a:t> </a:t>
            </a:r>
            <a:endParaRPr lang="en-US" sz="10000" dirty="0">
              <a:latin typeface="Georgia" panose="02040502050405020303" pitchFamily="18" charset="0"/>
            </a:endParaRPr>
          </a:p>
          <a:p>
            <a:pPr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Keep Informed</a:t>
            </a:r>
          </a:p>
          <a:p>
            <a:pPr lvl="1"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Use NAPA Blog</a:t>
            </a:r>
          </a:p>
          <a:p>
            <a:pPr defTabSz="914363" fontAlgn="auto">
              <a:lnSpc>
                <a:spcPct val="120000"/>
              </a:lnSpc>
              <a:spcAft>
                <a:spcPts val="0"/>
              </a:spcAft>
              <a:buFont typeface="Arial" panose="020B0604020202020204" pitchFamily="34" charset="0"/>
              <a:buChar char="•"/>
              <a:defRPr/>
            </a:pPr>
            <a:r>
              <a:rPr lang="en-US" sz="9000" dirty="0">
                <a:solidFill>
                  <a:srgbClr val="FFFFFF"/>
                </a:solidFill>
                <a:latin typeface="Cambria" panose="02040503050406030204" pitchFamily="18" charset="0"/>
              </a:rPr>
              <a:t>In-District Activities</a:t>
            </a:r>
          </a:p>
          <a:p>
            <a:pPr lvl="1"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Meet the Member</a:t>
            </a:r>
          </a:p>
          <a:p>
            <a:pPr lvl="1"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Host a plant Tour</a:t>
            </a:r>
          </a:p>
          <a:p>
            <a:pPr lvl="1"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Attend Town Hall</a:t>
            </a:r>
          </a:p>
          <a:p>
            <a:pPr lvl="1" defTabSz="914363" fontAlgn="auto">
              <a:lnSpc>
                <a:spcPct val="120000"/>
              </a:lnSpc>
              <a:spcAft>
                <a:spcPts val="0"/>
              </a:spcAft>
              <a:buFont typeface="Arial" panose="020B0604020202020204" pitchFamily="34" charset="0"/>
              <a:buChar char="•"/>
              <a:defRPr/>
            </a:pPr>
            <a:r>
              <a:rPr lang="en-US" sz="8600" dirty="0">
                <a:solidFill>
                  <a:srgbClr val="FFFFFF"/>
                </a:solidFill>
                <a:latin typeface="Cambria" panose="02040503050406030204" pitchFamily="18" charset="0"/>
              </a:rPr>
              <a:t>Write an Op-ed</a:t>
            </a:r>
          </a:p>
          <a:p>
            <a:pPr marL="517525" lvl="1" indent="0" defTabSz="914363" fontAlgn="auto">
              <a:lnSpc>
                <a:spcPct val="120000"/>
              </a:lnSpc>
              <a:spcAft>
                <a:spcPts val="0"/>
              </a:spcAft>
              <a:buNone/>
              <a:defRPr/>
            </a:pPr>
            <a:endParaRPr lang="en-US" sz="7200" dirty="0">
              <a:solidFill>
                <a:srgbClr val="FFFFFF"/>
              </a:solidFill>
              <a:latin typeface="Georgia" panose="02040502050405020303" pitchFamily="18" charset="0"/>
            </a:endParaRPr>
          </a:p>
        </p:txBody>
      </p:sp>
      <p:pic>
        <p:nvPicPr>
          <p:cNvPr id="2" name="Picture 1">
            <a:extLst>
              <a:ext uri="{FF2B5EF4-FFF2-40B4-BE49-F238E27FC236}">
                <a16:creationId xmlns:a16="http://schemas.microsoft.com/office/drawing/2014/main" id="{14EC1B05-DD3D-406A-953E-A75F0D1512C2}"/>
              </a:ext>
            </a:extLst>
          </p:cNvPr>
          <p:cNvPicPr>
            <a:picLocks noChangeAspect="1"/>
          </p:cNvPicPr>
          <p:nvPr/>
        </p:nvPicPr>
        <p:blipFill>
          <a:blip r:embed="rId6"/>
          <a:stretch>
            <a:fillRect/>
          </a:stretch>
        </p:blipFill>
        <p:spPr>
          <a:xfrm>
            <a:off x="4922684" y="418822"/>
            <a:ext cx="3762375" cy="421005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216920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National Asphalt    Pavement Association</a:t>
            </a:r>
          </a:p>
        </p:txBody>
      </p:sp>
      <p:sp>
        <p:nvSpPr>
          <p:cNvPr id="3" name="Content Placeholder 2"/>
          <p:cNvSpPr>
            <a:spLocks noGrp="1"/>
          </p:cNvSpPr>
          <p:nvPr>
            <p:ph idx="1"/>
          </p:nvPr>
        </p:nvSpPr>
        <p:spPr>
          <a:xfrm>
            <a:off x="381000" y="277589"/>
            <a:ext cx="7886700" cy="4351338"/>
          </a:xfrm>
        </p:spPr>
        <p:txBody>
          <a:bodyPr>
            <a:normAutofit fontScale="92500" lnSpcReduction="20000"/>
          </a:bodyPr>
          <a:lstStyle/>
          <a:p>
            <a:pPr>
              <a:lnSpc>
                <a:spcPct val="120000"/>
              </a:lnSpc>
            </a:pPr>
            <a:r>
              <a:rPr lang="en-US" dirty="0">
                <a:latin typeface="Cambria" panose="02040503050406030204" pitchFamily="18" charset="0"/>
              </a:rPr>
              <a:t>Represent asphalt mix producers and paving contractors at national level</a:t>
            </a:r>
          </a:p>
          <a:p>
            <a:pPr lvl="1"/>
            <a:r>
              <a:rPr lang="en-US" dirty="0">
                <a:latin typeface="Cambria" panose="02040503050406030204" pitchFamily="18" charset="0"/>
              </a:rPr>
              <a:t>1,100 members</a:t>
            </a:r>
          </a:p>
          <a:p>
            <a:r>
              <a:rPr lang="en-US" dirty="0">
                <a:latin typeface="Cambria" panose="02040503050406030204" pitchFamily="18" charset="0"/>
              </a:rPr>
              <a:t>21 members of staff</a:t>
            </a:r>
          </a:p>
          <a:p>
            <a:pPr lvl="1"/>
            <a:r>
              <a:rPr lang="en-US" dirty="0">
                <a:latin typeface="Cambria" panose="02040503050406030204" pitchFamily="18" charset="0"/>
              </a:rPr>
              <a:t>Highly qualified team</a:t>
            </a:r>
          </a:p>
          <a:p>
            <a:r>
              <a:rPr lang="en-US" dirty="0">
                <a:latin typeface="Cambria" panose="02040503050406030204" pitchFamily="18" charset="0"/>
              </a:rPr>
              <a:t>Guided by Strategic Plan</a:t>
            </a:r>
          </a:p>
          <a:p>
            <a:pPr lvl="1"/>
            <a:r>
              <a:rPr lang="en-US" dirty="0">
                <a:latin typeface="Cambria" panose="02040503050406030204" pitchFamily="18" charset="0"/>
              </a:rPr>
              <a:t>Advance innovation and quality</a:t>
            </a:r>
          </a:p>
          <a:p>
            <a:pPr lvl="1"/>
            <a:r>
              <a:rPr lang="en-US" dirty="0">
                <a:latin typeface="Cambria" panose="02040503050406030204" pitchFamily="18" charset="0"/>
              </a:rPr>
              <a:t>Advocate for highway and airport investment</a:t>
            </a:r>
          </a:p>
          <a:p>
            <a:pPr lvl="1"/>
            <a:r>
              <a:rPr lang="en-US" dirty="0">
                <a:latin typeface="Cambria" panose="02040503050406030204" pitchFamily="18" charset="0"/>
              </a:rPr>
              <a:t>Promote the use of asphalt pavements</a:t>
            </a:r>
          </a:p>
          <a:p>
            <a:pPr lvl="1"/>
            <a:r>
              <a:rPr lang="en-US" dirty="0">
                <a:latin typeface="Cambria" panose="02040503050406030204" pitchFamily="18" charset="0"/>
              </a:rPr>
              <a:t>Serve the industry</a:t>
            </a:r>
          </a:p>
          <a:p>
            <a:r>
              <a:rPr lang="en-US" dirty="0">
                <a:latin typeface="Cambria" panose="02040503050406030204" pitchFamily="18" charset="0"/>
              </a:rPr>
              <a:t>Partners</a:t>
            </a:r>
          </a:p>
          <a:p>
            <a:pPr lvl="1"/>
            <a:r>
              <a:rPr lang="en-US" dirty="0">
                <a:latin typeface="Cambria" panose="02040503050406030204" pitchFamily="18" charset="0"/>
              </a:rPr>
              <a:t>SAPA’s, NCAT, Chamber, Labor, Agencies, International </a:t>
            </a:r>
          </a:p>
          <a:p>
            <a:pPr lvl="1"/>
            <a:endParaRPr lang="en-US" dirty="0">
              <a:latin typeface="Cambria" panose="02040503050406030204" pitchFamily="18" charset="0"/>
            </a:endParaRPr>
          </a:p>
          <a:p>
            <a:endParaRPr lang="en-US" dirty="0">
              <a:latin typeface="Cambria" panose="02040503050406030204" pitchFamily="18" charset="0"/>
            </a:endParaRPr>
          </a:p>
        </p:txBody>
      </p:sp>
      <p:pic>
        <p:nvPicPr>
          <p:cNvPr id="7" name="Picture 6" descr="A picture containing black, object, bottle&#10;&#10;Description generated with high confidence">
            <a:extLst>
              <a:ext uri="{FF2B5EF4-FFF2-40B4-BE49-F238E27FC236}">
                <a16:creationId xmlns:a16="http://schemas.microsoft.com/office/drawing/2014/main" id="{92048C7D-296D-4660-8C11-84530C42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78" y="5172818"/>
            <a:ext cx="1572768" cy="1548384"/>
          </a:xfrm>
          <a:prstGeom prst="rect">
            <a:avLst/>
          </a:prstGeom>
        </p:spPr>
      </p:pic>
    </p:spTree>
    <p:extLst>
      <p:ext uri="{BB962C8B-B14F-4D97-AF65-F5344CB8AC3E}">
        <p14:creationId xmlns:p14="http://schemas.microsoft.com/office/powerpoint/2010/main" val="35579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Progress Report</a:t>
            </a:r>
          </a:p>
        </p:txBody>
      </p:sp>
      <p:sp>
        <p:nvSpPr>
          <p:cNvPr id="3" name="Content Placeholder 2"/>
          <p:cNvSpPr>
            <a:spLocks noGrp="1"/>
          </p:cNvSpPr>
          <p:nvPr>
            <p:ph idx="1"/>
          </p:nvPr>
        </p:nvSpPr>
        <p:spPr>
          <a:xfrm>
            <a:off x="381000" y="277589"/>
            <a:ext cx="7886700" cy="4351338"/>
          </a:xfrm>
        </p:spPr>
        <p:txBody>
          <a:bodyPr>
            <a:normAutofit fontScale="92500" lnSpcReduction="10000"/>
          </a:bodyPr>
          <a:lstStyle/>
          <a:p>
            <a:r>
              <a:rPr lang="en-US" dirty="0">
                <a:latin typeface="Cambria" panose="02040503050406030204" pitchFamily="18" charset="0"/>
              </a:rPr>
              <a:t>Secured Hours of Service Relief</a:t>
            </a:r>
          </a:p>
          <a:p>
            <a:r>
              <a:rPr lang="en-US" dirty="0">
                <a:latin typeface="Cambria" panose="02040503050406030204" pitchFamily="18" charset="0"/>
              </a:rPr>
              <a:t>Crystalline Silica Agreement</a:t>
            </a:r>
          </a:p>
          <a:p>
            <a:r>
              <a:rPr lang="en-US" dirty="0">
                <a:latin typeface="Cambria" panose="02040503050406030204" pitchFamily="18" charset="0"/>
              </a:rPr>
              <a:t>PSA on Distracted Driving in Work Zone  </a:t>
            </a:r>
          </a:p>
          <a:p>
            <a:r>
              <a:rPr lang="en-US" dirty="0">
                <a:latin typeface="Cambria" panose="02040503050406030204" pitchFamily="18" charset="0"/>
              </a:rPr>
              <a:t>NAPA Care Program Endowed</a:t>
            </a:r>
          </a:p>
          <a:p>
            <a:r>
              <a:rPr lang="en-US" dirty="0">
                <a:latin typeface="Cambria" panose="02040503050406030204" pitchFamily="18" charset="0"/>
              </a:rPr>
              <a:t>Work Zone Safety Asphalt Paving Module</a:t>
            </a:r>
          </a:p>
          <a:p>
            <a:r>
              <a:rPr lang="en-US" dirty="0">
                <a:latin typeface="Cambria" panose="02040503050406030204" pitchFamily="18" charset="0"/>
              </a:rPr>
              <a:t>FHWA Cooperative Agreement</a:t>
            </a:r>
          </a:p>
          <a:p>
            <a:pPr lvl="1"/>
            <a:r>
              <a:rPr lang="en-US" dirty="0">
                <a:latin typeface="Cambria" panose="02040503050406030204" pitchFamily="18" charset="0"/>
              </a:rPr>
              <a:t>Annual RAP, RAS, WMA Survey</a:t>
            </a:r>
          </a:p>
          <a:p>
            <a:r>
              <a:rPr lang="en-US" dirty="0" err="1">
                <a:latin typeface="Cambria" panose="02040503050406030204" pitchFamily="18" charset="0"/>
              </a:rPr>
              <a:t>PaveXpress</a:t>
            </a:r>
            <a:endParaRPr lang="en-US" dirty="0">
              <a:latin typeface="Cambria" panose="02040503050406030204" pitchFamily="18" charset="0"/>
            </a:endParaRPr>
          </a:p>
          <a:p>
            <a:r>
              <a:rPr lang="en-US" dirty="0">
                <a:latin typeface="Cambria" panose="02040503050406030204" pitchFamily="18" charset="0"/>
              </a:rPr>
              <a:t>Emerald Eco-Label</a:t>
            </a:r>
          </a:p>
          <a:p>
            <a:r>
              <a:rPr lang="en-US" dirty="0">
                <a:latin typeface="Cambria" panose="02040503050406030204" pitchFamily="18" charset="0"/>
              </a:rPr>
              <a:t>Annual Meeting, World of Asphalt</a:t>
            </a:r>
          </a:p>
          <a:p>
            <a:pPr marL="0" indent="0">
              <a:buNone/>
            </a:pPr>
            <a:endParaRPr lang="en-US" dirty="0">
              <a:latin typeface="Cambria" panose="02040503050406030204" pitchFamily="18" charset="0"/>
            </a:endParaRPr>
          </a:p>
        </p:txBody>
      </p:sp>
      <p:pic>
        <p:nvPicPr>
          <p:cNvPr id="2050" name="Picture 2" descr="Image result for check mark">
            <a:extLst>
              <a:ext uri="{FF2B5EF4-FFF2-40B4-BE49-F238E27FC236}">
                <a16:creationId xmlns:a16="http://schemas.microsoft.com/office/drawing/2014/main" id="{BC35FBAD-A5CE-4703-AEAD-C0E2845CFE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428" y="2298159"/>
            <a:ext cx="2066925" cy="226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9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65944" y="1905000"/>
            <a:ext cx="5029200" cy="4223466"/>
          </a:xfrm>
          <a:prstGeom prst="rect">
            <a:avLst/>
          </a:prstGeom>
        </p:spPr>
      </p:pic>
      <p:sp>
        <p:nvSpPr>
          <p:cNvPr id="5" name="TextBox 4"/>
          <p:cNvSpPr txBox="1"/>
          <p:nvPr/>
        </p:nvSpPr>
        <p:spPr>
          <a:xfrm>
            <a:off x="232144" y="305068"/>
            <a:ext cx="3733800" cy="6494085"/>
          </a:xfrm>
          <a:prstGeom prst="rect">
            <a:avLst/>
          </a:prstGeom>
          <a:noFill/>
        </p:spPr>
        <p:txBody>
          <a:bodyPr wrap="square" rtlCol="0">
            <a:spAutoFit/>
          </a:bodyPr>
          <a:lstStyle/>
          <a:p>
            <a:r>
              <a:rPr lang="en-US" sz="1600" u="sng" dirty="0">
                <a:latin typeface="Cambria" panose="02040503050406030204" pitchFamily="18" charset="0"/>
              </a:rPr>
              <a:t>MARKET DRIVERS</a:t>
            </a:r>
          </a:p>
          <a:p>
            <a:endParaRPr lang="en-US" sz="1600" dirty="0">
              <a:latin typeface="Cambria" panose="02040503050406030204" pitchFamily="18" charset="0"/>
            </a:endParaRPr>
          </a:p>
          <a:p>
            <a:r>
              <a:rPr lang="en-US" sz="1600" dirty="0">
                <a:latin typeface="Cambria" panose="02040503050406030204" pitchFamily="18" charset="0"/>
              </a:rPr>
              <a:t>Asphalt paving tons nationally up about 2% in 2017.</a:t>
            </a:r>
          </a:p>
          <a:p>
            <a:endParaRPr lang="en-US" sz="1600" dirty="0">
              <a:latin typeface="Cambria" panose="02040503050406030204" pitchFamily="18" charset="0"/>
            </a:endParaRPr>
          </a:p>
          <a:p>
            <a:r>
              <a:rPr lang="en-US" sz="1600" dirty="0">
                <a:latin typeface="Cambria" panose="02040503050406030204" pitchFamily="18" charset="0"/>
              </a:rPr>
              <a:t>Asphalt paving tons will grow in 2018 on strength of state highway funding and commercial/residential markets.  </a:t>
            </a:r>
          </a:p>
          <a:p>
            <a:endParaRPr lang="en-US" sz="1600" dirty="0">
              <a:latin typeface="Cambria" panose="02040503050406030204" pitchFamily="18" charset="0"/>
            </a:endParaRPr>
          </a:p>
          <a:p>
            <a:r>
              <a:rPr lang="en-US" sz="1600" dirty="0">
                <a:latin typeface="Cambria" panose="02040503050406030204" pitchFamily="18" charset="0"/>
              </a:rPr>
              <a:t>Growth in the market will also be determined by how much of the $10 billion in the new 2-year budget deal will be allocated to highways and bridges.</a:t>
            </a:r>
          </a:p>
          <a:p>
            <a:endParaRPr lang="en-US" sz="1600" dirty="0">
              <a:latin typeface="Cambria" panose="02040503050406030204" pitchFamily="18" charset="0"/>
            </a:endParaRPr>
          </a:p>
          <a:p>
            <a:r>
              <a:rPr lang="en-US" sz="1600" u="sng" dirty="0">
                <a:latin typeface="Cambria" panose="02040503050406030204" pitchFamily="18" charset="0"/>
              </a:rPr>
              <a:t>KEYS TO THE MARKET</a:t>
            </a:r>
          </a:p>
          <a:p>
            <a:endParaRPr lang="en-US" sz="1600" dirty="0">
              <a:latin typeface="Cambria" panose="02040503050406030204" pitchFamily="18" charset="0"/>
            </a:endParaRPr>
          </a:p>
          <a:p>
            <a:r>
              <a:rPr lang="en-US" sz="1600" dirty="0">
                <a:latin typeface="Cambria" panose="02040503050406030204" pitchFamily="18" charset="0"/>
              </a:rPr>
              <a:t>Will Congress Move on a Trump Infrastructure Bill and a multi-year FAA bill? </a:t>
            </a:r>
          </a:p>
          <a:p>
            <a:endParaRPr lang="en-US" sz="1600" dirty="0">
              <a:latin typeface="Cambria" panose="02040503050406030204" pitchFamily="18" charset="0"/>
            </a:endParaRPr>
          </a:p>
          <a:p>
            <a:r>
              <a:rPr lang="en-US" sz="1600" dirty="0">
                <a:latin typeface="Cambria" panose="02040503050406030204" pitchFamily="18" charset="0"/>
              </a:rPr>
              <a:t>Will states continue to increase their own revenues and tolls for transportation projects?  </a:t>
            </a:r>
          </a:p>
          <a:p>
            <a:endParaRPr lang="en-US" sz="1600" dirty="0">
              <a:latin typeface="Cambria" panose="02040503050406030204" pitchFamily="18" charset="0"/>
            </a:endParaRPr>
          </a:p>
          <a:p>
            <a:r>
              <a:rPr lang="en-US" sz="1600" dirty="0">
                <a:latin typeface="Cambria" panose="02040503050406030204" pitchFamily="18" charset="0"/>
              </a:rPr>
              <a:t>Will the Federal Reserve continue to hike interest rates in 2018?</a:t>
            </a:r>
          </a:p>
        </p:txBody>
      </p:sp>
    </p:spTree>
    <p:extLst>
      <p:ext uri="{BB962C8B-B14F-4D97-AF65-F5344CB8AC3E}">
        <p14:creationId xmlns:p14="http://schemas.microsoft.com/office/powerpoint/2010/main" val="6547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60254"/>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2018 Highway Funding Level Will Grow</a:t>
            </a:r>
          </a:p>
        </p:txBody>
      </p:sp>
      <p:graphicFrame>
        <p:nvGraphicFramePr>
          <p:cNvPr id="9" name="Chart 8">
            <a:extLst>
              <a:ext uri="{FF2B5EF4-FFF2-40B4-BE49-F238E27FC236}">
                <a16:creationId xmlns:a16="http://schemas.microsoft.com/office/drawing/2014/main" id="{9B2CB056-C6C5-4CA9-8D6D-7E34171183C5}"/>
              </a:ext>
            </a:extLst>
          </p:cNvPr>
          <p:cNvGraphicFramePr>
            <a:graphicFrameLocks/>
          </p:cNvGraphicFramePr>
          <p:nvPr>
            <p:extLst>
              <p:ext uri="{D42A27DB-BD31-4B8C-83A1-F6EECF244321}">
                <p14:modId xmlns:p14="http://schemas.microsoft.com/office/powerpoint/2010/main" val="1216024091"/>
              </p:ext>
            </p:extLst>
          </p:nvPr>
        </p:nvGraphicFramePr>
        <p:xfrm>
          <a:off x="3478666" y="413702"/>
          <a:ext cx="5562600" cy="454819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CE1CA36C-3192-4735-AF3C-E382224E9511}"/>
              </a:ext>
            </a:extLst>
          </p:cNvPr>
          <p:cNvGrpSpPr/>
          <p:nvPr/>
        </p:nvGrpSpPr>
        <p:grpSpPr>
          <a:xfrm>
            <a:off x="4114801" y="2057400"/>
            <a:ext cx="4637625" cy="2301955"/>
            <a:chOff x="4007314" y="1771637"/>
            <a:chExt cx="3934897" cy="2301955"/>
          </a:xfrm>
        </p:grpSpPr>
        <p:pic>
          <p:nvPicPr>
            <p:cNvPr id="12" name="Graphic 11" descr="Checkmark">
              <a:extLst>
                <a:ext uri="{FF2B5EF4-FFF2-40B4-BE49-F238E27FC236}">
                  <a16:creationId xmlns:a16="http://schemas.microsoft.com/office/drawing/2014/main" id="{66FB0CF2-272D-4C0C-AA90-98085EC4D1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7314" y="3719986"/>
              <a:ext cx="353606" cy="353606"/>
            </a:xfrm>
            <a:prstGeom prst="rect">
              <a:avLst/>
            </a:prstGeom>
          </p:spPr>
        </p:pic>
        <p:pic>
          <p:nvPicPr>
            <p:cNvPr id="13" name="Graphic 12" descr="Checkmark">
              <a:extLst>
                <a:ext uri="{FF2B5EF4-FFF2-40B4-BE49-F238E27FC236}">
                  <a16:creationId xmlns:a16="http://schemas.microsoft.com/office/drawing/2014/main" id="{D213A2A8-FCEB-41BF-B193-5857999AAA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2259" y="3267689"/>
              <a:ext cx="353606" cy="353606"/>
            </a:xfrm>
            <a:prstGeom prst="rect">
              <a:avLst/>
            </a:prstGeom>
          </p:spPr>
        </p:pic>
        <p:sp>
          <p:nvSpPr>
            <p:cNvPr id="14" name="Rectangle 13">
              <a:extLst>
                <a:ext uri="{FF2B5EF4-FFF2-40B4-BE49-F238E27FC236}">
                  <a16:creationId xmlns:a16="http://schemas.microsoft.com/office/drawing/2014/main" id="{77D99C02-2BFB-4FF5-BA21-ADEAD9CC7698}"/>
                </a:ext>
              </a:extLst>
            </p:cNvPr>
            <p:cNvSpPr/>
            <p:nvPr/>
          </p:nvSpPr>
          <p:spPr>
            <a:xfrm>
              <a:off x="7563261" y="1771637"/>
              <a:ext cx="378950" cy="692497"/>
            </a:xfrm>
            <a:prstGeom prst="rect">
              <a:avLst/>
            </a:prstGeom>
            <a:noFill/>
          </p:spPr>
          <p:txBody>
            <a:bodyPr wrap="none" lIns="68580" tIns="34290" rIns="68580" bIns="34290">
              <a:spAutoFit/>
            </a:bodyPr>
            <a:lstStyle/>
            <a:p>
              <a:pPr algn="ctr" defTabSz="685800"/>
              <a:r>
                <a:rPr lang="en-US" sz="4050" dirty="0">
                  <a:ln w="0"/>
                  <a:solidFill>
                    <a:prstClr val="black"/>
                  </a:solidFill>
                  <a:effectLst>
                    <a:outerShdw blurRad="38100" dist="19050" dir="2700000" algn="tl" rotWithShape="0">
                      <a:prstClr val="black">
                        <a:alpha val="40000"/>
                      </a:prstClr>
                    </a:outerShdw>
                  </a:effectLst>
                  <a:latin typeface="Calibri" panose="020F0502020204030204"/>
                </a:rPr>
                <a:t>?</a:t>
              </a:r>
            </a:p>
          </p:txBody>
        </p:sp>
        <p:sp>
          <p:nvSpPr>
            <p:cNvPr id="15" name="Rectangle 14">
              <a:extLst>
                <a:ext uri="{FF2B5EF4-FFF2-40B4-BE49-F238E27FC236}">
                  <a16:creationId xmlns:a16="http://schemas.microsoft.com/office/drawing/2014/main" id="{9DCCE499-9CC1-4A55-85D0-19BEE1D9E416}"/>
                </a:ext>
              </a:extLst>
            </p:cNvPr>
            <p:cNvSpPr/>
            <p:nvPr/>
          </p:nvSpPr>
          <p:spPr>
            <a:xfrm>
              <a:off x="6695702" y="2278688"/>
              <a:ext cx="378950" cy="692497"/>
            </a:xfrm>
            <a:prstGeom prst="rect">
              <a:avLst/>
            </a:prstGeom>
            <a:noFill/>
          </p:spPr>
          <p:txBody>
            <a:bodyPr wrap="none" lIns="68580" tIns="34290" rIns="68580" bIns="34290">
              <a:spAutoFit/>
            </a:bodyPr>
            <a:lstStyle/>
            <a:p>
              <a:pPr algn="ctr" defTabSz="685800"/>
              <a:r>
                <a:rPr lang="en-US" sz="4050" dirty="0">
                  <a:ln w="0"/>
                  <a:solidFill>
                    <a:prstClr val="black"/>
                  </a:solidFill>
                  <a:effectLst>
                    <a:outerShdw blurRad="38100" dist="19050" dir="2700000" algn="tl" rotWithShape="0">
                      <a:prstClr val="black">
                        <a:alpha val="40000"/>
                      </a:prstClr>
                    </a:outerShdw>
                  </a:effectLst>
                  <a:latin typeface="Calibri" panose="020F0502020204030204"/>
                </a:rPr>
                <a:t>?</a:t>
              </a:r>
            </a:p>
          </p:txBody>
        </p:sp>
        <p:sp>
          <p:nvSpPr>
            <p:cNvPr id="16" name="Rectangle 15">
              <a:extLst>
                <a:ext uri="{FF2B5EF4-FFF2-40B4-BE49-F238E27FC236}">
                  <a16:creationId xmlns:a16="http://schemas.microsoft.com/office/drawing/2014/main" id="{3EB87B2A-22AB-4384-A9AA-B10DFEF6FBCF}"/>
                </a:ext>
              </a:extLst>
            </p:cNvPr>
            <p:cNvSpPr/>
            <p:nvPr/>
          </p:nvSpPr>
          <p:spPr>
            <a:xfrm>
              <a:off x="5806308" y="2751995"/>
              <a:ext cx="378950" cy="692497"/>
            </a:xfrm>
            <a:prstGeom prst="rect">
              <a:avLst/>
            </a:prstGeom>
            <a:noFill/>
          </p:spPr>
          <p:txBody>
            <a:bodyPr wrap="none" lIns="68580" tIns="34290" rIns="68580" bIns="34290">
              <a:spAutoFit/>
            </a:bodyPr>
            <a:lstStyle/>
            <a:p>
              <a:pPr algn="ctr" defTabSz="685800"/>
              <a:r>
                <a:rPr lang="en-US" sz="4050" dirty="0">
                  <a:ln w="0"/>
                  <a:solidFill>
                    <a:prstClr val="black"/>
                  </a:solidFill>
                  <a:effectLst>
                    <a:outerShdw blurRad="38100" dist="19050" dir="2700000" algn="tl" rotWithShape="0">
                      <a:prstClr val="black">
                        <a:alpha val="40000"/>
                      </a:prstClr>
                    </a:outerShdw>
                  </a:effectLst>
                  <a:latin typeface="Calibri" panose="020F0502020204030204"/>
                </a:rPr>
                <a:t>?</a:t>
              </a:r>
            </a:p>
          </p:txBody>
        </p:sp>
      </p:grpSp>
      <p:sp>
        <p:nvSpPr>
          <p:cNvPr id="17" name="Rectangle 16">
            <a:extLst>
              <a:ext uri="{FF2B5EF4-FFF2-40B4-BE49-F238E27FC236}">
                <a16:creationId xmlns:a16="http://schemas.microsoft.com/office/drawing/2014/main" id="{555CFE39-8423-4073-8476-F6F1BD60211E}"/>
              </a:ext>
            </a:extLst>
          </p:cNvPr>
          <p:cNvSpPr/>
          <p:nvPr/>
        </p:nvSpPr>
        <p:spPr>
          <a:xfrm>
            <a:off x="223478" y="928379"/>
            <a:ext cx="2895600" cy="28623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a:t>FAST Act Authorizes $900 million increase for this construction season.  In addition, highways and bridges will receive a portion of the $20 billion over 2 years (2018-2019) for infrastructure  as part of the McConnell-Schumer-Ryan Budget deal.</a:t>
            </a:r>
          </a:p>
        </p:txBody>
      </p:sp>
    </p:spTree>
    <p:extLst>
      <p:ext uri="{BB962C8B-B14F-4D97-AF65-F5344CB8AC3E}">
        <p14:creationId xmlns:p14="http://schemas.microsoft.com/office/powerpoint/2010/main" val="348485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9" y="5060124"/>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Motor Fuel Tax Increases: 2013-2017</a:t>
            </a:r>
          </a:p>
        </p:txBody>
      </p:sp>
      <p:sp>
        <p:nvSpPr>
          <p:cNvPr id="2" name="Rectangle 1">
            <a:extLst>
              <a:ext uri="{FF2B5EF4-FFF2-40B4-BE49-F238E27FC236}">
                <a16:creationId xmlns:a16="http://schemas.microsoft.com/office/drawing/2014/main" id="{B33F02BA-328D-4B7B-8980-261D58EC7DAA}"/>
              </a:ext>
            </a:extLst>
          </p:cNvPr>
          <p:cNvSpPr/>
          <p:nvPr/>
        </p:nvSpPr>
        <p:spPr>
          <a:xfrm>
            <a:off x="6019800" y="1867830"/>
            <a:ext cx="2895600" cy="14773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a:t>Since 2013, 26 states have increased or adjusted taxes on motor fuel to support needed transportation investments.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396" t="10768" b="6666"/>
          <a:stretch/>
        </p:blipFill>
        <p:spPr>
          <a:xfrm>
            <a:off x="498639" y="150221"/>
            <a:ext cx="5330661" cy="46746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3064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Trump Infrastructure Plan</a:t>
            </a:r>
          </a:p>
        </p:txBody>
      </p:sp>
      <p:sp>
        <p:nvSpPr>
          <p:cNvPr id="3" name="Content Placeholder 2"/>
          <p:cNvSpPr>
            <a:spLocks noGrp="1"/>
          </p:cNvSpPr>
          <p:nvPr>
            <p:ph idx="1"/>
          </p:nvPr>
        </p:nvSpPr>
        <p:spPr>
          <a:xfrm>
            <a:off x="381000" y="277589"/>
            <a:ext cx="7886700" cy="4351338"/>
          </a:xfrm>
        </p:spPr>
        <p:txBody>
          <a:bodyPr/>
          <a:lstStyle/>
          <a:p>
            <a:r>
              <a:rPr lang="en-US" sz="2600" dirty="0">
                <a:latin typeface="Cambria" panose="02040503050406030204" pitchFamily="18" charset="0"/>
              </a:rPr>
              <a:t>$200 billion to leverage $1 – $1.8 trillion</a:t>
            </a:r>
            <a:endParaRPr lang="en-US" dirty="0">
              <a:latin typeface="Cambria" panose="02040503050406030204" pitchFamily="18" charset="0"/>
            </a:endParaRPr>
          </a:p>
          <a:p>
            <a:pPr lvl="1"/>
            <a:r>
              <a:rPr lang="en-US" dirty="0">
                <a:latin typeface="Cambria" panose="02040503050406030204" pitchFamily="18" charset="0"/>
              </a:rPr>
              <a:t>No funding source identified</a:t>
            </a:r>
          </a:p>
          <a:p>
            <a:pPr lvl="1"/>
            <a:r>
              <a:rPr lang="en-US" dirty="0">
                <a:latin typeface="Cambria" panose="02040503050406030204" pitchFamily="18" charset="0"/>
              </a:rPr>
              <a:t>Allocation to highways not provided</a:t>
            </a:r>
          </a:p>
          <a:p>
            <a:pPr lvl="1"/>
            <a:r>
              <a:rPr lang="en-US" dirty="0">
                <a:latin typeface="Cambria" panose="02040503050406030204" pitchFamily="18" charset="0"/>
              </a:rPr>
              <a:t>Infrastructure grants limited to 20% federal match</a:t>
            </a:r>
          </a:p>
          <a:p>
            <a:pPr lvl="1"/>
            <a:r>
              <a:rPr lang="en-US" dirty="0">
                <a:latin typeface="Cambria" panose="02040503050406030204" pitchFamily="18" charset="0"/>
              </a:rPr>
              <a:t>Tolling allowed anywhere</a:t>
            </a:r>
          </a:p>
          <a:p>
            <a:pPr lvl="1"/>
            <a:r>
              <a:rPr lang="en-US" dirty="0">
                <a:latin typeface="Cambria" panose="02040503050406030204" pitchFamily="18" charset="0"/>
              </a:rPr>
              <a:t>“One Agency, One Decision” for environmental reviews</a:t>
            </a:r>
          </a:p>
          <a:p>
            <a:r>
              <a:rPr lang="en-US" dirty="0">
                <a:latin typeface="Cambria" panose="02040503050406030204" pitchFamily="18" charset="0"/>
              </a:rPr>
              <a:t>NAPA Reaction</a:t>
            </a:r>
          </a:p>
          <a:p>
            <a:pPr lvl="1"/>
            <a:r>
              <a:rPr lang="en-US" dirty="0">
                <a:latin typeface="Cambria" panose="02040503050406030204" pitchFamily="18" charset="0"/>
              </a:rPr>
              <a:t>Support President for moving ball forward</a:t>
            </a:r>
          </a:p>
          <a:p>
            <a:pPr lvl="1"/>
            <a:r>
              <a:rPr lang="en-US" dirty="0">
                <a:latin typeface="Cambria" panose="02040503050406030204" pitchFamily="18" charset="0"/>
              </a:rPr>
              <a:t>Need Congress to create a “different” proposal</a:t>
            </a:r>
          </a:p>
          <a:p>
            <a:pPr lvl="1"/>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203485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8" y="5066062"/>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Highway Trust Fund Shortfall in 2021</a:t>
            </a:r>
          </a:p>
        </p:txBody>
      </p:sp>
      <p:graphicFrame>
        <p:nvGraphicFramePr>
          <p:cNvPr id="17" name="Chart 16">
            <a:extLst>
              <a:ext uri="{FF2B5EF4-FFF2-40B4-BE49-F238E27FC236}">
                <a16:creationId xmlns:a16="http://schemas.microsoft.com/office/drawing/2014/main" id="{7F6C6651-0A7E-4519-A328-2E2B105A946B}"/>
              </a:ext>
            </a:extLst>
          </p:cNvPr>
          <p:cNvGraphicFramePr/>
          <p:nvPr>
            <p:extLst>
              <p:ext uri="{D42A27DB-BD31-4B8C-83A1-F6EECF244321}">
                <p14:modId xmlns:p14="http://schemas.microsoft.com/office/powerpoint/2010/main" val="659776216"/>
              </p:ext>
            </p:extLst>
          </p:nvPr>
        </p:nvGraphicFramePr>
        <p:xfrm>
          <a:off x="1371600" y="152405"/>
          <a:ext cx="6649117" cy="4745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51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48251"/>
            <a:ext cx="9144000" cy="1809751"/>
          </a:xfrm>
          <a:prstGeom prst="rect">
            <a:avLst/>
          </a:prstGeom>
        </p:spPr>
      </p:pic>
      <p:cxnSp>
        <p:nvCxnSpPr>
          <p:cNvPr id="5" name="Straight Connector 4"/>
          <p:cNvCxnSpPr/>
          <p:nvPr/>
        </p:nvCxnSpPr>
        <p:spPr>
          <a:xfrm>
            <a:off x="0" y="5026479"/>
            <a:ext cx="9144000" cy="0"/>
          </a:xfrm>
          <a:prstGeom prst="line">
            <a:avLst/>
          </a:prstGeom>
          <a:ln w="1047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03386" y="5284229"/>
            <a:ext cx="84385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5000" b="1" dirty="0">
                <a:solidFill>
                  <a:prstClr val="white"/>
                </a:solidFill>
                <a:latin typeface="Cambria" panose="02040503050406030204" pitchFamily="18" charset="0"/>
                <a:cs typeface="Arial" panose="020B0604020202020204" pitchFamily="34" charset="0"/>
              </a:rPr>
              <a:t>Changes NAPA Wants</a:t>
            </a:r>
          </a:p>
        </p:txBody>
      </p:sp>
      <p:sp>
        <p:nvSpPr>
          <p:cNvPr id="3" name="Content Placeholder 2"/>
          <p:cNvSpPr>
            <a:spLocks noGrp="1"/>
          </p:cNvSpPr>
          <p:nvPr>
            <p:ph idx="1"/>
          </p:nvPr>
        </p:nvSpPr>
        <p:spPr>
          <a:xfrm>
            <a:off x="381000" y="277589"/>
            <a:ext cx="7886700" cy="4351338"/>
          </a:xfrm>
        </p:spPr>
        <p:txBody>
          <a:bodyPr>
            <a:normAutofit/>
          </a:bodyPr>
          <a:lstStyle/>
          <a:p>
            <a:r>
              <a:rPr lang="en-US" sz="2600" dirty="0">
                <a:latin typeface="Cambria" panose="02040503050406030204" pitchFamily="18" charset="0"/>
              </a:rPr>
              <a:t>Fix the Highway Trust Fund</a:t>
            </a:r>
            <a:endParaRPr lang="en-US" dirty="0">
              <a:latin typeface="Cambria" panose="02040503050406030204" pitchFamily="18" charset="0"/>
            </a:endParaRPr>
          </a:p>
          <a:p>
            <a:pPr lvl="1"/>
            <a:r>
              <a:rPr lang="en-US" dirty="0">
                <a:latin typeface="Cambria" panose="02040503050406030204" pitchFamily="18" charset="0"/>
              </a:rPr>
              <a:t>5 cents per year for 5 years plus indexing</a:t>
            </a:r>
          </a:p>
          <a:p>
            <a:r>
              <a:rPr lang="en-US" dirty="0">
                <a:latin typeface="Cambria" panose="02040503050406030204" pitchFamily="18" charset="0"/>
              </a:rPr>
              <a:t>Dedicate funding specifically for highways</a:t>
            </a:r>
          </a:p>
          <a:p>
            <a:pPr lvl="1"/>
            <a:r>
              <a:rPr lang="en-US" dirty="0">
                <a:latin typeface="Cambria" panose="02040503050406030204" pitchFamily="18" charset="0"/>
              </a:rPr>
              <a:t>Water, broadband, hospitals cannot suck up all funding.</a:t>
            </a:r>
          </a:p>
          <a:p>
            <a:r>
              <a:rPr lang="en-US" dirty="0">
                <a:latin typeface="Cambria" panose="02040503050406030204" pitchFamily="18" charset="0"/>
              </a:rPr>
              <a:t>Fund existing FAST Act programs</a:t>
            </a:r>
          </a:p>
          <a:p>
            <a:pPr lvl="1"/>
            <a:r>
              <a:rPr lang="en-US" dirty="0">
                <a:latin typeface="Cambria" panose="02040503050406030204" pitchFamily="18" charset="0"/>
              </a:rPr>
              <a:t>Prioritize NHS, Freight, Interstate Maintenance</a:t>
            </a:r>
          </a:p>
          <a:p>
            <a:pPr lvl="1"/>
            <a:r>
              <a:rPr lang="en-US" dirty="0">
                <a:latin typeface="Cambria" panose="02040503050406030204" pitchFamily="18" charset="0"/>
              </a:rPr>
              <a:t>Allocate funding to the states</a:t>
            </a:r>
          </a:p>
          <a:p>
            <a:r>
              <a:rPr lang="en-US" dirty="0">
                <a:latin typeface="Cambria" panose="02040503050406030204" pitchFamily="18" charset="0"/>
              </a:rPr>
              <a:t>Promote leverage but be realistic</a:t>
            </a:r>
          </a:p>
          <a:p>
            <a:pPr lvl="1"/>
            <a:r>
              <a:rPr lang="en-US" dirty="0">
                <a:latin typeface="Cambria" panose="02040503050406030204" pitchFamily="18" charset="0"/>
              </a:rPr>
              <a:t>Preserve state-matching requirements</a:t>
            </a:r>
          </a:p>
          <a:p>
            <a:endParaRPr lang="en-US" dirty="0">
              <a:latin typeface="Cambria" panose="02040503050406030204" pitchFamily="18" charset="0"/>
            </a:endParaRPr>
          </a:p>
        </p:txBody>
      </p:sp>
      <p:pic>
        <p:nvPicPr>
          <p:cNvPr id="7" name="Picture 6">
            <a:extLst>
              <a:ext uri="{FF2B5EF4-FFF2-40B4-BE49-F238E27FC236}">
                <a16:creationId xmlns:a16="http://schemas.microsoft.com/office/drawing/2014/main" id="{BF228EB8-D19D-4C82-A7F5-ED0C9D229F60}"/>
              </a:ext>
            </a:extLst>
          </p:cNvPr>
          <p:cNvPicPr>
            <a:picLocks noChangeAspect="1"/>
          </p:cNvPicPr>
          <p:nvPr/>
        </p:nvPicPr>
        <p:blipFill>
          <a:blip r:embed="rId4"/>
          <a:stretch>
            <a:fillRect/>
          </a:stretch>
        </p:blipFill>
        <p:spPr>
          <a:xfrm>
            <a:off x="6631418" y="3308769"/>
            <a:ext cx="2131582" cy="1556136"/>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711000779"/>
      </p:ext>
    </p:extLst>
  </p:cSld>
  <p:clrMapOvr>
    <a:masterClrMapping/>
  </p:clrMapOvr>
</p:sld>
</file>

<file path=ppt/theme/theme1.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1162</Words>
  <Application>Microsoft Office PowerPoint</Application>
  <PresentationFormat>On-screen Show (4:3)</PresentationFormat>
  <Paragraphs>138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Georgia</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Jackson</dc:creator>
  <cp:lastModifiedBy>AAPA AL Asphalt Pavement Association</cp:lastModifiedBy>
  <cp:revision>124</cp:revision>
  <cp:lastPrinted>2017-10-20T15:29:31Z</cp:lastPrinted>
  <dcterms:created xsi:type="dcterms:W3CDTF">2017-01-11T14:41:35Z</dcterms:created>
  <dcterms:modified xsi:type="dcterms:W3CDTF">2018-04-17T19:26:02Z</dcterms:modified>
</cp:coreProperties>
</file>