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93" r:id="rId3"/>
    <p:sldId id="294" r:id="rId4"/>
    <p:sldId id="295" r:id="rId5"/>
    <p:sldId id="296" r:id="rId6"/>
    <p:sldId id="297" r:id="rId7"/>
    <p:sldId id="298" r:id="rId8"/>
    <p:sldId id="299" r:id="rId9"/>
    <p:sldId id="301" r:id="rId10"/>
    <p:sldId id="300" r:id="rId11"/>
    <p:sldId id="303" r:id="rId12"/>
    <p:sldId id="302" r:id="rId13"/>
    <p:sldId id="29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971" autoAdjust="0"/>
  </p:normalViewPr>
  <p:slideViewPr>
    <p:cSldViewPr>
      <p:cViewPr varScale="1">
        <p:scale>
          <a:sx n="70" d="100"/>
          <a:sy n="70" d="100"/>
        </p:scale>
        <p:origin x="278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27E712F-9E79-47E6-AD34-198EC68AB919}" type="datetimeFigureOut">
              <a:rPr lang="en-US" smtClean="0"/>
              <a:t>4/17/2018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E5AD094-99E5-4963-B1D6-89C6BF812A03}" type="slidenum">
              <a:rPr lang="en-US" smtClean="0"/>
              <a:t>‹#›</a:t>
            </a:fld>
            <a:endParaRPr lang="en-US" dirty="0"/>
          </a:p>
        </p:txBody>
      </p:sp>
    </p:spTree>
    <p:extLst>
      <p:ext uri="{BB962C8B-B14F-4D97-AF65-F5344CB8AC3E}">
        <p14:creationId xmlns:p14="http://schemas.microsoft.com/office/powerpoint/2010/main" val="942189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A4F798-1181-4EFC-980D-7C491EFEB41B}" type="datetimeFigureOut">
              <a:rPr lang="en-US" smtClean="0"/>
              <a:t>4/17/2018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44C2F5-64C8-4472-AB32-5E4CDEEC5B69}" type="slidenum">
              <a:rPr lang="en-US" smtClean="0"/>
              <a:t>‹#›</a:t>
            </a:fld>
            <a:endParaRPr lang="en-US" dirty="0"/>
          </a:p>
        </p:txBody>
      </p:sp>
    </p:spTree>
    <p:extLst>
      <p:ext uri="{BB962C8B-B14F-4D97-AF65-F5344CB8AC3E}">
        <p14:creationId xmlns:p14="http://schemas.microsoft.com/office/powerpoint/2010/main" val="323779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1</a:t>
            </a:fld>
            <a:endParaRPr lang="en-US" dirty="0"/>
          </a:p>
        </p:txBody>
      </p:sp>
    </p:spTree>
    <p:extLst>
      <p:ext uri="{BB962C8B-B14F-4D97-AF65-F5344CB8AC3E}">
        <p14:creationId xmlns:p14="http://schemas.microsoft.com/office/powerpoint/2010/main" val="3361865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10</a:t>
            </a:fld>
            <a:endParaRPr lang="en-US" dirty="0"/>
          </a:p>
        </p:txBody>
      </p:sp>
    </p:spTree>
    <p:extLst>
      <p:ext uri="{BB962C8B-B14F-4D97-AF65-F5344CB8AC3E}">
        <p14:creationId xmlns:p14="http://schemas.microsoft.com/office/powerpoint/2010/main" val="1733836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12</a:t>
            </a:fld>
            <a:endParaRPr lang="en-US" dirty="0"/>
          </a:p>
        </p:txBody>
      </p:sp>
    </p:spTree>
    <p:extLst>
      <p:ext uri="{BB962C8B-B14F-4D97-AF65-F5344CB8AC3E}">
        <p14:creationId xmlns:p14="http://schemas.microsoft.com/office/powerpoint/2010/main" val="3078883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 indent="0" algn="l">
              <a:buNone/>
            </a:pPr>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13</a:t>
            </a:fld>
            <a:endParaRPr lang="en-US" dirty="0"/>
          </a:p>
        </p:txBody>
      </p:sp>
    </p:spTree>
    <p:extLst>
      <p:ext uri="{BB962C8B-B14F-4D97-AF65-F5344CB8AC3E}">
        <p14:creationId xmlns:p14="http://schemas.microsoft.com/office/powerpoint/2010/main" val="1992520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2</a:t>
            </a:fld>
            <a:endParaRPr lang="en-US" dirty="0"/>
          </a:p>
        </p:txBody>
      </p:sp>
    </p:spTree>
    <p:extLst>
      <p:ext uri="{BB962C8B-B14F-4D97-AF65-F5344CB8AC3E}">
        <p14:creationId xmlns:p14="http://schemas.microsoft.com/office/powerpoint/2010/main" val="315693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3</a:t>
            </a:fld>
            <a:endParaRPr lang="en-US" dirty="0"/>
          </a:p>
        </p:txBody>
      </p:sp>
    </p:spTree>
    <p:extLst>
      <p:ext uri="{BB962C8B-B14F-4D97-AF65-F5344CB8AC3E}">
        <p14:creationId xmlns:p14="http://schemas.microsoft.com/office/powerpoint/2010/main" val="221117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4</a:t>
            </a:fld>
            <a:endParaRPr lang="en-US" dirty="0"/>
          </a:p>
        </p:txBody>
      </p:sp>
    </p:spTree>
    <p:extLst>
      <p:ext uri="{BB962C8B-B14F-4D97-AF65-F5344CB8AC3E}">
        <p14:creationId xmlns:p14="http://schemas.microsoft.com/office/powerpoint/2010/main" val="135232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5</a:t>
            </a:fld>
            <a:endParaRPr lang="en-US" dirty="0"/>
          </a:p>
        </p:txBody>
      </p:sp>
    </p:spTree>
    <p:extLst>
      <p:ext uri="{BB962C8B-B14F-4D97-AF65-F5344CB8AC3E}">
        <p14:creationId xmlns:p14="http://schemas.microsoft.com/office/powerpoint/2010/main" val="187267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6</a:t>
            </a:fld>
            <a:endParaRPr lang="en-US" dirty="0"/>
          </a:p>
        </p:txBody>
      </p:sp>
    </p:spTree>
    <p:extLst>
      <p:ext uri="{BB962C8B-B14F-4D97-AF65-F5344CB8AC3E}">
        <p14:creationId xmlns:p14="http://schemas.microsoft.com/office/powerpoint/2010/main" val="104901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7</a:t>
            </a:fld>
            <a:endParaRPr lang="en-US" dirty="0"/>
          </a:p>
        </p:txBody>
      </p:sp>
    </p:spTree>
    <p:extLst>
      <p:ext uri="{BB962C8B-B14F-4D97-AF65-F5344CB8AC3E}">
        <p14:creationId xmlns:p14="http://schemas.microsoft.com/office/powerpoint/2010/main" val="2849694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8</a:t>
            </a:fld>
            <a:endParaRPr lang="en-US" dirty="0"/>
          </a:p>
        </p:txBody>
      </p:sp>
    </p:spTree>
    <p:extLst>
      <p:ext uri="{BB962C8B-B14F-4D97-AF65-F5344CB8AC3E}">
        <p14:creationId xmlns:p14="http://schemas.microsoft.com/office/powerpoint/2010/main" val="1047572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4C2F5-64C8-4472-AB32-5E4CDEEC5B69}" type="slidenum">
              <a:rPr lang="en-US" smtClean="0"/>
              <a:t>9</a:t>
            </a:fld>
            <a:endParaRPr lang="en-US" dirty="0"/>
          </a:p>
        </p:txBody>
      </p:sp>
    </p:spTree>
    <p:extLst>
      <p:ext uri="{BB962C8B-B14F-4D97-AF65-F5344CB8AC3E}">
        <p14:creationId xmlns:p14="http://schemas.microsoft.com/office/powerpoint/2010/main" val="375213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C7AC3EC-2F37-43BD-A800-1CA20B70D6DA}"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C7AC3EC-2F37-43BD-A800-1CA20B70D6D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A0D14A-4E7C-4693-A8CD-F3345C824280}"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AC3EC-2F37-43BD-A800-1CA20B70D6D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A0D14A-4E7C-4693-A8CD-F3345C824280}" type="datetimeFigureOut">
              <a:rPr lang="en-US" smtClean="0"/>
              <a:pPr/>
              <a:t>4/17/2018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C7AC3EC-2F37-43BD-A800-1CA20B70D6D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ALDOT Updates</a:t>
            </a:r>
            <a:br>
              <a:rPr lang="en-US" dirty="0"/>
            </a:br>
            <a:endParaRPr lang="en-US" dirty="0"/>
          </a:p>
        </p:txBody>
      </p:sp>
      <p:sp>
        <p:nvSpPr>
          <p:cNvPr id="3" name="Subtitle 2"/>
          <p:cNvSpPr>
            <a:spLocks noGrp="1"/>
          </p:cNvSpPr>
          <p:nvPr>
            <p:ph type="subTitle" idx="1"/>
          </p:nvPr>
        </p:nvSpPr>
        <p:spPr/>
        <p:txBody>
          <a:bodyPr>
            <a:noAutofit/>
          </a:bodyPr>
          <a:lstStyle/>
          <a:p>
            <a:r>
              <a:rPr lang="en-US" sz="2400" dirty="0"/>
              <a:t>Scott George, P. E.</a:t>
            </a:r>
          </a:p>
          <a:p>
            <a:r>
              <a:rPr lang="en-US" sz="2400" dirty="0"/>
              <a:t>Materials and Tests Engineer</a:t>
            </a:r>
          </a:p>
          <a:p>
            <a:r>
              <a:rPr lang="en-US" sz="2400" dirty="0"/>
              <a:t>2018 AAPA Conference</a:t>
            </a:r>
          </a:p>
          <a:p>
            <a:r>
              <a:rPr lang="en-US" sz="2400" dirty="0"/>
              <a:t>Tuscaloosa, AL</a:t>
            </a:r>
          </a:p>
          <a:p>
            <a:r>
              <a:rPr lang="en-US" sz="2400" dirty="0"/>
              <a:t>March 15,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8397-9256-44A9-9272-EAB169C0397F}"/>
              </a:ext>
            </a:extLst>
          </p:cNvPr>
          <p:cNvSpPr>
            <a:spLocks noGrp="1"/>
          </p:cNvSpPr>
          <p:nvPr>
            <p:ph type="title"/>
          </p:nvPr>
        </p:nvSpPr>
        <p:spPr/>
        <p:txBody>
          <a:bodyPr>
            <a:normAutofit/>
          </a:bodyPr>
          <a:lstStyle/>
          <a:p>
            <a:r>
              <a:rPr lang="en-US"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Release Agents	</a:t>
            </a:r>
            <a:endParaRPr lang="en-US" dirty="0"/>
          </a:p>
        </p:txBody>
      </p:sp>
      <p:sp>
        <p:nvSpPr>
          <p:cNvPr id="3" name="Content Placeholder 2">
            <a:extLst>
              <a:ext uri="{FF2B5EF4-FFF2-40B4-BE49-F238E27FC236}">
                <a16:creationId xmlns:a16="http://schemas.microsoft.com/office/drawing/2014/main" id="{9441916C-873A-4838-AD62-4A9B67F7DF22}"/>
              </a:ext>
            </a:extLst>
          </p:cNvPr>
          <p:cNvSpPr>
            <a:spLocks noGrp="1"/>
          </p:cNvSpPr>
          <p:nvPr>
            <p:ph idx="1"/>
          </p:nvPr>
        </p:nvSpPr>
        <p:spPr/>
        <p:txBody>
          <a:bodyPr>
            <a:normAutofit/>
          </a:bodyPr>
          <a:lstStyle/>
          <a:p>
            <a:pPr marL="137160" indent="0">
              <a:buNone/>
            </a:pPr>
            <a:r>
              <a:rPr lang="en-US" dirty="0"/>
              <a:t>MSDSAR List II-6</a:t>
            </a:r>
          </a:p>
          <a:p>
            <a:pPr marL="137160" indent="0">
              <a:buNone/>
            </a:pPr>
            <a:r>
              <a:rPr lang="en-US" dirty="0"/>
              <a:t>	ALDOT 429 “Evaluation of Asphalt Mixture 	Release Coatings for Truck Beds”</a:t>
            </a:r>
          </a:p>
          <a:p>
            <a:pPr marL="137160" indent="0">
              <a:buNone/>
            </a:pPr>
            <a:r>
              <a:rPr lang="en-US" dirty="0"/>
              <a:t>	</a:t>
            </a:r>
            <a:r>
              <a:rPr lang="en-US" b="1" dirty="0"/>
              <a:t>N</a:t>
            </a:r>
            <a:r>
              <a:rPr lang="en-US" dirty="0"/>
              <a:t>ational </a:t>
            </a:r>
            <a:r>
              <a:rPr lang="en-US" b="1" dirty="0"/>
              <a:t>T</a:t>
            </a:r>
            <a:r>
              <a:rPr lang="en-US" dirty="0"/>
              <a:t>ransportation </a:t>
            </a:r>
            <a:r>
              <a:rPr lang="en-US" b="1" dirty="0"/>
              <a:t>P</a:t>
            </a:r>
            <a:r>
              <a:rPr lang="en-US" dirty="0"/>
              <a:t>roduct </a:t>
            </a:r>
            <a:r>
              <a:rPr lang="en-US" b="1" dirty="0"/>
              <a:t>E</a:t>
            </a:r>
            <a:r>
              <a:rPr lang="en-US" dirty="0"/>
              <a:t>valuation 	</a:t>
            </a:r>
            <a:r>
              <a:rPr lang="en-US" b="1" dirty="0"/>
              <a:t>P</a:t>
            </a:r>
            <a:r>
              <a:rPr lang="en-US" dirty="0"/>
              <a:t>rogram</a:t>
            </a:r>
          </a:p>
          <a:p>
            <a:pPr marL="137160" indent="0">
              <a:buNone/>
            </a:pPr>
            <a:r>
              <a:rPr lang="en-US" dirty="0"/>
              <a:t>	29 approved products now 10 approved 	products</a:t>
            </a:r>
          </a:p>
        </p:txBody>
      </p:sp>
    </p:spTree>
    <p:extLst>
      <p:ext uri="{BB962C8B-B14F-4D97-AF65-F5344CB8AC3E}">
        <p14:creationId xmlns:p14="http://schemas.microsoft.com/office/powerpoint/2010/main" val="196301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86103-5642-4256-8100-B8C2C8E1F00A}"/>
              </a:ext>
            </a:extLst>
          </p:cNvPr>
          <p:cNvSpPr>
            <a:spLocks noGrp="1"/>
          </p:cNvSpPr>
          <p:nvPr>
            <p:ph type="title"/>
          </p:nvPr>
        </p:nvSpPr>
        <p:spPr/>
        <p:txBody>
          <a:bodyPr/>
          <a:lstStyle/>
          <a:p>
            <a:r>
              <a:rPr lang="en-US" dirty="0"/>
              <a:t>Pass Fail Criteria</a:t>
            </a:r>
          </a:p>
        </p:txBody>
      </p:sp>
      <p:sp>
        <p:nvSpPr>
          <p:cNvPr id="3" name="Content Placeholder 2">
            <a:extLst>
              <a:ext uri="{FF2B5EF4-FFF2-40B4-BE49-F238E27FC236}">
                <a16:creationId xmlns:a16="http://schemas.microsoft.com/office/drawing/2014/main" id="{C12B34A8-5E90-4D4F-82C7-E0FBACBC703E}"/>
              </a:ext>
            </a:extLst>
          </p:cNvPr>
          <p:cNvSpPr>
            <a:spLocks noGrp="1"/>
          </p:cNvSpPr>
          <p:nvPr>
            <p:ph idx="1"/>
          </p:nvPr>
        </p:nvSpPr>
        <p:spPr/>
        <p:txBody>
          <a:bodyPr/>
          <a:lstStyle/>
          <a:p>
            <a:r>
              <a:rPr lang="en-US" dirty="0">
                <a:latin typeface="Times New Roman" panose="02020603050405020304" pitchFamily="18" charset="0"/>
              </a:rPr>
              <a:t>Shall have a rating of </a:t>
            </a:r>
            <a:r>
              <a:rPr lang="en-US" b="1" i="1" dirty="0">
                <a:latin typeface="Times New Roman" panose="02020603050405020304" pitchFamily="18" charset="0"/>
              </a:rPr>
              <a:t>No Stripping </a:t>
            </a:r>
            <a:r>
              <a:rPr lang="en-US" dirty="0">
                <a:latin typeface="Times New Roman" panose="02020603050405020304" pitchFamily="18" charset="0"/>
              </a:rPr>
              <a:t>for the non-diluted sample during the 7-Day Asphalt Stripping Test.</a:t>
            </a:r>
          </a:p>
          <a:p>
            <a:r>
              <a:rPr lang="en-US" dirty="0">
                <a:latin typeface="Times New Roman" panose="02020603050405020304" pitchFamily="18" charset="0"/>
              </a:rPr>
              <a:t>Shall have a maximum of </a:t>
            </a:r>
            <a:r>
              <a:rPr lang="en-US" b="1" dirty="0">
                <a:latin typeface="Times New Roman" panose="02020603050405020304" pitchFamily="18" charset="0"/>
              </a:rPr>
              <a:t>10 grams </a:t>
            </a:r>
            <a:r>
              <a:rPr lang="en-US" dirty="0">
                <a:latin typeface="Times New Roman" panose="02020603050405020304" pitchFamily="18" charset="0"/>
              </a:rPr>
              <a:t>retained during the Mixture Slide Test.</a:t>
            </a:r>
          </a:p>
          <a:p>
            <a:r>
              <a:rPr lang="en-US" dirty="0">
                <a:latin typeface="Times New Roman" panose="02020603050405020304" pitchFamily="18" charset="0"/>
              </a:rPr>
              <a:t>Shall have less than </a:t>
            </a:r>
            <a:r>
              <a:rPr lang="en-US" b="1" dirty="0">
                <a:latin typeface="Times New Roman" panose="02020603050405020304" pitchFamily="18" charset="0"/>
              </a:rPr>
              <a:t>10% binder </a:t>
            </a:r>
            <a:r>
              <a:rPr lang="en-US" dirty="0">
                <a:latin typeface="Times New Roman" panose="02020603050405020304" pitchFamily="18" charset="0"/>
              </a:rPr>
              <a:t>adhere after the third pour of the Asphalt Performance Test.</a:t>
            </a:r>
            <a:endParaRPr lang="en-US" dirty="0"/>
          </a:p>
        </p:txBody>
      </p:sp>
    </p:spTree>
    <p:extLst>
      <p:ext uri="{BB962C8B-B14F-4D97-AF65-F5344CB8AC3E}">
        <p14:creationId xmlns:p14="http://schemas.microsoft.com/office/powerpoint/2010/main" val="397703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CA96D-5970-43D6-AEB4-57F0AF78776F}"/>
              </a:ext>
            </a:extLst>
          </p:cNvPr>
          <p:cNvSpPr>
            <a:spLocks noGrp="1"/>
          </p:cNvSpPr>
          <p:nvPr>
            <p:ph type="title"/>
          </p:nvPr>
        </p:nvSpPr>
        <p:spPr/>
        <p:txBody>
          <a:bodyPr>
            <a:normAutofit fontScale="90000"/>
          </a:bodyPr>
          <a:lstStyle/>
          <a:p>
            <a:r>
              <a:rPr lang="en-US" dirty="0"/>
              <a:t>ALDOT 372 RAP &amp; RAS Stockpiles</a:t>
            </a:r>
          </a:p>
        </p:txBody>
      </p:sp>
      <p:sp>
        <p:nvSpPr>
          <p:cNvPr id="3" name="Content Placeholder 2">
            <a:extLst>
              <a:ext uri="{FF2B5EF4-FFF2-40B4-BE49-F238E27FC236}">
                <a16:creationId xmlns:a16="http://schemas.microsoft.com/office/drawing/2014/main" id="{BFA1B939-6BEF-4936-8D27-0B1F655CD824}"/>
              </a:ext>
            </a:extLst>
          </p:cNvPr>
          <p:cNvSpPr>
            <a:spLocks noGrp="1"/>
          </p:cNvSpPr>
          <p:nvPr>
            <p:ph idx="1"/>
          </p:nvPr>
        </p:nvSpPr>
        <p:spPr/>
        <p:txBody>
          <a:bodyPr/>
          <a:lstStyle/>
          <a:p>
            <a:pPr marL="137160" indent="0">
              <a:buNone/>
            </a:pPr>
            <a:endParaRPr lang="en-US" dirty="0"/>
          </a:p>
          <a:p>
            <a:r>
              <a:rPr lang="en-US" dirty="0"/>
              <a:t>Carbonate Stone &amp; RAP Use in Wearing Layers</a:t>
            </a:r>
          </a:p>
          <a:p>
            <a:pPr lvl="1"/>
            <a:r>
              <a:rPr lang="en-US" dirty="0"/>
              <a:t>Allowable Carbonate Stone 30% to 50%</a:t>
            </a:r>
          </a:p>
          <a:p>
            <a:pPr lvl="1"/>
            <a:r>
              <a:rPr lang="en-US" dirty="0"/>
              <a:t>Allowable RAP 20%</a:t>
            </a:r>
          </a:p>
          <a:p>
            <a:r>
              <a:rPr lang="en-US" dirty="0"/>
              <a:t>Stockpile Management</a:t>
            </a:r>
          </a:p>
          <a:p>
            <a:endParaRPr lang="en-US" dirty="0"/>
          </a:p>
        </p:txBody>
      </p:sp>
    </p:spTree>
    <p:extLst>
      <p:ext uri="{BB962C8B-B14F-4D97-AF65-F5344CB8AC3E}">
        <p14:creationId xmlns:p14="http://schemas.microsoft.com/office/powerpoint/2010/main" val="3136570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normAutofit/>
          </a:bodyPr>
          <a:lstStyle/>
          <a:p>
            <a:pPr marL="137160" indent="0" algn="ctr">
              <a:buNone/>
            </a:pPr>
            <a:endParaRPr lang="en-US" dirty="0"/>
          </a:p>
        </p:txBody>
      </p:sp>
    </p:spTree>
    <p:extLst>
      <p:ext uri="{BB962C8B-B14F-4D97-AF65-F5344CB8AC3E}">
        <p14:creationId xmlns:p14="http://schemas.microsoft.com/office/powerpoint/2010/main" val="78053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17F24-B8FA-4E8A-8880-9E4F789CF935}"/>
              </a:ext>
            </a:extLst>
          </p:cNvPr>
          <p:cNvSpPr>
            <a:spLocks noGrp="1"/>
          </p:cNvSpPr>
          <p:nvPr>
            <p:ph type="title"/>
          </p:nvPr>
        </p:nvSpPr>
        <p:spPr/>
        <p:txBody>
          <a:bodyPr>
            <a:normAutofit fontScale="90000"/>
          </a:bodyPr>
          <a:lstStyle/>
          <a:p>
            <a:r>
              <a:rPr lang="en-US" dirty="0"/>
              <a:t>ALDOT Procedures, Forms, Etc.</a:t>
            </a:r>
          </a:p>
        </p:txBody>
      </p:sp>
      <p:sp>
        <p:nvSpPr>
          <p:cNvPr id="3" name="Content Placeholder 2">
            <a:extLst>
              <a:ext uri="{FF2B5EF4-FFF2-40B4-BE49-F238E27FC236}">
                <a16:creationId xmlns:a16="http://schemas.microsoft.com/office/drawing/2014/main" id="{B7F9C580-EB83-412D-A6F5-2A19EA92F8D1}"/>
              </a:ext>
            </a:extLst>
          </p:cNvPr>
          <p:cNvSpPr>
            <a:spLocks noGrp="1"/>
          </p:cNvSpPr>
          <p:nvPr>
            <p:ph idx="1"/>
          </p:nvPr>
        </p:nvSpPr>
        <p:spPr/>
        <p:txBody>
          <a:bodyPr/>
          <a:lstStyle/>
          <a:p>
            <a:r>
              <a:rPr lang="en-US" dirty="0"/>
              <a:t>Section 306 “Density Requirements For Compaction” &amp; 410 “Asphalt Pavements”</a:t>
            </a:r>
          </a:p>
          <a:p>
            <a:r>
              <a:rPr lang="en-US" dirty="0"/>
              <a:t>Bituminous Surface Treatments</a:t>
            </a:r>
          </a:p>
          <a:p>
            <a:r>
              <a:rPr lang="en-US" dirty="0"/>
              <a:t>Process Reviews</a:t>
            </a:r>
          </a:p>
          <a:p>
            <a:r>
              <a:rPr lang="en-US" dirty="0"/>
              <a:t>Release Agents</a:t>
            </a:r>
          </a:p>
          <a:p>
            <a:r>
              <a:rPr lang="en-US" dirty="0"/>
              <a:t>Procedure ALDOT 372 “Approval of Recycled Asphalt Pavement Stockpiles &amp; Reclaimed Asphalt Shingles”</a:t>
            </a:r>
          </a:p>
        </p:txBody>
      </p:sp>
    </p:spTree>
    <p:extLst>
      <p:ext uri="{BB962C8B-B14F-4D97-AF65-F5344CB8AC3E}">
        <p14:creationId xmlns:p14="http://schemas.microsoft.com/office/powerpoint/2010/main" val="148771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23AE-5288-45D7-BF09-5F526308EB71}"/>
              </a:ext>
            </a:extLst>
          </p:cNvPr>
          <p:cNvSpPr>
            <a:spLocks noGrp="1"/>
          </p:cNvSpPr>
          <p:nvPr>
            <p:ph type="title"/>
          </p:nvPr>
        </p:nvSpPr>
        <p:spPr/>
        <p:txBody>
          <a:bodyPr/>
          <a:lstStyle/>
          <a:p>
            <a:r>
              <a:rPr lang="en-US" dirty="0"/>
              <a:t>306.03(g)</a:t>
            </a:r>
          </a:p>
        </p:txBody>
      </p:sp>
      <p:sp>
        <p:nvSpPr>
          <p:cNvPr id="3" name="Content Placeholder 2">
            <a:extLst>
              <a:ext uri="{FF2B5EF4-FFF2-40B4-BE49-F238E27FC236}">
                <a16:creationId xmlns:a16="http://schemas.microsoft.com/office/drawing/2014/main" id="{CB5E78BE-CA00-4FB6-AB4C-06B7076262F7}"/>
              </a:ext>
            </a:extLst>
          </p:cNvPr>
          <p:cNvSpPr>
            <a:spLocks noGrp="1"/>
          </p:cNvSpPr>
          <p:nvPr>
            <p:ph idx="1"/>
          </p:nvPr>
        </p:nvSpPr>
        <p:spPr/>
        <p:txBody>
          <a:bodyPr>
            <a:normAutofit fontScale="77500" lnSpcReduction="20000"/>
          </a:bodyPr>
          <a:lstStyle/>
          <a:p>
            <a:pPr marL="137160" indent="0">
              <a:buNone/>
            </a:pPr>
            <a:r>
              <a:rPr lang="en-US" dirty="0"/>
              <a:t>3. Density of Layers Placed on Bituminous Surface Treatment. 	For layers that are placed on bituminous surface 	treatment, the achievement of a designated percentage of 	the maximum theoretical density will not be required 	when the designated placement rates are 139 pounds or 	less per square yard {75 kg or less per square meter}. 	These layers shall be thoroughly compacted as directed 	by the Engineer.</a:t>
            </a:r>
          </a:p>
          <a:p>
            <a:pPr marL="137160" indent="0">
              <a:buNone/>
            </a:pPr>
            <a:r>
              <a:rPr lang="en-US" dirty="0"/>
              <a:t>	A reduced density requirement will be allowed for layers 	that are placed on bituminous surface treatment at 	designated placement rates of 140 pounds per square 	yard or greater {76 kg per square meter or greater} and 	less than 200 pounds per square yard {109 kg per square 	meter}. The allowable reduction in density is given in the 	Acceptance Schedule of Payment for In-Place Density 	(Table IV) given in Section 410.</a:t>
            </a:r>
          </a:p>
        </p:txBody>
      </p:sp>
    </p:spTree>
    <p:extLst>
      <p:ext uri="{BB962C8B-B14F-4D97-AF65-F5344CB8AC3E}">
        <p14:creationId xmlns:p14="http://schemas.microsoft.com/office/powerpoint/2010/main" val="2848186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23AE-5288-45D7-BF09-5F526308EB71}"/>
              </a:ext>
            </a:extLst>
          </p:cNvPr>
          <p:cNvSpPr>
            <a:spLocks noGrp="1"/>
          </p:cNvSpPr>
          <p:nvPr>
            <p:ph type="title"/>
          </p:nvPr>
        </p:nvSpPr>
        <p:spPr/>
        <p:txBody>
          <a:bodyPr/>
          <a:lstStyle/>
          <a:p>
            <a:r>
              <a:rPr lang="en-US" dirty="0"/>
              <a:t>306.03(g)</a:t>
            </a:r>
          </a:p>
        </p:txBody>
      </p:sp>
      <p:sp>
        <p:nvSpPr>
          <p:cNvPr id="3" name="Content Placeholder 2">
            <a:extLst>
              <a:ext uri="{FF2B5EF4-FFF2-40B4-BE49-F238E27FC236}">
                <a16:creationId xmlns:a16="http://schemas.microsoft.com/office/drawing/2014/main" id="{CB5E78BE-CA00-4FB6-AB4C-06B7076262F7}"/>
              </a:ext>
            </a:extLst>
          </p:cNvPr>
          <p:cNvSpPr>
            <a:spLocks noGrp="1"/>
          </p:cNvSpPr>
          <p:nvPr>
            <p:ph idx="1"/>
          </p:nvPr>
        </p:nvSpPr>
        <p:spPr/>
        <p:txBody>
          <a:bodyPr>
            <a:normAutofit lnSpcReduction="10000"/>
          </a:bodyPr>
          <a:lstStyle/>
          <a:p>
            <a:pPr marL="137160" indent="0">
              <a:buNone/>
            </a:pPr>
            <a:r>
              <a:rPr lang="en-US" dirty="0"/>
              <a:t>4. Density of Layers not placed on Bituminous Surface Treatment.</a:t>
            </a:r>
          </a:p>
          <a:p>
            <a:pPr marL="137160" indent="0">
              <a:buNone/>
            </a:pPr>
            <a:r>
              <a:rPr lang="en-US" dirty="0"/>
              <a:t>	For layers that are not placed on a 	bituminous surface treatment, the 	achievement of a designated percentage of 	the maximum theoretical density will not be 	required when the designated placement rate 	is 124 pounds or less per square yard {67 kg 	or less per square meter}. These layers shall 	be thoroughly compacted as directed by the 	Engineer.</a:t>
            </a:r>
          </a:p>
        </p:txBody>
      </p:sp>
    </p:spTree>
    <p:extLst>
      <p:ext uri="{BB962C8B-B14F-4D97-AF65-F5344CB8AC3E}">
        <p14:creationId xmlns:p14="http://schemas.microsoft.com/office/powerpoint/2010/main" val="226998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23AE-5288-45D7-BF09-5F526308EB71}"/>
              </a:ext>
            </a:extLst>
          </p:cNvPr>
          <p:cNvSpPr>
            <a:spLocks noGrp="1"/>
          </p:cNvSpPr>
          <p:nvPr>
            <p:ph type="title"/>
          </p:nvPr>
        </p:nvSpPr>
        <p:spPr/>
        <p:txBody>
          <a:bodyPr/>
          <a:lstStyle/>
          <a:p>
            <a:r>
              <a:rPr lang="en-US" dirty="0"/>
              <a:t>410 Table IV</a:t>
            </a:r>
          </a:p>
        </p:txBody>
      </p:sp>
      <p:sp>
        <p:nvSpPr>
          <p:cNvPr id="3" name="Content Placeholder 2">
            <a:extLst>
              <a:ext uri="{FF2B5EF4-FFF2-40B4-BE49-F238E27FC236}">
                <a16:creationId xmlns:a16="http://schemas.microsoft.com/office/drawing/2014/main" id="{CB5E78BE-CA00-4FB6-AB4C-06B7076262F7}"/>
              </a:ext>
            </a:extLst>
          </p:cNvPr>
          <p:cNvSpPr>
            <a:spLocks noGrp="1"/>
          </p:cNvSpPr>
          <p:nvPr>
            <p:ph idx="1"/>
          </p:nvPr>
        </p:nvSpPr>
        <p:spPr/>
        <p:txBody>
          <a:bodyPr>
            <a:normAutofit fontScale="92500" lnSpcReduction="20000"/>
          </a:bodyPr>
          <a:lstStyle/>
          <a:p>
            <a:pPr marL="137160" indent="0">
              <a:buNone/>
            </a:pPr>
            <a:r>
              <a:rPr lang="en-US" dirty="0"/>
              <a:t>**Target density shall be 94.0 % of the theoretical maximum density for all mixes except for: </a:t>
            </a:r>
          </a:p>
          <a:p>
            <a:pPr marL="137160" indent="0">
              <a:buNone/>
            </a:pPr>
            <a:r>
              <a:rPr lang="en-US" dirty="0"/>
              <a:t>- the range of placement rates given in Item 306.03(g)3 (140 pounds per square yard or greater {76 kg per square meter or greater} and less than 200 pounds per square yard {109 kg per square meter} over surface treatments) the target density shall be 92.0 % and;</a:t>
            </a:r>
          </a:p>
          <a:p>
            <a:pPr marL="137160" indent="0">
              <a:buNone/>
            </a:pPr>
            <a:r>
              <a:rPr lang="en-US" dirty="0"/>
              <a:t>- ESAL Range A and B mixes where the Contractor demonstrates and explains in writing why 94 % of the theoretical maximum density cannot be achieved and the Engineer informs the Contractor by written notification that the target density can be reduced to 93 % or 92 %.</a:t>
            </a:r>
          </a:p>
        </p:txBody>
      </p:sp>
    </p:spTree>
    <p:extLst>
      <p:ext uri="{BB962C8B-B14F-4D97-AF65-F5344CB8AC3E}">
        <p14:creationId xmlns:p14="http://schemas.microsoft.com/office/powerpoint/2010/main" val="363305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23AE-5288-45D7-BF09-5F526308EB71}"/>
              </a:ext>
            </a:extLst>
          </p:cNvPr>
          <p:cNvSpPr>
            <a:spLocks noGrp="1"/>
          </p:cNvSpPr>
          <p:nvPr>
            <p:ph type="title"/>
          </p:nvPr>
        </p:nvSpPr>
        <p:spPr/>
        <p:txBody>
          <a:bodyPr>
            <a:normAutofit fontScale="90000"/>
          </a:bodyPr>
          <a:lstStyle/>
          <a:p>
            <a:r>
              <a:rPr lang="en-US" dirty="0"/>
              <a:t>Bituminous Surface Treatments</a:t>
            </a:r>
          </a:p>
        </p:txBody>
      </p:sp>
      <p:sp>
        <p:nvSpPr>
          <p:cNvPr id="3" name="Content Placeholder 2">
            <a:extLst>
              <a:ext uri="{FF2B5EF4-FFF2-40B4-BE49-F238E27FC236}">
                <a16:creationId xmlns:a16="http://schemas.microsoft.com/office/drawing/2014/main" id="{CB5E78BE-CA00-4FB6-AB4C-06B7076262F7}"/>
              </a:ext>
            </a:extLst>
          </p:cNvPr>
          <p:cNvSpPr>
            <a:spLocks noGrp="1"/>
          </p:cNvSpPr>
          <p:nvPr>
            <p:ph idx="1"/>
          </p:nvPr>
        </p:nvSpPr>
        <p:spPr/>
        <p:txBody>
          <a:bodyPr>
            <a:normAutofit fontScale="77500" lnSpcReduction="20000"/>
          </a:bodyPr>
          <a:lstStyle/>
          <a:p>
            <a:pPr marL="137160" indent="0">
              <a:buNone/>
            </a:pPr>
            <a:r>
              <a:rPr lang="en-US" dirty="0"/>
              <a:t>What is a bituminous surface treatment? </a:t>
            </a:r>
          </a:p>
          <a:p>
            <a:pPr marL="137160" indent="0">
              <a:buNone/>
            </a:pPr>
            <a:r>
              <a:rPr lang="en-US" dirty="0"/>
              <a:t>	“A bituminous surface treatment (BST), also 	known as a seal coat or chip seal, is a thin protective 	wearing surface that is applied to a pavement or base 	course. BSTs can provide all of the following:</a:t>
            </a:r>
          </a:p>
          <a:p>
            <a:pPr marL="137160" indent="0">
              <a:buNone/>
            </a:pPr>
            <a:r>
              <a:rPr lang="en-US" dirty="0"/>
              <a:t>		•A waterproof layer to protect the 				underlying pavement.</a:t>
            </a:r>
          </a:p>
          <a:p>
            <a:pPr marL="137160" indent="0">
              <a:buNone/>
            </a:pPr>
            <a:r>
              <a:rPr lang="en-US" dirty="0"/>
              <a:t>		•Increased skid resistance.</a:t>
            </a:r>
          </a:p>
          <a:p>
            <a:pPr marL="137160" indent="0">
              <a:buNone/>
            </a:pPr>
            <a:r>
              <a:rPr lang="en-US" dirty="0"/>
              <a:t>		•A filler for existing cracks or raveled 			surfaces.</a:t>
            </a:r>
          </a:p>
          <a:p>
            <a:pPr marL="137160" indent="0">
              <a:buNone/>
            </a:pPr>
            <a:r>
              <a:rPr lang="en-US" dirty="0"/>
              <a:t>		•An anti-glare surface during wet weather 			and an increased reflective surface for 			night driving.” </a:t>
            </a:r>
          </a:p>
          <a:p>
            <a:pPr marL="137160" indent="0">
              <a:buNone/>
            </a:pPr>
            <a:r>
              <a:rPr lang="en-US" dirty="0"/>
              <a:t>from: www.pavementinteractive.org/bituminous-surface-treatments/</a:t>
            </a:r>
          </a:p>
          <a:p>
            <a:pPr marL="137160" indent="0">
              <a:buNone/>
            </a:pPr>
            <a:endParaRPr lang="en-US" dirty="0">
              <a:solidFill>
                <a:schemeClr val="accent1">
                  <a:lumMod val="60000"/>
                  <a:lumOff val="40000"/>
                </a:schemeClr>
              </a:solidFill>
            </a:endParaRPr>
          </a:p>
        </p:txBody>
      </p:sp>
    </p:spTree>
    <p:extLst>
      <p:ext uri="{BB962C8B-B14F-4D97-AF65-F5344CB8AC3E}">
        <p14:creationId xmlns:p14="http://schemas.microsoft.com/office/powerpoint/2010/main" val="2877534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8397-9256-44A9-9272-EAB169C0397F}"/>
              </a:ext>
            </a:extLst>
          </p:cNvPr>
          <p:cNvSpPr>
            <a:spLocks noGrp="1"/>
          </p:cNvSpPr>
          <p:nvPr>
            <p:ph type="title"/>
          </p:nvPr>
        </p:nvSpPr>
        <p:spPr/>
        <p:txBody>
          <a:bodyPr/>
          <a:lstStyle/>
          <a:p>
            <a:r>
              <a:rPr lang="en-US"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Bituminous Surface Treatments</a:t>
            </a:r>
            <a:endParaRPr lang="en-US" dirty="0"/>
          </a:p>
        </p:txBody>
      </p:sp>
      <p:sp>
        <p:nvSpPr>
          <p:cNvPr id="3" name="Content Placeholder 2">
            <a:extLst>
              <a:ext uri="{FF2B5EF4-FFF2-40B4-BE49-F238E27FC236}">
                <a16:creationId xmlns:a16="http://schemas.microsoft.com/office/drawing/2014/main" id="{9441916C-873A-4838-AD62-4A9B67F7DF22}"/>
              </a:ext>
            </a:extLst>
          </p:cNvPr>
          <p:cNvSpPr>
            <a:spLocks noGrp="1"/>
          </p:cNvSpPr>
          <p:nvPr>
            <p:ph idx="1"/>
          </p:nvPr>
        </p:nvSpPr>
        <p:spPr/>
        <p:txBody>
          <a:bodyPr>
            <a:normAutofit/>
          </a:bodyPr>
          <a:lstStyle/>
          <a:p>
            <a:pPr marL="137160" indent="0">
              <a:buNone/>
            </a:pPr>
            <a:r>
              <a:rPr lang="en-US" dirty="0"/>
              <a:t>From Historic Roads Glossary of Terms (2014)</a:t>
            </a:r>
          </a:p>
          <a:p>
            <a:pPr marL="137160" indent="0">
              <a:buNone/>
            </a:pPr>
            <a:r>
              <a:rPr lang="en-US" dirty="0"/>
              <a:t>by Arizona Department of Transportation</a:t>
            </a:r>
          </a:p>
          <a:p>
            <a:pPr marL="137160" indent="0">
              <a:buNone/>
            </a:pPr>
            <a:r>
              <a:rPr lang="en-US" dirty="0"/>
              <a:t>	“Stone aggregate spread over a sprayed-on 	asphalt emulsion or thin asphalt cement, 	then embedded in the asphalt by rolling over 	it with heavy equipment. BST is easy to 	apply, relatively flexible, appropriate on 	unstable terrains that thaw and soften in the 	spring, and roads that do not have heavy 	traffic.”</a:t>
            </a:r>
          </a:p>
          <a:p>
            <a:endParaRPr lang="en-US" dirty="0"/>
          </a:p>
        </p:txBody>
      </p:sp>
    </p:spTree>
    <p:extLst>
      <p:ext uri="{BB962C8B-B14F-4D97-AF65-F5344CB8AC3E}">
        <p14:creationId xmlns:p14="http://schemas.microsoft.com/office/powerpoint/2010/main" val="19637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8397-9256-44A9-9272-EAB169C0397F}"/>
              </a:ext>
            </a:extLst>
          </p:cNvPr>
          <p:cNvSpPr>
            <a:spLocks noGrp="1"/>
          </p:cNvSpPr>
          <p:nvPr>
            <p:ph type="title"/>
          </p:nvPr>
        </p:nvSpPr>
        <p:spPr/>
        <p:txBody>
          <a:bodyPr>
            <a:normAutofit fontScale="90000"/>
          </a:bodyPr>
          <a:lstStyle/>
          <a:p>
            <a:r>
              <a:rPr lang="en-US"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ALDOT Bituminous Surface Treatments</a:t>
            </a:r>
            <a:endParaRPr lang="en-US" dirty="0"/>
          </a:p>
        </p:txBody>
      </p:sp>
      <p:sp>
        <p:nvSpPr>
          <p:cNvPr id="3" name="Content Placeholder 2">
            <a:extLst>
              <a:ext uri="{FF2B5EF4-FFF2-40B4-BE49-F238E27FC236}">
                <a16:creationId xmlns:a16="http://schemas.microsoft.com/office/drawing/2014/main" id="{9441916C-873A-4838-AD62-4A9B67F7DF22}"/>
              </a:ext>
            </a:extLst>
          </p:cNvPr>
          <p:cNvSpPr>
            <a:spLocks noGrp="1"/>
          </p:cNvSpPr>
          <p:nvPr>
            <p:ph idx="1"/>
          </p:nvPr>
        </p:nvSpPr>
        <p:spPr/>
        <p:txBody>
          <a:bodyPr>
            <a:normAutofit/>
          </a:bodyPr>
          <a:lstStyle/>
          <a:p>
            <a:pPr marL="137160" indent="0">
              <a:buNone/>
            </a:pPr>
            <a:r>
              <a:rPr lang="en-US" dirty="0"/>
              <a:t>Section 401 Pay Items</a:t>
            </a:r>
          </a:p>
          <a:p>
            <a:pPr marL="137160" indent="0">
              <a:buNone/>
            </a:pPr>
            <a:r>
              <a:rPr lang="en-US" dirty="0"/>
              <a:t>	Bituminous Treatments B thru L and all the 	combinations in between with and w/o 	polymer</a:t>
            </a:r>
          </a:p>
          <a:p>
            <a:pPr marL="137160" indent="0">
              <a:buNone/>
            </a:pPr>
            <a:r>
              <a:rPr lang="en-US" dirty="0"/>
              <a:t>Section 404 Pay Items</a:t>
            </a:r>
          </a:p>
          <a:p>
            <a:pPr marL="137160" indent="0">
              <a:buNone/>
            </a:pPr>
            <a:r>
              <a:rPr lang="en-US" dirty="0"/>
              <a:t>	Scrub Seal &amp; High Performance Chip Seal</a:t>
            </a:r>
          </a:p>
          <a:p>
            <a:pPr marL="137160" indent="0">
              <a:buNone/>
            </a:pPr>
            <a:r>
              <a:rPr lang="en-US" dirty="0"/>
              <a:t>Section 409 Pay Item</a:t>
            </a:r>
          </a:p>
          <a:p>
            <a:pPr marL="137160" indent="0">
              <a:buNone/>
            </a:pPr>
            <a:r>
              <a:rPr lang="en-US" dirty="0"/>
              <a:t>	Triple Layer Bituminous Treatment</a:t>
            </a:r>
          </a:p>
        </p:txBody>
      </p:sp>
    </p:spTree>
    <p:extLst>
      <p:ext uri="{BB962C8B-B14F-4D97-AF65-F5344CB8AC3E}">
        <p14:creationId xmlns:p14="http://schemas.microsoft.com/office/powerpoint/2010/main" val="352269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70E3E-1825-412C-B9A8-C84C66B3B019}"/>
              </a:ext>
            </a:extLst>
          </p:cNvPr>
          <p:cNvSpPr>
            <a:spLocks noGrp="1"/>
          </p:cNvSpPr>
          <p:nvPr>
            <p:ph type="title"/>
          </p:nvPr>
        </p:nvSpPr>
        <p:spPr/>
        <p:txBody>
          <a:bodyPr/>
          <a:lstStyle/>
          <a:p>
            <a:r>
              <a:rPr lang="en-US" dirty="0"/>
              <a:t>Process Reviews</a:t>
            </a:r>
          </a:p>
        </p:txBody>
      </p:sp>
      <p:sp>
        <p:nvSpPr>
          <p:cNvPr id="3" name="Content Placeholder 2">
            <a:extLst>
              <a:ext uri="{FF2B5EF4-FFF2-40B4-BE49-F238E27FC236}">
                <a16:creationId xmlns:a16="http://schemas.microsoft.com/office/drawing/2014/main" id="{FFE834D5-1BA7-4FDC-8100-A0DCEFEA9C15}"/>
              </a:ext>
            </a:extLst>
          </p:cNvPr>
          <p:cNvSpPr>
            <a:spLocks noGrp="1"/>
          </p:cNvSpPr>
          <p:nvPr>
            <p:ph idx="1"/>
          </p:nvPr>
        </p:nvSpPr>
        <p:spPr/>
        <p:txBody>
          <a:bodyPr/>
          <a:lstStyle/>
          <a:p>
            <a:r>
              <a:rPr lang="en-US" dirty="0"/>
              <a:t>Loading Delivery Trucks</a:t>
            </a:r>
          </a:p>
          <a:p>
            <a:r>
              <a:rPr lang="en-US" dirty="0"/>
              <a:t>Use of Diesel Fuel</a:t>
            </a:r>
          </a:p>
        </p:txBody>
      </p:sp>
    </p:spTree>
    <p:extLst>
      <p:ext uri="{BB962C8B-B14F-4D97-AF65-F5344CB8AC3E}">
        <p14:creationId xmlns:p14="http://schemas.microsoft.com/office/powerpoint/2010/main" val="1418554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1820</TotalTime>
  <Words>368</Words>
  <Application>Microsoft Office PowerPoint</Application>
  <PresentationFormat>On-screen Show (4:3)</PresentationFormat>
  <Paragraphs>72</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Book Antiqua</vt:lpstr>
      <vt:lpstr>Calibri</vt:lpstr>
      <vt:lpstr>Lucida Sans</vt:lpstr>
      <vt:lpstr>Times New Roman</vt:lpstr>
      <vt:lpstr>Wingdings</vt:lpstr>
      <vt:lpstr>Wingdings 2</vt:lpstr>
      <vt:lpstr>Wingdings 3</vt:lpstr>
      <vt:lpstr>Apex</vt:lpstr>
      <vt:lpstr>ALDOT Updates </vt:lpstr>
      <vt:lpstr>ALDOT Procedures, Forms, Etc.</vt:lpstr>
      <vt:lpstr>306.03(g)</vt:lpstr>
      <vt:lpstr>306.03(g)</vt:lpstr>
      <vt:lpstr>410 Table IV</vt:lpstr>
      <vt:lpstr>Bituminous Surface Treatments</vt:lpstr>
      <vt:lpstr>Bituminous Surface Treatments</vt:lpstr>
      <vt:lpstr>ALDOT Bituminous Surface Treatments</vt:lpstr>
      <vt:lpstr>Process Reviews</vt:lpstr>
      <vt:lpstr>Release Agents </vt:lpstr>
      <vt:lpstr>Pass Fail Criteria</vt:lpstr>
      <vt:lpstr>ALDOT 372 RAP &amp; RAS Stockpiles</vt:lpstr>
      <vt:lpstr>Questions</vt:lpstr>
    </vt:vector>
  </TitlesOfParts>
  <Company>ALDOT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georges</dc:creator>
  <cp:lastModifiedBy>AAPA AL Asphalt Pavement Association</cp:lastModifiedBy>
  <cp:revision>158</cp:revision>
  <cp:lastPrinted>2014-08-28T13:51:17Z</cp:lastPrinted>
  <dcterms:created xsi:type="dcterms:W3CDTF">2012-04-17T13:01:09Z</dcterms:created>
  <dcterms:modified xsi:type="dcterms:W3CDTF">2018-04-17T19:58:08Z</dcterms:modified>
</cp:coreProperties>
</file>