
<file path=[Content_Types].xml><?xml version="1.0" encoding="utf-8"?>
<Types xmlns="http://schemas.openxmlformats.org/package/2006/content-types">
  <Default Extension="png" ContentType="image/png"/>
  <Default Extension="jpeg" ContentType="image/jpeg"/>
  <Default Extension="emf" ContentType="image/x-emf"/>
  <Default Extension="MOV" ContentType="video/quicktime"/>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4"/>
  </p:sldMasterIdLst>
  <p:notesMasterIdLst>
    <p:notesMasterId r:id="rId47"/>
  </p:notesMasterIdLst>
  <p:handoutMasterIdLst>
    <p:handoutMasterId r:id="rId48"/>
  </p:handoutMasterIdLst>
  <p:sldIdLst>
    <p:sldId id="257" r:id="rId5"/>
    <p:sldId id="591" r:id="rId6"/>
    <p:sldId id="603" r:id="rId7"/>
    <p:sldId id="601" r:id="rId8"/>
    <p:sldId id="597" r:id="rId9"/>
    <p:sldId id="600" r:id="rId10"/>
    <p:sldId id="666" r:id="rId11"/>
    <p:sldId id="667" r:id="rId12"/>
    <p:sldId id="669" r:id="rId13"/>
    <p:sldId id="656" r:id="rId14"/>
    <p:sldId id="660" r:id="rId15"/>
    <p:sldId id="599" r:id="rId16"/>
    <p:sldId id="598" r:id="rId17"/>
    <p:sldId id="612" r:id="rId18"/>
    <p:sldId id="670" r:id="rId19"/>
    <p:sldId id="608" r:id="rId20"/>
    <p:sldId id="610" r:id="rId21"/>
    <p:sldId id="611" r:id="rId22"/>
    <p:sldId id="658" r:id="rId23"/>
    <p:sldId id="648" r:id="rId24"/>
    <p:sldId id="626" r:id="rId25"/>
    <p:sldId id="625" r:id="rId26"/>
    <p:sldId id="668" r:id="rId27"/>
    <p:sldId id="620" r:id="rId28"/>
    <p:sldId id="655" r:id="rId29"/>
    <p:sldId id="654" r:id="rId30"/>
    <p:sldId id="619" r:id="rId31"/>
    <p:sldId id="623" r:id="rId32"/>
    <p:sldId id="621" r:id="rId33"/>
    <p:sldId id="627" r:id="rId34"/>
    <p:sldId id="628" r:id="rId35"/>
    <p:sldId id="629" r:id="rId36"/>
    <p:sldId id="630" r:id="rId37"/>
    <p:sldId id="653" r:id="rId38"/>
    <p:sldId id="659" r:id="rId39"/>
    <p:sldId id="640" r:id="rId40"/>
    <p:sldId id="661" r:id="rId41"/>
    <p:sldId id="665" r:id="rId42"/>
    <p:sldId id="663" r:id="rId43"/>
    <p:sldId id="664" r:id="rId44"/>
    <p:sldId id="651" r:id="rId45"/>
    <p:sldId id="652" r:id="rId4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D204"/>
    <a:srgbClr val="98BF03"/>
    <a:srgbClr val="B2F737"/>
    <a:srgbClr val="B7F729"/>
    <a:srgbClr val="FFFF00"/>
    <a:srgbClr val="007635"/>
    <a:srgbClr val="00421E"/>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79" autoAdjust="0"/>
    <p:restoredTop sz="85458" autoAdjust="0"/>
  </p:normalViewPr>
  <p:slideViewPr>
    <p:cSldViewPr>
      <p:cViewPr varScale="1">
        <p:scale>
          <a:sx n="60" d="100"/>
          <a:sy n="60" d="100"/>
        </p:scale>
        <p:origin x="1716" y="72"/>
      </p:cViewPr>
      <p:guideLst>
        <p:guide orient="horz" pos="2160"/>
        <p:guide pos="2880"/>
      </p:guideLst>
    </p:cSldViewPr>
  </p:slideViewPr>
  <p:notesTextViewPr>
    <p:cViewPr>
      <p:scale>
        <a:sx n="100" d="100"/>
        <a:sy n="100" d="100"/>
      </p:scale>
      <p:origin x="0" y="0"/>
    </p:cViewPr>
  </p:notesTextViewPr>
  <p:sorterViewPr>
    <p:cViewPr>
      <p:scale>
        <a:sx n="75" d="100"/>
        <a:sy n="75" d="100"/>
      </p:scale>
      <p:origin x="0" y="-3378"/>
    </p:cViewPr>
  </p:sorterViewPr>
  <p:notesViewPr>
    <p:cSldViewPr>
      <p:cViewPr varScale="1">
        <p:scale>
          <a:sx n="57" d="100"/>
          <a:sy n="57" d="100"/>
        </p:scale>
        <p:origin x="283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81E3BED-E619-407D-8AE7-C78252809F21}" type="datetimeFigureOut">
              <a:rPr lang="en-US" smtClean="0"/>
              <a:t>3/22/2017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BDD0D5F-135F-47A2-BC23-550955571E18}" type="slidenum">
              <a:rPr lang="en-US" smtClean="0"/>
              <a:t>‹#›</a:t>
            </a:fld>
            <a:endParaRPr lang="en-US" dirty="0"/>
          </a:p>
        </p:txBody>
      </p:sp>
    </p:spTree>
    <p:extLst>
      <p:ext uri="{BB962C8B-B14F-4D97-AF65-F5344CB8AC3E}">
        <p14:creationId xmlns:p14="http://schemas.microsoft.com/office/powerpoint/2010/main" val="25787473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dirty="0"/>
          </a:p>
        </p:txBody>
      </p:sp>
      <p:sp>
        <p:nvSpPr>
          <p:cNvPr id="61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dirty="0"/>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dirty="0"/>
          </a:p>
        </p:txBody>
      </p:sp>
      <p:sp>
        <p:nvSpPr>
          <p:cNvPr id="61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A36EE533-5731-4E82-B0BC-C6213E6F0AEF}" type="slidenum">
              <a:rPr lang="en-US"/>
              <a:pPr>
                <a:defRPr/>
              </a:pPr>
              <a:t>‹#›</a:t>
            </a:fld>
            <a:endParaRPr lang="en-US" dirty="0"/>
          </a:p>
        </p:txBody>
      </p:sp>
    </p:spTree>
    <p:extLst>
      <p:ext uri="{BB962C8B-B14F-4D97-AF65-F5344CB8AC3E}">
        <p14:creationId xmlns:p14="http://schemas.microsoft.com/office/powerpoint/2010/main" val="39766497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p>
            <a:fld id="{F8447569-5C0F-4D63-9015-4B861D0F0C5B}" type="slidenum">
              <a:rPr lang="en-US" smtClean="0"/>
              <a:pPr/>
              <a:t>1</a:t>
            </a:fld>
            <a:endParaRPr lang="en-US" dirty="0" smtClean="0"/>
          </a:p>
        </p:txBody>
      </p:sp>
      <p:sp>
        <p:nvSpPr>
          <p:cNvPr id="16386" name="Rectangle 2"/>
          <p:cNvSpPr>
            <a:spLocks noGrp="1" noRot="1" noChangeAspect="1" noChangeArrowheads="1" noTextEdit="1"/>
          </p:cNvSpPr>
          <p:nvPr>
            <p:ph type="sldImg"/>
          </p:nvPr>
        </p:nvSpPr>
        <p:spPr>
          <a:xfrm>
            <a:off x="1144588" y="687388"/>
            <a:ext cx="4570412" cy="3427412"/>
          </a:xfrm>
          <a:ln/>
        </p:spPr>
      </p:sp>
      <p:sp>
        <p:nvSpPr>
          <p:cNvPr id="16387" name="Rectangle 3"/>
          <p:cNvSpPr>
            <a:spLocks noGrp="1" noChangeArrowheads="1"/>
          </p:cNvSpPr>
          <p:nvPr>
            <p:ph type="body" idx="1"/>
          </p:nvPr>
        </p:nvSpPr>
        <p:spPr>
          <a:xfrm>
            <a:off x="912813" y="4343400"/>
            <a:ext cx="5032375" cy="4114800"/>
          </a:xfrm>
          <a:noFill/>
          <a:ln/>
        </p:spPr>
        <p:txBody>
          <a:bodyPr/>
          <a:lstStyle/>
          <a:p>
            <a:pPr eaLnBrk="1" hangingPunct="1"/>
            <a:r>
              <a:rPr lang="en-US" dirty="0" smtClean="0"/>
              <a:t>OMG has</a:t>
            </a:r>
            <a:r>
              <a:rPr lang="en-US" baseline="0" dirty="0" smtClean="0"/>
              <a:t> three core values – Zero Fatalities, Zero Incidents, and an Employee Driven Safety Culture.  Please make sure that the audience, who should include anyone who does or who may ever perform work in a construction zone, understands the importance that OMG places on this training.</a:t>
            </a:r>
            <a:endParaRPr lang="en-US" dirty="0" smtClean="0"/>
          </a:p>
        </p:txBody>
      </p:sp>
    </p:spTree>
    <p:extLst>
      <p:ext uri="{BB962C8B-B14F-4D97-AF65-F5344CB8AC3E}">
        <p14:creationId xmlns:p14="http://schemas.microsoft.com/office/powerpoint/2010/main" val="1174220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Due</a:t>
            </a:r>
            <a:r>
              <a:rPr lang="en-US" baseline="0" dirty="0" smtClean="0"/>
              <a:t> to the nature of spotting responsibilities, the person performing this task should have NO other tasks when performing this operation.  Spotters must not be distracted from their work, including by use of electronic devices, eating, etc.</a:t>
            </a:r>
            <a:endParaRPr lang="en-US" dirty="0"/>
          </a:p>
        </p:txBody>
      </p:sp>
      <p:sp>
        <p:nvSpPr>
          <p:cNvPr id="4" name="Slide Number Placeholder 3"/>
          <p:cNvSpPr>
            <a:spLocks noGrp="1"/>
          </p:cNvSpPr>
          <p:nvPr>
            <p:ph type="sldNum" sz="quarter" idx="10"/>
          </p:nvPr>
        </p:nvSpPr>
        <p:spPr/>
        <p:txBody>
          <a:bodyPr/>
          <a:lstStyle/>
          <a:p>
            <a:fld id="{7FD5A341-0260-4B57-9CCE-A81823B3E9A7}" type="slidenum">
              <a:rPr lang="en-US" smtClean="0"/>
              <a:t>27</a:t>
            </a:fld>
            <a:endParaRPr lang="en-US" dirty="0"/>
          </a:p>
        </p:txBody>
      </p:sp>
    </p:spTree>
    <p:extLst>
      <p:ext uri="{BB962C8B-B14F-4D97-AF65-F5344CB8AC3E}">
        <p14:creationId xmlns:p14="http://schemas.microsoft.com/office/powerpoint/2010/main" val="1581928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A blind spot (or blind area) is the area around a vehicle or piece of construction equipment that is not visible to the operator, either by direct line-of-sight or indirectly by use of internal and external mirrors. Blind areas can be reduced by properly setting mirrors on equipment in a “mirror check station.”</a:t>
            </a:r>
            <a:endParaRPr lang="en-US" dirty="0"/>
          </a:p>
        </p:txBody>
      </p:sp>
      <p:sp>
        <p:nvSpPr>
          <p:cNvPr id="4" name="Slide Number Placeholder 3"/>
          <p:cNvSpPr>
            <a:spLocks noGrp="1"/>
          </p:cNvSpPr>
          <p:nvPr>
            <p:ph type="sldNum" sz="quarter" idx="10"/>
          </p:nvPr>
        </p:nvSpPr>
        <p:spPr/>
        <p:txBody>
          <a:bodyPr/>
          <a:lstStyle/>
          <a:p>
            <a:fld id="{2C3EAC68-8BDB-4104-9D51-555F29A8ACB0}" type="slidenum">
              <a:rPr lang="en-US" smtClean="0"/>
              <a:pPr/>
              <a:t>28</a:t>
            </a:fld>
            <a:endParaRPr lang="en-US" dirty="0"/>
          </a:p>
        </p:txBody>
      </p:sp>
    </p:spTree>
    <p:extLst>
      <p:ext uri="{BB962C8B-B14F-4D97-AF65-F5344CB8AC3E}">
        <p14:creationId xmlns:p14="http://schemas.microsoft.com/office/powerpoint/2010/main" val="1993743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As a worker</a:t>
            </a:r>
            <a:r>
              <a:rPr lang="en-US" baseline="0" dirty="0" smtClean="0"/>
              <a:t> on foot, i</a:t>
            </a:r>
            <a:r>
              <a:rPr lang="en-US" dirty="0" smtClean="0"/>
              <a:t>f you</a:t>
            </a:r>
            <a:r>
              <a:rPr lang="en-US" baseline="0" dirty="0" smtClean="0"/>
              <a:t> can’t see the driver and the driver can’t see you, you’re in a dangerous situation.  Companies and projects should identify a specific side of the vehicle where a worker should walk for each operation.  Consistency is important for safety.</a:t>
            </a:r>
            <a:endParaRPr lang="en-US" dirty="0"/>
          </a:p>
        </p:txBody>
      </p:sp>
      <p:sp>
        <p:nvSpPr>
          <p:cNvPr id="4" name="Slide Number Placeholder 3"/>
          <p:cNvSpPr>
            <a:spLocks noGrp="1"/>
          </p:cNvSpPr>
          <p:nvPr>
            <p:ph type="sldNum" sz="quarter" idx="10"/>
          </p:nvPr>
        </p:nvSpPr>
        <p:spPr/>
        <p:txBody>
          <a:bodyPr/>
          <a:lstStyle/>
          <a:p>
            <a:fld id="{2C3EAC68-8BDB-4104-9D51-555F29A8ACB0}" type="slidenum">
              <a:rPr lang="en-US" smtClean="0"/>
              <a:pPr/>
              <a:t>29</a:t>
            </a:fld>
            <a:endParaRPr lang="en-US" dirty="0"/>
          </a:p>
        </p:txBody>
      </p:sp>
    </p:spTree>
    <p:extLst>
      <p:ext uri="{BB962C8B-B14F-4D97-AF65-F5344CB8AC3E}">
        <p14:creationId xmlns:p14="http://schemas.microsoft.com/office/powerpoint/2010/main" val="216963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In most work zone situations, there are technological</a:t>
            </a:r>
            <a:r>
              <a:rPr lang="en-US" baseline="0" dirty="0" smtClean="0"/>
              <a:t> solutions that can alert drivers and operators to the presence of workers on foot.  These technologies include a</a:t>
            </a:r>
            <a:r>
              <a:rPr lang="en-US" dirty="0" smtClean="0"/>
              <a:t>larms, cameras, radar, sonar, and tag systems.  Each of these technologies have unique deployment challenges, ranging from dirty lenses to high cost.  As this equipment grows in use and experience, many of these challenges are being overcome.  </a:t>
            </a:r>
            <a:endParaRPr lang="en-US" i="1" dirty="0" smtClean="0"/>
          </a:p>
        </p:txBody>
      </p:sp>
      <p:sp>
        <p:nvSpPr>
          <p:cNvPr id="4" name="Slide Number Placeholder 3"/>
          <p:cNvSpPr>
            <a:spLocks noGrp="1"/>
          </p:cNvSpPr>
          <p:nvPr>
            <p:ph type="sldNum" sz="quarter" idx="10"/>
          </p:nvPr>
        </p:nvSpPr>
        <p:spPr/>
        <p:txBody>
          <a:bodyPr/>
          <a:lstStyle/>
          <a:p>
            <a:fld id="{2C3EAC68-8BDB-4104-9D51-555F29A8ACB0}" type="slidenum">
              <a:rPr lang="en-US" smtClean="0"/>
              <a:pPr/>
              <a:t>30</a:t>
            </a:fld>
            <a:endParaRPr lang="en-US" dirty="0"/>
          </a:p>
        </p:txBody>
      </p:sp>
    </p:spTree>
    <p:extLst>
      <p:ext uri="{BB962C8B-B14F-4D97-AF65-F5344CB8AC3E}">
        <p14:creationId xmlns:p14="http://schemas.microsoft.com/office/powerpoint/2010/main" val="22945393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defTabSz="931863" eaLnBrk="0" hangingPunct="0">
              <a:defRPr>
                <a:solidFill>
                  <a:schemeClr val="tx1"/>
                </a:solidFill>
                <a:latin typeface="Times New Roman" panose="02020603050405020304" pitchFamily="18" charset="0"/>
              </a:defRPr>
            </a:lvl1pPr>
            <a:lvl2pPr marL="742950" indent="-285750" defTabSz="931863" eaLnBrk="0" hangingPunct="0">
              <a:defRPr>
                <a:solidFill>
                  <a:schemeClr val="tx1"/>
                </a:solidFill>
                <a:latin typeface="Times New Roman" panose="02020603050405020304" pitchFamily="18" charset="0"/>
              </a:defRPr>
            </a:lvl2pPr>
            <a:lvl3pPr marL="1143000" indent="-228600" defTabSz="931863" eaLnBrk="0" hangingPunct="0">
              <a:defRPr>
                <a:solidFill>
                  <a:schemeClr val="tx1"/>
                </a:solidFill>
                <a:latin typeface="Times New Roman" panose="02020603050405020304" pitchFamily="18" charset="0"/>
              </a:defRPr>
            </a:lvl3pPr>
            <a:lvl4pPr marL="1600200" indent="-228600" defTabSz="931863" eaLnBrk="0" hangingPunct="0">
              <a:defRPr>
                <a:solidFill>
                  <a:schemeClr val="tx1"/>
                </a:solidFill>
                <a:latin typeface="Times New Roman" panose="02020603050405020304" pitchFamily="18" charset="0"/>
              </a:defRPr>
            </a:lvl4pPr>
            <a:lvl5pPr marL="2057400" indent="-228600" defTabSz="931863" eaLnBrk="0" hangingPunct="0">
              <a:defRPr>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fld id="{3F69C3F7-60F3-4270-9A57-0AFF016EF7C2}" type="slidenum">
              <a:rPr lang="en-US" altLang="en-US">
                <a:latin typeface="Arial" panose="020B0604020202020204" pitchFamily="34" charset="0"/>
              </a:rPr>
              <a:pPr eaLnBrk="1" hangingPunct="1"/>
              <a:t>31</a:t>
            </a:fld>
            <a:endParaRPr lang="en-US" altLang="en-US">
              <a:latin typeface="Arial" panose="020B0604020202020204" pitchFamily="34" charset="0"/>
            </a:endParaRPr>
          </a:p>
        </p:txBody>
      </p:sp>
      <p:sp>
        <p:nvSpPr>
          <p:cNvPr id="53251" name="Rectangle 2"/>
          <p:cNvSpPr>
            <a:spLocks noGrp="1" noRot="1" noChangeAspect="1" noChangeArrowheads="1" noTextEdit="1"/>
          </p:cNvSpPr>
          <p:nvPr>
            <p:ph type="sldImg"/>
          </p:nvPr>
        </p:nvSpPr>
        <p:spPr>
          <a:xfrm>
            <a:off x="1371600" y="1143000"/>
            <a:ext cx="4114800" cy="3086100"/>
          </a:xfrm>
          <a:ln/>
        </p:spPr>
      </p:sp>
      <p:sp>
        <p:nvSpPr>
          <p:cNvPr id="53252" name="Rectangle 3"/>
          <p:cNvSpPr>
            <a:spLocks noGrp="1" noChangeArrowheads="1"/>
          </p:cNvSpPr>
          <p:nvPr>
            <p:ph type="body" idx="1"/>
          </p:nvPr>
        </p:nvSpPr>
        <p:spPr>
          <a:noFill/>
        </p:spPr>
        <p:txBody>
          <a:bodyPr/>
          <a:lstStyle/>
          <a:p>
            <a:pPr eaLnBrk="1" hangingPunct="1"/>
            <a:endParaRPr lang="en-US" altLang="en-US" dirty="0" smtClean="0">
              <a:latin typeface="Arial" panose="020B0604020202020204" pitchFamily="34" charset="0"/>
            </a:endParaRPr>
          </a:p>
        </p:txBody>
      </p:sp>
    </p:spTree>
    <p:extLst>
      <p:ext uri="{BB962C8B-B14F-4D97-AF65-F5344CB8AC3E}">
        <p14:creationId xmlns:p14="http://schemas.microsoft.com/office/powerpoint/2010/main" val="1244197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D7106D3D-4DCF-4676-82EE-EEC25FD427C8}" type="slidenum">
              <a:rPr lang="en-US" smtClean="0"/>
              <a:pPr>
                <a:defRPr/>
              </a:pPr>
              <a:t>3</a:t>
            </a:fld>
            <a:endParaRPr lang="en-US" dirty="0"/>
          </a:p>
        </p:txBody>
      </p:sp>
    </p:spTree>
    <p:extLst>
      <p:ext uri="{BB962C8B-B14F-4D97-AF65-F5344CB8AC3E}">
        <p14:creationId xmlns:p14="http://schemas.microsoft.com/office/powerpoint/2010/main" val="2273740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 to the</a:t>
            </a:r>
            <a:r>
              <a:rPr lang="en-US" baseline="0" dirty="0" smtClean="0"/>
              <a:t> standard, ubiquitous backup alarm, other sounds are now available to provide more directed noise to warn workers when a vehicle is backing.  These include “white noise” and broadband sound alarms that can be directed at the worker.  Also,  these alarms can be heard above ambient construction noise, but are not disturbing to the surrounding neighborhood.  Air horns are useful for sounding a general alarm, notifying workers of an imminent danger.</a:t>
            </a:r>
            <a:endParaRPr lang="en-US" dirty="0"/>
          </a:p>
        </p:txBody>
      </p:sp>
      <p:sp>
        <p:nvSpPr>
          <p:cNvPr id="4" name="Slide Number Placeholder 3"/>
          <p:cNvSpPr>
            <a:spLocks noGrp="1"/>
          </p:cNvSpPr>
          <p:nvPr>
            <p:ph type="sldNum" sz="quarter" idx="10"/>
          </p:nvPr>
        </p:nvSpPr>
        <p:spPr/>
        <p:txBody>
          <a:bodyPr/>
          <a:lstStyle/>
          <a:p>
            <a:fld id="{7FD5A341-0260-4B57-9CCE-A81823B3E9A7}" type="slidenum">
              <a:rPr lang="en-US" smtClean="0"/>
              <a:t>10</a:t>
            </a:fld>
            <a:endParaRPr lang="en-US" dirty="0"/>
          </a:p>
        </p:txBody>
      </p:sp>
    </p:spTree>
    <p:extLst>
      <p:ext uri="{BB962C8B-B14F-4D97-AF65-F5344CB8AC3E}">
        <p14:creationId xmlns:p14="http://schemas.microsoft.com/office/powerpoint/2010/main" val="2828780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36EE533-5731-4E82-B0BC-C6213E6F0AEF}" type="slidenum">
              <a:rPr lang="en-US" smtClean="0"/>
              <a:pPr>
                <a:defRPr/>
              </a:pPr>
              <a:t>13</a:t>
            </a:fld>
            <a:endParaRPr lang="en-US" dirty="0"/>
          </a:p>
        </p:txBody>
      </p:sp>
    </p:spTree>
    <p:extLst>
      <p:ext uri="{BB962C8B-B14F-4D97-AF65-F5344CB8AC3E}">
        <p14:creationId xmlns:p14="http://schemas.microsoft.com/office/powerpoint/2010/main" val="2848623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Factor # 1 relates to a belief that ones physical ability, strength, agility, reaction time and reflexes can be utilized to prevent an incident. This is over estimating capability.  This factor also relates to situations where an experienced worker will rely on their years of experience and their knowledge of the task as justification for doing the work a certain way ... a way that may in fact have higher risk.  </a:t>
            </a:r>
          </a:p>
        </p:txBody>
      </p:sp>
    </p:spTree>
    <p:extLst>
      <p:ext uri="{BB962C8B-B14F-4D97-AF65-F5344CB8AC3E}">
        <p14:creationId xmlns:p14="http://schemas.microsoft.com/office/powerpoint/2010/main" val="3885760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36EE533-5731-4E82-B0BC-C6213E6F0AEF}" type="slidenum">
              <a:rPr lang="en-US" smtClean="0"/>
              <a:pPr>
                <a:defRPr/>
              </a:pPr>
              <a:t>18</a:t>
            </a:fld>
            <a:endParaRPr lang="en-US" dirty="0"/>
          </a:p>
        </p:txBody>
      </p:sp>
    </p:spTree>
    <p:extLst>
      <p:ext uri="{BB962C8B-B14F-4D97-AF65-F5344CB8AC3E}">
        <p14:creationId xmlns:p14="http://schemas.microsoft.com/office/powerpoint/2010/main" val="706222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It is difficult for workers to tell if</a:t>
            </a:r>
            <a:r>
              <a:rPr lang="en-US" baseline="0" dirty="0" smtClean="0"/>
              <a:t> the operator is looking at them or someone or something directly behind or in front of them.  The worker may think the operator is looking at him or her and it is safe to approach when in fact the operator is focused on something else.  Before approaching a vehicle, wait for a clear signal from the operator that you have permission to do so.</a:t>
            </a:r>
            <a:endParaRPr lang="en-US" dirty="0"/>
          </a:p>
        </p:txBody>
      </p:sp>
      <p:sp>
        <p:nvSpPr>
          <p:cNvPr id="4" name="Slide Number Placeholder 3"/>
          <p:cNvSpPr>
            <a:spLocks noGrp="1"/>
          </p:cNvSpPr>
          <p:nvPr>
            <p:ph type="sldNum" sz="quarter" idx="10"/>
          </p:nvPr>
        </p:nvSpPr>
        <p:spPr/>
        <p:txBody>
          <a:bodyPr/>
          <a:lstStyle/>
          <a:p>
            <a:fld id="{2C3EAC68-8BDB-4104-9D51-555F29A8ACB0}" type="slidenum">
              <a:rPr lang="en-US" smtClean="0"/>
              <a:pPr/>
              <a:t>21</a:t>
            </a:fld>
            <a:endParaRPr lang="en-US" dirty="0"/>
          </a:p>
        </p:txBody>
      </p:sp>
    </p:spTree>
    <p:extLst>
      <p:ext uri="{BB962C8B-B14F-4D97-AF65-F5344CB8AC3E}">
        <p14:creationId xmlns:p14="http://schemas.microsoft.com/office/powerpoint/2010/main" val="1329372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Before</a:t>
            </a:r>
            <a:r>
              <a:rPr lang="en-US" baseline="0" dirty="0" smtClean="0"/>
              <a:t> moving vehicles or equipment, the operator should walk around it to ensure no person or obstacle is in the blind areas.  An alternative plan is for the operator to use a spotter.</a:t>
            </a:r>
            <a:endParaRPr lang="en-US" dirty="0"/>
          </a:p>
        </p:txBody>
      </p:sp>
      <p:sp>
        <p:nvSpPr>
          <p:cNvPr id="4" name="Slide Number Placeholder 3"/>
          <p:cNvSpPr>
            <a:spLocks noGrp="1"/>
          </p:cNvSpPr>
          <p:nvPr>
            <p:ph type="sldNum" sz="quarter" idx="10"/>
          </p:nvPr>
        </p:nvSpPr>
        <p:spPr/>
        <p:txBody>
          <a:bodyPr/>
          <a:lstStyle/>
          <a:p>
            <a:fld id="{2C3EAC68-8BDB-4104-9D51-555F29A8ACB0}" type="slidenum">
              <a:rPr lang="en-US" smtClean="0"/>
              <a:pPr/>
              <a:t>22</a:t>
            </a:fld>
            <a:endParaRPr lang="en-US" dirty="0"/>
          </a:p>
        </p:txBody>
      </p:sp>
    </p:spTree>
    <p:extLst>
      <p:ext uri="{BB962C8B-B14F-4D97-AF65-F5344CB8AC3E}">
        <p14:creationId xmlns:p14="http://schemas.microsoft.com/office/powerpoint/2010/main" val="648838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p:spPr>
        <p:txBody>
          <a:bodyPr/>
          <a:lstStyle/>
          <a:p>
            <a:fld id="{3893483A-7513-4904-97BB-424B0F0438D4}" type="slidenum">
              <a:rPr lang="en-US" smtClean="0"/>
              <a:pPr/>
              <a:t>26</a:t>
            </a:fld>
            <a:endParaRPr lang="en-US" dirty="0" smtClean="0"/>
          </a:p>
        </p:txBody>
      </p:sp>
      <p:sp>
        <p:nvSpPr>
          <p:cNvPr id="12185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9C4BFE5C-A4E9-4456-B320-29FFE84EC0D3}" type="slidenum">
              <a:rPr lang="en-US" sz="1200"/>
              <a:pPr algn="r"/>
              <a:t>26</a:t>
            </a:fld>
            <a:endParaRPr lang="en-US" sz="1200" dirty="0"/>
          </a:p>
        </p:txBody>
      </p:sp>
      <p:sp>
        <p:nvSpPr>
          <p:cNvPr id="121859" name="Rectangle 2"/>
          <p:cNvSpPr>
            <a:spLocks noGrp="1" noRot="1" noChangeAspect="1" noChangeArrowheads="1" noTextEdit="1"/>
          </p:cNvSpPr>
          <p:nvPr>
            <p:ph type="sldImg"/>
          </p:nvPr>
        </p:nvSpPr>
        <p:spPr>
          <a:xfrm>
            <a:off x="1144588" y="687388"/>
            <a:ext cx="4570412" cy="3427412"/>
          </a:xfrm>
          <a:ln/>
        </p:spPr>
      </p:sp>
      <p:sp>
        <p:nvSpPr>
          <p:cNvPr id="121860" name="Rectangle 3"/>
          <p:cNvSpPr>
            <a:spLocks noGrp="1" noChangeArrowheads="1"/>
          </p:cNvSpPr>
          <p:nvPr>
            <p:ph type="body" idx="1"/>
          </p:nvPr>
        </p:nvSpPr>
        <p:spPr>
          <a:xfrm>
            <a:off x="912813" y="4343400"/>
            <a:ext cx="5032375" cy="4114800"/>
          </a:xfrm>
          <a:noFill/>
          <a:ln/>
        </p:spPr>
        <p:txBody>
          <a:bodyPr/>
          <a:lstStyle/>
          <a:p>
            <a:endParaRPr lang="en-US" dirty="0" smtClean="0"/>
          </a:p>
        </p:txBody>
      </p:sp>
    </p:spTree>
    <p:extLst>
      <p:ext uri="{BB962C8B-B14F-4D97-AF65-F5344CB8AC3E}">
        <p14:creationId xmlns:p14="http://schemas.microsoft.com/office/powerpoint/2010/main" val="28859560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3">
        <a:schemeClr val="bg1"/>
      </p:bgRef>
    </p:bg>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13311" y="664964"/>
            <a:ext cx="3213378" cy="4816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1"/>
          <p:cNvSpPr>
            <a:spLocks noGrp="1"/>
          </p:cNvSpPr>
          <p:nvPr>
            <p:ph type="ctrTitle"/>
          </p:nvPr>
        </p:nvSpPr>
        <p:spPr>
          <a:xfrm>
            <a:off x="685800" y="2130426"/>
            <a:ext cx="4566834" cy="784844"/>
          </a:xfrm>
        </p:spPr>
        <p:txBody>
          <a:bodyPr/>
          <a:lstStyle/>
          <a:p>
            <a:endParaRPr lang="en-US"/>
          </a:p>
        </p:txBody>
      </p:sp>
      <p:pic>
        <p:nvPicPr>
          <p:cNvPr id="11"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57150"/>
            <a:ext cx="5943600" cy="3962400"/>
          </a:xfrm>
          <a:prstGeom prst="rect">
            <a:avLst/>
          </a:prstGeom>
          <a:solidFill>
            <a:srgbClr val="B2F737"/>
          </a:solidFill>
          <a:ln>
            <a:noFill/>
          </a:ln>
          <a:extLst/>
        </p:spPr>
      </p:pic>
      <p:sp>
        <p:nvSpPr>
          <p:cNvPr id="12" name="TextBox 11"/>
          <p:cNvSpPr txBox="1"/>
          <p:nvPr userDrawn="1"/>
        </p:nvSpPr>
        <p:spPr>
          <a:xfrm>
            <a:off x="2514600" y="1995798"/>
            <a:ext cx="671593" cy="197186"/>
          </a:xfrm>
          <a:prstGeom prst="rect">
            <a:avLst/>
          </a:prstGeom>
          <a:solidFill>
            <a:srgbClr val="A2D204"/>
          </a:solidFill>
        </p:spPr>
        <p:txBody>
          <a:bodyPr wrap="square" rtlCol="0">
            <a:spAutoFit/>
          </a:bodyPr>
          <a:lstStyle/>
          <a:p>
            <a:endParaRPr lang="en-US" dirty="0"/>
          </a:p>
        </p:txBody>
      </p:sp>
      <p:pic>
        <p:nvPicPr>
          <p:cNvPr id="13"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38869" y="3742019"/>
            <a:ext cx="4813765" cy="3189627"/>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descr="OMGlogo"/>
          <p:cNvPicPr>
            <a:picLocks noChangeAspect="1" noChangeArrowheads="1"/>
          </p:cNvPicPr>
          <p:nvPr/>
        </p:nvPicPr>
        <p:blipFill>
          <a:blip r:embed="rId5" cstate="print"/>
          <a:srcRect/>
          <a:stretch>
            <a:fillRect/>
          </a:stretch>
        </p:blipFill>
        <p:spPr bwMode="auto">
          <a:xfrm>
            <a:off x="215900" y="6049479"/>
            <a:ext cx="1295400" cy="487363"/>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94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019800"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53619944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7"/>
        <p:cNvGrpSpPr/>
        <p:nvPr/>
      </p:nvGrpSpPr>
      <p:grpSpPr>
        <a:xfrm>
          <a:off x="0" y="0"/>
          <a:ext cx="0" cy="0"/>
          <a:chOff x="0" y="0"/>
          <a:chExt cx="0" cy="0"/>
        </a:xfrm>
      </p:grpSpPr>
      <p:pic>
        <p:nvPicPr>
          <p:cNvPr id="18" name="Shape 18" descr="qq1.png"/>
          <p:cNvPicPr preferRelativeResize="0"/>
          <p:nvPr/>
        </p:nvPicPr>
        <p:blipFill>
          <a:blip r:embed="rId2">
            <a:alphaModFix/>
          </a:blip>
          <a:stretch>
            <a:fillRect/>
          </a:stretch>
        </p:blipFill>
        <p:spPr>
          <a:xfrm>
            <a:off x="0" y="0"/>
            <a:ext cx="9144000" cy="6858000"/>
          </a:xfrm>
          <a:prstGeom prst="rect">
            <a:avLst/>
          </a:prstGeom>
          <a:noFill/>
          <a:ln>
            <a:noFill/>
          </a:ln>
        </p:spPr>
      </p:pic>
      <p:sp>
        <p:nvSpPr>
          <p:cNvPr id="20" name="Shape 20"/>
          <p:cNvSpPr txBox="1">
            <a:spLocks noGrp="1"/>
          </p:cNvSpPr>
          <p:nvPr>
            <p:ph type="title"/>
          </p:nvPr>
        </p:nvSpPr>
        <p:spPr>
          <a:xfrm>
            <a:off x="668475" y="755033"/>
            <a:ext cx="7769100" cy="763600"/>
          </a:xfrm>
          <a:prstGeom prst="rect">
            <a:avLst/>
          </a:prstGeom>
        </p:spPr>
        <p:txBody>
          <a:bodyPr lIns="91425" tIns="91425" rIns="91425" bIns="91425" anchor="t" anchorCtr="0"/>
          <a:lstStyle>
            <a:lvl1pPr lvl="0" rtl="0">
              <a:spcBef>
                <a:spcPts val="0"/>
              </a:spcBef>
              <a:buClr>
                <a:srgbClr val="DD8500"/>
              </a:buClr>
              <a:buSzPct val="100000"/>
              <a:buFont typeface="Roboto"/>
              <a:defRPr sz="1800">
                <a:solidFill>
                  <a:srgbClr val="DD8500"/>
                </a:solidFill>
                <a:latin typeface="Roboto"/>
                <a:ea typeface="Roboto"/>
                <a:cs typeface="Roboto"/>
                <a:sym typeface="Roboto"/>
              </a:defRPr>
            </a:lvl1pPr>
            <a:lvl2pPr lvl="1" rtl="0">
              <a:spcBef>
                <a:spcPts val="0"/>
              </a:spcBef>
              <a:buFont typeface="Roboto"/>
              <a:defRPr>
                <a:latin typeface="Roboto"/>
                <a:ea typeface="Roboto"/>
                <a:cs typeface="Roboto"/>
                <a:sym typeface="Roboto"/>
              </a:defRPr>
            </a:lvl2pPr>
            <a:lvl3pPr lvl="2" rtl="0">
              <a:spcBef>
                <a:spcPts val="0"/>
              </a:spcBef>
              <a:buFont typeface="Roboto"/>
              <a:defRPr>
                <a:latin typeface="Roboto"/>
                <a:ea typeface="Roboto"/>
                <a:cs typeface="Roboto"/>
                <a:sym typeface="Roboto"/>
              </a:defRPr>
            </a:lvl3pPr>
            <a:lvl4pPr lvl="3" rtl="0">
              <a:spcBef>
                <a:spcPts val="0"/>
              </a:spcBef>
              <a:buFont typeface="Roboto"/>
              <a:defRPr>
                <a:latin typeface="Roboto"/>
                <a:ea typeface="Roboto"/>
                <a:cs typeface="Roboto"/>
                <a:sym typeface="Roboto"/>
              </a:defRPr>
            </a:lvl4pPr>
            <a:lvl5pPr lvl="4" rtl="0">
              <a:spcBef>
                <a:spcPts val="0"/>
              </a:spcBef>
              <a:buFont typeface="Roboto"/>
              <a:defRPr>
                <a:latin typeface="Roboto"/>
                <a:ea typeface="Roboto"/>
                <a:cs typeface="Roboto"/>
                <a:sym typeface="Roboto"/>
              </a:defRPr>
            </a:lvl5pPr>
            <a:lvl6pPr lvl="5" rtl="0">
              <a:spcBef>
                <a:spcPts val="0"/>
              </a:spcBef>
              <a:buFont typeface="Roboto"/>
              <a:defRPr>
                <a:latin typeface="Roboto"/>
                <a:ea typeface="Roboto"/>
                <a:cs typeface="Roboto"/>
                <a:sym typeface="Roboto"/>
              </a:defRPr>
            </a:lvl6pPr>
            <a:lvl7pPr lvl="6" rtl="0">
              <a:spcBef>
                <a:spcPts val="0"/>
              </a:spcBef>
              <a:buFont typeface="Roboto"/>
              <a:defRPr>
                <a:latin typeface="Roboto"/>
                <a:ea typeface="Roboto"/>
                <a:cs typeface="Roboto"/>
                <a:sym typeface="Roboto"/>
              </a:defRPr>
            </a:lvl7pPr>
            <a:lvl8pPr lvl="7" rtl="0">
              <a:spcBef>
                <a:spcPts val="0"/>
              </a:spcBef>
              <a:buFont typeface="Roboto"/>
              <a:defRPr>
                <a:latin typeface="Roboto"/>
                <a:ea typeface="Roboto"/>
                <a:cs typeface="Roboto"/>
                <a:sym typeface="Roboto"/>
              </a:defRPr>
            </a:lvl8pPr>
            <a:lvl9pPr lvl="8" rtl="0">
              <a:spcBef>
                <a:spcPts val="0"/>
              </a:spcBef>
              <a:buFont typeface="Roboto"/>
              <a:defRPr>
                <a:latin typeface="Roboto"/>
                <a:ea typeface="Roboto"/>
                <a:cs typeface="Roboto"/>
                <a:sym typeface="Roboto"/>
              </a:defRPr>
            </a:lvl9pPr>
          </a:lstStyle>
          <a:p>
            <a:endParaRPr/>
          </a:p>
        </p:txBody>
      </p:sp>
      <p:sp>
        <p:nvSpPr>
          <p:cNvPr id="21" name="Shape 21"/>
          <p:cNvSpPr txBox="1">
            <a:spLocks noGrp="1"/>
          </p:cNvSpPr>
          <p:nvPr>
            <p:ph type="body" idx="1"/>
          </p:nvPr>
        </p:nvSpPr>
        <p:spPr>
          <a:xfrm>
            <a:off x="692700" y="1638233"/>
            <a:ext cx="7744800" cy="3931200"/>
          </a:xfrm>
          <a:prstGeom prst="rect">
            <a:avLst/>
          </a:prstGeom>
        </p:spPr>
        <p:txBody>
          <a:bodyPr lIns="91425" tIns="91425" rIns="91425" bIns="91425" anchor="t" anchorCtr="0"/>
          <a:lstStyle>
            <a:lvl1pPr lvl="0">
              <a:spcBef>
                <a:spcPts val="0"/>
              </a:spcBef>
              <a:buSzPct val="100000"/>
              <a:buFont typeface="Roboto"/>
              <a:defRPr sz="1000">
                <a:latin typeface="Roboto"/>
                <a:ea typeface="Roboto"/>
                <a:cs typeface="Roboto"/>
                <a:sym typeface="Roboto"/>
              </a:defRPr>
            </a:lvl1pPr>
            <a:lvl2pPr lvl="1">
              <a:spcBef>
                <a:spcPts val="0"/>
              </a:spcBef>
              <a:buSzPct val="100000"/>
              <a:buFont typeface="Roboto"/>
              <a:defRPr sz="1000">
                <a:latin typeface="Roboto"/>
                <a:ea typeface="Roboto"/>
                <a:cs typeface="Roboto"/>
                <a:sym typeface="Roboto"/>
              </a:defRPr>
            </a:lvl2pPr>
            <a:lvl3pPr lvl="2">
              <a:spcBef>
                <a:spcPts val="0"/>
              </a:spcBef>
              <a:buSzPct val="100000"/>
              <a:buFont typeface="Roboto"/>
              <a:defRPr sz="1000">
                <a:latin typeface="Roboto"/>
                <a:ea typeface="Roboto"/>
                <a:cs typeface="Roboto"/>
                <a:sym typeface="Roboto"/>
              </a:defRPr>
            </a:lvl3pPr>
            <a:lvl4pPr lvl="3">
              <a:spcBef>
                <a:spcPts val="0"/>
              </a:spcBef>
              <a:buSzPct val="100000"/>
              <a:buFont typeface="Roboto"/>
              <a:defRPr sz="1000">
                <a:latin typeface="Roboto"/>
                <a:ea typeface="Roboto"/>
                <a:cs typeface="Roboto"/>
                <a:sym typeface="Roboto"/>
              </a:defRPr>
            </a:lvl4pPr>
            <a:lvl5pPr lvl="4">
              <a:spcBef>
                <a:spcPts val="0"/>
              </a:spcBef>
              <a:buSzPct val="100000"/>
              <a:buFont typeface="Roboto"/>
              <a:defRPr sz="1000">
                <a:latin typeface="Roboto"/>
                <a:ea typeface="Roboto"/>
                <a:cs typeface="Roboto"/>
                <a:sym typeface="Roboto"/>
              </a:defRPr>
            </a:lvl5pPr>
            <a:lvl6pPr lvl="5">
              <a:spcBef>
                <a:spcPts val="0"/>
              </a:spcBef>
              <a:buSzPct val="100000"/>
              <a:buFont typeface="Roboto"/>
              <a:defRPr sz="1000">
                <a:latin typeface="Roboto"/>
                <a:ea typeface="Roboto"/>
                <a:cs typeface="Roboto"/>
                <a:sym typeface="Roboto"/>
              </a:defRPr>
            </a:lvl6pPr>
            <a:lvl7pPr lvl="6">
              <a:spcBef>
                <a:spcPts val="0"/>
              </a:spcBef>
              <a:buSzPct val="100000"/>
              <a:buFont typeface="Roboto"/>
              <a:defRPr sz="1000">
                <a:latin typeface="Roboto"/>
                <a:ea typeface="Roboto"/>
                <a:cs typeface="Roboto"/>
                <a:sym typeface="Roboto"/>
              </a:defRPr>
            </a:lvl7pPr>
            <a:lvl8pPr lvl="7">
              <a:spcBef>
                <a:spcPts val="0"/>
              </a:spcBef>
              <a:buSzPct val="100000"/>
              <a:buFont typeface="Roboto"/>
              <a:defRPr sz="1000">
                <a:latin typeface="Roboto"/>
                <a:ea typeface="Roboto"/>
                <a:cs typeface="Roboto"/>
                <a:sym typeface="Roboto"/>
              </a:defRPr>
            </a:lvl8pPr>
            <a:lvl9pPr lvl="8">
              <a:spcBef>
                <a:spcPts val="0"/>
              </a:spcBef>
              <a:buSzPct val="100000"/>
              <a:buFont typeface="Roboto"/>
              <a:defRPr sz="1000">
                <a:latin typeface="Roboto"/>
                <a:ea typeface="Roboto"/>
                <a:cs typeface="Roboto"/>
                <a:sym typeface="Roboto"/>
              </a:defRPr>
            </a:lvl9pPr>
          </a:lstStyle>
          <a:p>
            <a:endParaRPr/>
          </a:p>
        </p:txBody>
      </p:sp>
    </p:spTree>
    <p:extLst>
      <p:ext uri="{BB962C8B-B14F-4D97-AF65-F5344CB8AC3E}">
        <p14:creationId xmlns:p14="http://schemas.microsoft.com/office/powerpoint/2010/main" val="2958777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a:gsLst>
            <a:gs pos="0">
              <a:schemeClr val="bg1">
                <a:tint val="80000"/>
                <a:satMod val="300000"/>
              </a:schemeClr>
            </a:gs>
            <a:gs pos="100000">
              <a:schemeClr val="bg1">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752600" y="1828800"/>
            <a:ext cx="33909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95900" y="1828800"/>
            <a:ext cx="33909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bg1">
                <a:tint val="80000"/>
                <a:satMod val="300000"/>
              </a:schemeClr>
            </a:gs>
            <a:gs pos="100000">
              <a:schemeClr val="bg1">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64867" name="Rectangle 3"/>
          <p:cNvSpPr>
            <a:spLocks noGrp="1" noChangeArrowheads="1"/>
          </p:cNvSpPr>
          <p:nvPr>
            <p:ph type="title"/>
          </p:nvPr>
        </p:nvSpPr>
        <p:spPr bwMode="auto">
          <a:xfrm>
            <a:off x="457200" y="228600"/>
            <a:ext cx="8229600" cy="1143000"/>
          </a:xfrm>
          <a:prstGeom prst="rect">
            <a:avLst/>
          </a:prstGeom>
          <a:solidFill>
            <a:schemeClr val="bg1">
              <a:alpha val="53000"/>
            </a:schemeClr>
          </a:solid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44036" name="Rectangle 4"/>
          <p:cNvSpPr>
            <a:spLocks noGrp="1" noChangeArrowheads="1"/>
          </p:cNvSpPr>
          <p:nvPr>
            <p:ph type="body" idx="1"/>
          </p:nvPr>
        </p:nvSpPr>
        <p:spPr bwMode="auto">
          <a:xfrm>
            <a:off x="1045029" y="1905000"/>
            <a:ext cx="6553200" cy="434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44039" name="Picture 7" descr="OMGlogo"/>
          <p:cNvPicPr>
            <a:picLocks noChangeAspect="1" noChangeArrowheads="1"/>
          </p:cNvPicPr>
          <p:nvPr/>
        </p:nvPicPr>
        <p:blipFill>
          <a:blip r:embed="rId16" cstate="print"/>
          <a:srcRect/>
          <a:stretch>
            <a:fillRect/>
          </a:stretch>
        </p:blipFill>
        <p:spPr bwMode="auto">
          <a:xfrm>
            <a:off x="381000" y="6324600"/>
            <a:ext cx="1219200" cy="412750"/>
          </a:xfrm>
          <a:prstGeom prst="rect">
            <a:avLst/>
          </a:prstGeom>
          <a:noFill/>
          <a:ln w="9525">
            <a:noFill/>
            <a:miter lim="800000"/>
            <a:headEnd/>
            <a:tailEnd/>
          </a:ln>
        </p:spPr>
      </p:pic>
      <p:pic>
        <p:nvPicPr>
          <p:cNvPr id="10" name="Picture 2"/>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7809904" y="5029200"/>
            <a:ext cx="1181696"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 descr="C:\Users\cgwillis\Desktop\Wilson_Bridge_sml.jpg"/>
          <p:cNvPicPr>
            <a:picLocks noChangeAspect="1" noChangeArrowheads="1"/>
          </p:cNvPicPr>
          <p:nvPr userDrawn="1"/>
        </p:nvPicPr>
        <p:blipFill>
          <a:blip r:embed="rId18" cstate="print"/>
          <a:srcRect/>
          <a:stretch>
            <a:fillRect/>
          </a:stretch>
        </p:blipFill>
        <p:spPr bwMode="auto">
          <a:xfrm>
            <a:off x="0" y="-1"/>
            <a:ext cx="9144000" cy="1375421"/>
          </a:xfrm>
          <a:prstGeom prst="rect">
            <a:avLst/>
          </a:prstGeom>
          <a:noFill/>
        </p:spPr>
      </p:pic>
    </p:spTree>
  </p:cSld>
  <p:clrMap bg1="lt1" tx1="dk1" bg2="lt2" tx2="dk2" accent1="accent1" accent2="accent2" accent3="accent3" accent4="accent4" accent5="accent5" accent6="accent6" hlink="hlink" folHlink="folHlink"/>
  <p:sldLayoutIdLst>
    <p:sldLayoutId id="2147483666" r:id="rId1"/>
    <p:sldLayoutId id="2147483665" r:id="rId2"/>
    <p:sldLayoutId id="2147483664" r:id="rId3"/>
    <p:sldLayoutId id="2147483663" r:id="rId4"/>
    <p:sldLayoutId id="2147483662" r:id="rId5"/>
    <p:sldLayoutId id="2147483661" r:id="rId6"/>
    <p:sldLayoutId id="2147483660" r:id="rId7"/>
    <p:sldLayoutId id="2147483659" r:id="rId8"/>
    <p:sldLayoutId id="2147483658" r:id="rId9"/>
    <p:sldLayoutId id="2147483657" r:id="rId10"/>
    <p:sldLayoutId id="2147483656" r:id="rId11"/>
    <p:sldLayoutId id="2147483655" r:id="rId12"/>
    <p:sldLayoutId id="2147483668" r:id="rId13"/>
    <p:sldLayoutId id="2147483671" r:id="rId14"/>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400" b="1">
          <a:solidFill>
            <a:schemeClr val="tx1"/>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4400" b="1">
          <a:solidFill>
            <a:schemeClr val="tx1"/>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4400" b="1">
          <a:solidFill>
            <a:schemeClr val="tx1"/>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4400" b="1">
          <a:solidFill>
            <a:schemeClr val="tx1"/>
          </a:solidFill>
          <a:effectLst>
            <a:outerShdw blurRad="38100" dist="38100" dir="2700000" algn="tl">
              <a:srgbClr val="C0C0C0"/>
            </a:outerShdw>
          </a:effectLst>
          <a:latin typeface="Arial" charset="0"/>
        </a:defRPr>
      </a:lvl5pPr>
      <a:lvl6pPr marL="457200" algn="ctr" rtl="0" fontAlgn="base">
        <a:spcBef>
          <a:spcPct val="0"/>
        </a:spcBef>
        <a:spcAft>
          <a:spcPct val="0"/>
        </a:spcAft>
        <a:defRPr sz="4400" b="1">
          <a:solidFill>
            <a:schemeClr val="tx1"/>
          </a:solidFill>
          <a:effectLst>
            <a:outerShdw blurRad="38100" dist="38100" dir="2700000" algn="tl">
              <a:srgbClr val="C0C0C0"/>
            </a:outerShdw>
          </a:effectLst>
          <a:latin typeface="Arial" charset="0"/>
        </a:defRPr>
      </a:lvl6pPr>
      <a:lvl7pPr marL="914400" algn="ctr" rtl="0" fontAlgn="base">
        <a:spcBef>
          <a:spcPct val="0"/>
        </a:spcBef>
        <a:spcAft>
          <a:spcPct val="0"/>
        </a:spcAft>
        <a:defRPr sz="4400" b="1">
          <a:solidFill>
            <a:schemeClr val="tx1"/>
          </a:solidFill>
          <a:effectLst>
            <a:outerShdw blurRad="38100" dist="38100" dir="2700000" algn="tl">
              <a:srgbClr val="C0C0C0"/>
            </a:outerShdw>
          </a:effectLst>
          <a:latin typeface="Arial" charset="0"/>
        </a:defRPr>
      </a:lvl7pPr>
      <a:lvl8pPr marL="1371600" algn="ctr" rtl="0" fontAlgn="base">
        <a:spcBef>
          <a:spcPct val="0"/>
        </a:spcBef>
        <a:spcAft>
          <a:spcPct val="0"/>
        </a:spcAft>
        <a:defRPr sz="4400" b="1">
          <a:solidFill>
            <a:schemeClr val="tx1"/>
          </a:solidFill>
          <a:effectLst>
            <a:outerShdw blurRad="38100" dist="38100" dir="2700000" algn="tl">
              <a:srgbClr val="C0C0C0"/>
            </a:outerShdw>
          </a:effectLst>
          <a:latin typeface="Arial" charset="0"/>
        </a:defRPr>
      </a:lvl8pPr>
      <a:lvl9pPr marL="1828800" algn="ctr" rtl="0" fontAlgn="base">
        <a:spcBef>
          <a:spcPct val="0"/>
        </a:spcBef>
        <a:spcAft>
          <a:spcPct val="0"/>
        </a:spcAft>
        <a:defRPr sz="4400" b="1">
          <a:solidFill>
            <a:schemeClr val="tx1"/>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333333"/>
          </a:solidFill>
          <a:latin typeface="+mn-lt"/>
          <a:ea typeface="+mn-ea"/>
          <a:cs typeface="+mn-cs"/>
        </a:defRPr>
      </a:lvl1pPr>
      <a:lvl2pPr marL="742950" indent="-285750" algn="l" rtl="0" eaLnBrk="0" fontAlgn="base" hangingPunct="0">
        <a:spcBef>
          <a:spcPct val="20000"/>
        </a:spcBef>
        <a:spcAft>
          <a:spcPct val="0"/>
        </a:spcAft>
        <a:buChar char="–"/>
        <a:defRPr sz="2800">
          <a:solidFill>
            <a:srgbClr val="333333"/>
          </a:solidFill>
          <a:latin typeface="+mn-lt"/>
        </a:defRPr>
      </a:lvl2pPr>
      <a:lvl3pPr marL="1143000" indent="-228600" algn="l" rtl="0" eaLnBrk="0" fontAlgn="base" hangingPunct="0">
        <a:spcBef>
          <a:spcPct val="20000"/>
        </a:spcBef>
        <a:spcAft>
          <a:spcPct val="0"/>
        </a:spcAft>
        <a:buChar char="•"/>
        <a:defRPr sz="2400">
          <a:solidFill>
            <a:srgbClr val="333333"/>
          </a:solidFill>
          <a:latin typeface="+mn-lt"/>
        </a:defRPr>
      </a:lvl3pPr>
      <a:lvl4pPr marL="1600200" indent="-228600" algn="l" rtl="0" eaLnBrk="0" fontAlgn="base" hangingPunct="0">
        <a:spcBef>
          <a:spcPct val="20000"/>
        </a:spcBef>
        <a:spcAft>
          <a:spcPct val="0"/>
        </a:spcAft>
        <a:buChar char="–"/>
        <a:defRPr sz="2000">
          <a:solidFill>
            <a:srgbClr val="333333"/>
          </a:solidFill>
          <a:latin typeface="+mn-lt"/>
        </a:defRPr>
      </a:lvl4pPr>
      <a:lvl5pPr marL="2057400" indent="-228600" algn="l" rtl="0" eaLnBrk="0" fontAlgn="base" hangingPunct="0">
        <a:spcBef>
          <a:spcPct val="20000"/>
        </a:spcBef>
        <a:spcAft>
          <a:spcPct val="0"/>
        </a:spcAft>
        <a:buChar char="»"/>
        <a:defRPr sz="2000">
          <a:solidFill>
            <a:srgbClr val="333333"/>
          </a:solidFill>
          <a:latin typeface="+mn-lt"/>
        </a:defRPr>
      </a:lvl5pPr>
      <a:lvl6pPr marL="2514600" indent="-228600" algn="l" rtl="0" fontAlgn="base">
        <a:spcBef>
          <a:spcPct val="20000"/>
        </a:spcBef>
        <a:spcAft>
          <a:spcPct val="0"/>
        </a:spcAft>
        <a:buChar char="»"/>
        <a:defRPr sz="2000">
          <a:solidFill>
            <a:srgbClr val="333333"/>
          </a:solidFill>
          <a:latin typeface="+mn-lt"/>
        </a:defRPr>
      </a:lvl6pPr>
      <a:lvl7pPr marL="2971800" indent="-228600" algn="l" rtl="0" fontAlgn="base">
        <a:spcBef>
          <a:spcPct val="20000"/>
        </a:spcBef>
        <a:spcAft>
          <a:spcPct val="0"/>
        </a:spcAft>
        <a:buChar char="»"/>
        <a:defRPr sz="2000">
          <a:solidFill>
            <a:srgbClr val="333333"/>
          </a:solidFill>
          <a:latin typeface="+mn-lt"/>
        </a:defRPr>
      </a:lvl7pPr>
      <a:lvl8pPr marL="3429000" indent="-228600" algn="l" rtl="0" fontAlgn="base">
        <a:spcBef>
          <a:spcPct val="20000"/>
        </a:spcBef>
        <a:spcAft>
          <a:spcPct val="0"/>
        </a:spcAft>
        <a:buChar char="»"/>
        <a:defRPr sz="2000">
          <a:solidFill>
            <a:srgbClr val="333333"/>
          </a:solidFill>
          <a:latin typeface="+mn-lt"/>
        </a:defRPr>
      </a:lvl8pPr>
      <a:lvl9pPr marL="3886200" indent="-228600" algn="l" rtl="0" fontAlgn="base">
        <a:spcBef>
          <a:spcPct val="20000"/>
        </a:spcBef>
        <a:spcAft>
          <a:spcPct val="0"/>
        </a:spcAft>
        <a:buChar char="»"/>
        <a:defRPr sz="2000">
          <a:solidFill>
            <a:srgbClr val="33333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www.osha.gov/pls/oshaweb/owadisp.show_document?p_table=INTERPRETATIONS&amp;p_id=25174" TargetMode="Externa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jpeg"/><Relationship Id="rId1" Type="http://schemas.openxmlformats.org/officeDocument/2006/relationships/slideLayout" Target="../slideLayouts/slideLayout5.xml"/><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cid:9C7D46F2-B34A-46B3-B4E6-9322EC25DAA3" TargetMode="External"/><Relationship Id="rId5" Type="http://schemas.openxmlformats.org/officeDocument/2006/relationships/image" Target="../media/image36.jpeg"/><Relationship Id="rId4" Type="http://schemas.openxmlformats.org/officeDocument/2006/relationships/image" Target="cid:E44B8752-9A7A-409D-9D63-81C6B9C0F8E5"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6.png"/><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video" Target="NULL" TargetMode="External"/><Relationship Id="rId7" Type="http://schemas.openxmlformats.org/officeDocument/2006/relationships/image" Target="../media/image58.pn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57.png"/><Relationship Id="rId5" Type="http://schemas.openxmlformats.org/officeDocument/2006/relationships/slideLayout" Target="../slideLayouts/slideLayout6.xml"/><Relationship Id="rId4" Type="http://schemas.microsoft.com/office/2007/relationships/media" Target="../media/media3.MOV"/><Relationship Id="rId9" Type="http://schemas.openxmlformats.org/officeDocument/2006/relationships/image" Target="../media/image5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3" name="Text Box 3"/>
          <p:cNvSpPr txBox="1">
            <a:spLocks noChangeArrowheads="1"/>
          </p:cNvSpPr>
          <p:nvPr/>
        </p:nvSpPr>
        <p:spPr bwMode="auto">
          <a:xfrm>
            <a:off x="2743200" y="3048000"/>
            <a:ext cx="3810000" cy="579438"/>
          </a:xfrm>
          <a:prstGeom prst="rect">
            <a:avLst/>
          </a:prstGeom>
          <a:noFill/>
          <a:ln w="12700">
            <a:noFill/>
            <a:miter lim="800000"/>
            <a:headEnd/>
            <a:tailEnd/>
          </a:ln>
        </p:spPr>
        <p:txBody>
          <a:bodyPr>
            <a:spAutoFit/>
          </a:bodyPr>
          <a:lstStyle/>
          <a:p>
            <a:pPr algn="ctr" eaLnBrk="0" hangingPunct="0">
              <a:spcBef>
                <a:spcPct val="50000"/>
              </a:spcBef>
            </a:pPr>
            <a:r>
              <a:rPr lang="en-US" sz="3200" dirty="0">
                <a:latin typeface="Times New Roman" pitchFamily="18" charset="0"/>
                <a:cs typeface="Arial" charset="0"/>
              </a:rPr>
              <a:t> </a:t>
            </a:r>
          </a:p>
        </p:txBody>
      </p:sp>
      <p:sp>
        <p:nvSpPr>
          <p:cNvPr id="15362" name="Rectangle 4"/>
          <p:cNvSpPr>
            <a:spLocks noChangeArrowheads="1"/>
          </p:cNvSpPr>
          <p:nvPr/>
        </p:nvSpPr>
        <p:spPr bwMode="auto">
          <a:xfrm>
            <a:off x="3738563" y="3119438"/>
            <a:ext cx="9144000" cy="0"/>
          </a:xfrm>
          <a:prstGeom prst="rect">
            <a:avLst/>
          </a:prstGeom>
          <a:noFill/>
          <a:ln w="9525">
            <a:noFill/>
            <a:miter lim="800000"/>
            <a:headEnd/>
            <a:tailEnd/>
          </a:ln>
        </p:spPr>
        <p:txBody>
          <a:bodyPr>
            <a:spAutoFit/>
          </a:bodyPr>
          <a:lstStyle/>
          <a:p>
            <a:endParaRPr lang="en-US" dirty="0"/>
          </a:p>
        </p:txBody>
      </p:sp>
      <p:sp>
        <p:nvSpPr>
          <p:cNvPr id="15363" name="Rectangle 5"/>
          <p:cNvSpPr>
            <a:spLocks noChangeArrowheads="1"/>
          </p:cNvSpPr>
          <p:nvPr/>
        </p:nvSpPr>
        <p:spPr bwMode="auto">
          <a:xfrm>
            <a:off x="3722688" y="2378075"/>
            <a:ext cx="9144000" cy="0"/>
          </a:xfrm>
          <a:prstGeom prst="rect">
            <a:avLst/>
          </a:prstGeom>
          <a:noFill/>
          <a:ln w="9525">
            <a:noFill/>
            <a:miter lim="800000"/>
            <a:headEnd/>
            <a:tailEnd/>
          </a:ln>
        </p:spPr>
        <p:txBody>
          <a:bodyPr>
            <a:spAutoFit/>
          </a:bodyPr>
          <a:lstStyle/>
          <a:p>
            <a:endParaRPr lang="en-US" dirty="0"/>
          </a:p>
        </p:txBody>
      </p:sp>
      <p:sp>
        <p:nvSpPr>
          <p:cNvPr id="5133" name="Rectangle 13"/>
          <p:cNvSpPr>
            <a:spLocks noGrp="1" noChangeArrowheads="1"/>
          </p:cNvSpPr>
          <p:nvPr>
            <p:ph type="subTitle" idx="4294967295"/>
          </p:nvPr>
        </p:nvSpPr>
        <p:spPr>
          <a:xfrm>
            <a:off x="5257800" y="5562600"/>
            <a:ext cx="4038600" cy="1066800"/>
          </a:xfrm>
        </p:spPr>
        <p:txBody>
          <a:bodyPr/>
          <a:lstStyle/>
          <a:p>
            <a:pPr marL="0" indent="0" algn="ctr" eaLnBrk="1" hangingPunct="1">
              <a:buNone/>
              <a:defRPr/>
            </a:pPr>
            <a:endParaRPr lang="en-US" dirty="0" smtClean="0"/>
          </a:p>
        </p:txBody>
      </p:sp>
      <p:sp>
        <p:nvSpPr>
          <p:cNvPr id="5132" name="Rectangle 12"/>
          <p:cNvSpPr>
            <a:spLocks noGrp="1" noChangeArrowheads="1"/>
          </p:cNvSpPr>
          <p:nvPr>
            <p:ph type="ctrTitle"/>
          </p:nvPr>
        </p:nvSpPr>
        <p:spPr>
          <a:xfrm>
            <a:off x="76200" y="442913"/>
            <a:ext cx="9144000" cy="1066800"/>
          </a:xfrm>
        </p:spPr>
        <p:txBody>
          <a:bodyPr/>
          <a:lstStyle/>
          <a:p>
            <a:pPr algn="l" eaLnBrk="1" hangingPunct="1">
              <a:defRPr/>
            </a:pPr>
            <a:r>
              <a:rPr lang="en-US" dirty="0"/>
              <a:t>Work Zone Safety – The Oldcastle Journey</a:t>
            </a:r>
            <a:r>
              <a:rPr lang="en-US" sz="4800" dirty="0"/>
              <a:t/>
            </a:r>
            <a:br>
              <a:rPr lang="en-US" sz="4800" dirty="0"/>
            </a:br>
            <a:endParaRPr lang="en-US" dirty="0" smtClean="0"/>
          </a:p>
        </p:txBody>
      </p:sp>
      <p:pic>
        <p:nvPicPr>
          <p:cNvPr id="7" name="Picture 6"/>
          <p:cNvPicPr>
            <a:picLocks noChangeAspect="1"/>
          </p:cNvPicPr>
          <p:nvPr/>
        </p:nvPicPr>
        <p:blipFill>
          <a:blip r:embed="rId3"/>
          <a:stretch>
            <a:fillRect/>
          </a:stretch>
        </p:blipFill>
        <p:spPr>
          <a:xfrm>
            <a:off x="6096000" y="3835313"/>
            <a:ext cx="2737247" cy="3007447"/>
          </a:xfrm>
          <a:prstGeom prst="rect">
            <a:avLst/>
          </a:prstGeom>
        </p:spPr>
      </p:pic>
      <p:sp>
        <p:nvSpPr>
          <p:cNvPr id="2" name="Rectangle 1"/>
          <p:cNvSpPr/>
          <p:nvPr/>
        </p:nvSpPr>
        <p:spPr>
          <a:xfrm>
            <a:off x="1752600" y="5947827"/>
            <a:ext cx="4191000" cy="830997"/>
          </a:xfrm>
          <a:prstGeom prst="rect">
            <a:avLst/>
          </a:prstGeom>
        </p:spPr>
        <p:txBody>
          <a:bodyPr wrap="square">
            <a:spAutoFit/>
          </a:bodyPr>
          <a:lstStyle/>
          <a:p>
            <a:r>
              <a:rPr lang="en-US" sz="2400" b="1" dirty="0">
                <a:solidFill>
                  <a:schemeClr val="bg1"/>
                </a:solidFill>
              </a:rPr>
              <a:t>Chris May, VP of Safety and Environmental Operations</a:t>
            </a:r>
          </a:p>
        </p:txBody>
      </p:sp>
    </p:spTree>
  </p:cSld>
  <p:clrMapOvr>
    <a:masterClrMapping/>
  </p:clrMapOvr>
  <p:transition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solidFill>
                  <a:schemeClr val="bg1"/>
                </a:solidFill>
              </a:rPr>
              <a:t>Back Up Alarms</a:t>
            </a:r>
            <a:endParaRPr lang="en-US" dirty="0">
              <a:solidFill>
                <a:schemeClr val="bg1"/>
              </a:solidFill>
            </a:endParaRPr>
          </a:p>
        </p:txBody>
      </p:sp>
      <p:sp>
        <p:nvSpPr>
          <p:cNvPr id="3" name="Content Placeholder 2"/>
          <p:cNvSpPr>
            <a:spLocks noGrp="1"/>
          </p:cNvSpPr>
          <p:nvPr>
            <p:ph idx="1"/>
          </p:nvPr>
        </p:nvSpPr>
        <p:spPr>
          <a:xfrm>
            <a:off x="1009975" y="1533834"/>
            <a:ext cx="6553200" cy="4343400"/>
          </a:xfrm>
        </p:spPr>
        <p:txBody>
          <a:bodyPr/>
          <a:lstStyle/>
          <a:p>
            <a:r>
              <a:rPr lang="en-US" dirty="0" smtClean="0"/>
              <a:t>Ensure back-up alarms are in good working condition</a:t>
            </a:r>
          </a:p>
        </p:txBody>
      </p:sp>
      <p:pic>
        <p:nvPicPr>
          <p:cNvPr id="13" name="Picture 12" descr="IMG_5787"/>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2171700" y="2743200"/>
            <a:ext cx="4800600" cy="3884122"/>
          </a:xfrm>
          <a:prstGeom prst="rect">
            <a:avLst/>
          </a:prstGeom>
          <a:noFill/>
          <a:ln>
            <a:noFill/>
          </a:ln>
        </p:spPr>
      </p:pic>
    </p:spTree>
    <p:extLst>
      <p:ext uri="{BB962C8B-B14F-4D97-AF65-F5344CB8AC3E}">
        <p14:creationId xmlns:p14="http://schemas.microsoft.com/office/powerpoint/2010/main" val="39619123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pPr algn="l"/>
            <a:r>
              <a:rPr lang="en-US" dirty="0" smtClean="0">
                <a:solidFill>
                  <a:schemeClr val="bg1"/>
                </a:solidFill>
              </a:rPr>
              <a:t>Set the Parking Brake</a:t>
            </a:r>
            <a:endParaRPr lang="en-US" dirty="0">
              <a:solidFill>
                <a:schemeClr val="bg1"/>
              </a:solidFill>
            </a:endParaRPr>
          </a:p>
        </p:txBody>
      </p:sp>
      <p:sp>
        <p:nvSpPr>
          <p:cNvPr id="3" name="Rectangle 2"/>
          <p:cNvSpPr/>
          <p:nvPr/>
        </p:nvSpPr>
        <p:spPr>
          <a:xfrm>
            <a:off x="511629" y="2056686"/>
            <a:ext cx="6477000" cy="4801314"/>
          </a:xfrm>
          <a:prstGeom prst="rect">
            <a:avLst/>
          </a:prstGeom>
        </p:spPr>
        <p:txBody>
          <a:bodyPr wrap="square">
            <a:spAutoFit/>
          </a:bodyPr>
          <a:lstStyle/>
          <a:p>
            <a:pPr marL="285750" indent="-285750">
              <a:buFont typeface="Arial" panose="020B0604020202020204" pitchFamily="34" charset="0"/>
              <a:buChar char="•"/>
            </a:pPr>
            <a:r>
              <a:rPr lang="en-US" dirty="0" smtClean="0"/>
              <a:t>OSHA 1926.600(a</a:t>
            </a:r>
            <a:r>
              <a:rPr lang="en-US" dirty="0"/>
              <a:t>)(3)(ii) </a:t>
            </a:r>
            <a:r>
              <a:rPr lang="en-US" dirty="0" smtClean="0"/>
              <a:t>states:	</a:t>
            </a:r>
            <a:endParaRPr lang="en-US" dirty="0"/>
          </a:p>
          <a:p>
            <a:r>
              <a:rPr lang="en-US" dirty="0" smtClean="0"/>
              <a:t>	Whenever </a:t>
            </a:r>
            <a:r>
              <a:rPr lang="en-US" dirty="0"/>
              <a:t>the equipment is parked, the parking </a:t>
            </a:r>
            <a:r>
              <a:rPr lang="en-US" dirty="0" smtClean="0"/>
              <a:t>	brake </a:t>
            </a:r>
            <a:r>
              <a:rPr lang="en-US" dirty="0"/>
              <a:t>shall be set. Equipment parked on inclines </a:t>
            </a:r>
            <a:r>
              <a:rPr lang="en-US" dirty="0" smtClean="0"/>
              <a:t>	shall </a:t>
            </a:r>
            <a:r>
              <a:rPr lang="en-US" dirty="0"/>
              <a:t>have the wheels chocked and the parking brake </a:t>
            </a:r>
            <a:r>
              <a:rPr lang="en-US" dirty="0" smtClean="0"/>
              <a:t>	set</a:t>
            </a:r>
            <a:r>
              <a:rPr lang="en-US" dirty="0"/>
              <a:t>.</a:t>
            </a:r>
          </a:p>
          <a:p>
            <a:endParaRPr lang="en-US" u="sng" dirty="0" smtClean="0"/>
          </a:p>
          <a:p>
            <a:pPr marL="285750" indent="-285750">
              <a:buFont typeface="Arial" panose="020B0604020202020204" pitchFamily="34" charset="0"/>
              <a:buChar char="•"/>
            </a:pPr>
            <a:r>
              <a:rPr lang="en-US" dirty="0" smtClean="0"/>
              <a:t>OSHA LOI states:</a:t>
            </a:r>
          </a:p>
          <a:p>
            <a:pPr lvl="1"/>
            <a:r>
              <a:rPr lang="en-US" dirty="0" smtClean="0"/>
              <a:t>Therefore</a:t>
            </a:r>
            <a:r>
              <a:rPr lang="en-US" dirty="0"/>
              <a:t>, whenever a light duty pick-up truck is left </a:t>
            </a:r>
            <a:r>
              <a:rPr lang="en-US" dirty="0" smtClean="0"/>
              <a:t>parked</a:t>
            </a:r>
            <a:r>
              <a:rPr lang="en-US" baseline="30000" dirty="0"/>
              <a:t> </a:t>
            </a:r>
            <a:r>
              <a:rPr lang="en-US" dirty="0" smtClean="0"/>
              <a:t>and </a:t>
            </a:r>
            <a:r>
              <a:rPr lang="en-US" dirty="0"/>
              <a:t>unattended on a construction jobsite, whether running or not, the parking brake must be set. If such truck is left parked and unattended on an incline, in addition to setting the parking brake, the wheels must be chocked</a:t>
            </a:r>
            <a:r>
              <a:rPr lang="en-US" dirty="0" smtClean="0"/>
              <a:t>.</a:t>
            </a:r>
          </a:p>
          <a:p>
            <a:pPr lvl="1"/>
            <a:r>
              <a:rPr lang="en-US" dirty="0">
                <a:hlinkClick r:id="rId2"/>
              </a:rPr>
              <a:t>https://</a:t>
            </a:r>
            <a:r>
              <a:rPr lang="en-US" dirty="0" smtClean="0">
                <a:hlinkClick r:id="rId2"/>
              </a:rPr>
              <a:t>www.osha.gov/pls/oshaweb/owadisp.show_document?p_table=INTERPRETATIONS&amp;p_id=25174</a:t>
            </a:r>
            <a:endParaRPr lang="en-US" dirty="0" smtClean="0"/>
          </a:p>
          <a:p>
            <a:pPr lvl="1"/>
            <a:r>
              <a:rPr lang="en-US" dirty="0"/>
              <a:t/>
            </a:r>
            <a:br>
              <a:rPr lang="en-US" dirty="0"/>
            </a:br>
            <a:endParaRPr lang="en-US" dirty="0"/>
          </a:p>
        </p:txBody>
      </p:sp>
    </p:spTree>
    <p:extLst>
      <p:ext uri="{BB962C8B-B14F-4D97-AF65-F5344CB8AC3E}">
        <p14:creationId xmlns:p14="http://schemas.microsoft.com/office/powerpoint/2010/main" val="7311271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5791"/>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4914900" y="3299460"/>
            <a:ext cx="4229100" cy="3543300"/>
          </a:xfrm>
          <a:prstGeom prst="rect">
            <a:avLst/>
          </a:prstGeom>
          <a:noFill/>
          <a:ln>
            <a:noFill/>
          </a:ln>
        </p:spPr>
      </p:pic>
      <p:sp>
        <p:nvSpPr>
          <p:cNvPr id="8" name="Title 7"/>
          <p:cNvSpPr>
            <a:spLocks noGrp="1"/>
          </p:cNvSpPr>
          <p:nvPr>
            <p:ph type="title"/>
          </p:nvPr>
        </p:nvSpPr>
        <p:spPr>
          <a:xfrm>
            <a:off x="228600" y="381000"/>
            <a:ext cx="8229600" cy="857250"/>
          </a:xfrm>
          <a:noFill/>
        </p:spPr>
        <p:txBody>
          <a:bodyPr/>
          <a:lstStyle/>
          <a:p>
            <a:pPr algn="l"/>
            <a:r>
              <a:rPr lang="en-US" dirty="0">
                <a:solidFill>
                  <a:schemeClr val="bg1"/>
                </a:solidFill>
              </a:rPr>
              <a:t>Internal Traffic Control Plan </a:t>
            </a:r>
            <a:r>
              <a:rPr lang="en-US" dirty="0" smtClean="0">
                <a:solidFill>
                  <a:schemeClr val="bg1"/>
                </a:solidFill>
              </a:rPr>
              <a:t>(ITCP)</a:t>
            </a:r>
            <a:endParaRPr lang="en-US" dirty="0">
              <a:solidFill>
                <a:schemeClr val="bg1"/>
              </a:solidFill>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457200" y="1371600"/>
            <a:ext cx="4000500" cy="4457700"/>
          </a:xfrm>
          <a:prstGeom prst="rect">
            <a:avLst/>
          </a:prstGeom>
        </p:spPr>
      </p:pic>
      <p:sp>
        <p:nvSpPr>
          <p:cNvPr id="4" name="Content Placeholder 3"/>
          <p:cNvSpPr>
            <a:spLocks noGrp="1"/>
          </p:cNvSpPr>
          <p:nvPr>
            <p:ph sz="half" idx="2"/>
          </p:nvPr>
        </p:nvSpPr>
        <p:spPr/>
        <p:txBody>
          <a:bodyPr/>
          <a:lstStyle/>
          <a:p>
            <a:endParaRPr lang="en-US" dirty="0"/>
          </a:p>
        </p:txBody>
      </p:sp>
    </p:spTree>
    <p:extLst>
      <p:ext uri="{BB962C8B-B14F-4D97-AF65-F5344CB8AC3E}">
        <p14:creationId xmlns:p14="http://schemas.microsoft.com/office/powerpoint/2010/main" val="26652657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304800"/>
            <a:ext cx="8229600" cy="857250"/>
          </a:xfrm>
        </p:spPr>
        <p:txBody>
          <a:bodyPr/>
          <a:lstStyle/>
          <a:p>
            <a:pPr algn="l"/>
            <a:r>
              <a:rPr lang="en-US" dirty="0" smtClean="0">
                <a:solidFill>
                  <a:schemeClr val="bg1"/>
                </a:solidFill>
              </a:rPr>
              <a:t>Internal Traffic Control Plan</a:t>
            </a:r>
            <a:r>
              <a:rPr lang="en-US" dirty="0" smtClean="0"/>
              <a:t>  </a:t>
            </a:r>
            <a:r>
              <a:rPr lang="en-US" dirty="0" smtClean="0">
                <a:solidFill>
                  <a:schemeClr val="bg1"/>
                </a:solidFill>
              </a:rPr>
              <a:t>- OSHA</a:t>
            </a:r>
            <a:endParaRPr lang="en-US" dirty="0">
              <a:solidFill>
                <a:schemeClr val="bg1"/>
              </a:solidFill>
            </a:endParaRPr>
          </a:p>
        </p:txBody>
      </p:sp>
      <p:sp>
        <p:nvSpPr>
          <p:cNvPr id="3" name="Content Placeholder 2"/>
          <p:cNvSpPr>
            <a:spLocks noGrp="1"/>
          </p:cNvSpPr>
          <p:nvPr>
            <p:ph idx="1"/>
          </p:nvPr>
        </p:nvSpPr>
        <p:spPr>
          <a:xfrm>
            <a:off x="99060" y="1524000"/>
            <a:ext cx="8743950" cy="2914650"/>
          </a:xfrm>
        </p:spPr>
        <p:txBody>
          <a:bodyPr/>
          <a:lstStyle/>
          <a:p>
            <a:pPr marL="0" indent="0">
              <a:buNone/>
            </a:pPr>
            <a:r>
              <a:rPr lang="en-US" sz="2400" b="1" dirty="0"/>
              <a:t>An ITCP should:</a:t>
            </a:r>
          </a:p>
          <a:p>
            <a:pPr lvl="1"/>
            <a:r>
              <a:rPr lang="en-US" sz="2400" b="1" dirty="0"/>
              <a:t>Reduce the need to back up equipment </a:t>
            </a:r>
          </a:p>
          <a:p>
            <a:pPr lvl="1"/>
            <a:r>
              <a:rPr lang="en-US" sz="2400" b="1" dirty="0"/>
              <a:t>Limit access points to work zones</a:t>
            </a:r>
          </a:p>
          <a:p>
            <a:pPr lvl="1"/>
            <a:r>
              <a:rPr lang="en-US" sz="2400" b="1" dirty="0"/>
              <a:t>Establish pedestrian-free areas where possible</a:t>
            </a:r>
          </a:p>
          <a:p>
            <a:pPr lvl="1"/>
            <a:r>
              <a:rPr lang="en-US" sz="2400" b="1" dirty="0"/>
              <a:t>Establish work zone layouts commensurate with type of equipment</a:t>
            </a:r>
          </a:p>
          <a:p>
            <a:pPr lvl="1"/>
            <a:r>
              <a:rPr lang="en-US" sz="2400" b="1" dirty="0"/>
              <a:t>Provide signs within the work zone to give guidance to pedestrians, equipment and trucks</a:t>
            </a:r>
          </a:p>
          <a:p>
            <a:pPr lvl="1"/>
            <a:r>
              <a:rPr lang="en-US" sz="2400" b="1" dirty="0"/>
              <a:t>Design buffer spaces to protect pedestrians from errant vehicles or work zone equipment</a:t>
            </a:r>
            <a:endParaRPr lang="en-US" sz="2400" dirty="0"/>
          </a:p>
        </p:txBody>
      </p:sp>
    </p:spTree>
    <p:extLst>
      <p:ext uri="{BB962C8B-B14F-4D97-AF65-F5344CB8AC3E}">
        <p14:creationId xmlns:p14="http://schemas.microsoft.com/office/powerpoint/2010/main" val="7507229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ham.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p:txBody>
          <a:bodyPr/>
          <a:lstStyle/>
          <a:p>
            <a:pPr algn="l"/>
            <a:r>
              <a:rPr lang="en-US" dirty="0" smtClean="0">
                <a:solidFill>
                  <a:schemeClr val="bg1"/>
                </a:solidFill>
              </a:rPr>
              <a:t>Simple Compliance is Not Enough</a:t>
            </a:r>
            <a:endParaRPr lang="en-US" dirty="0">
              <a:solidFill>
                <a:schemeClr val="bg1"/>
              </a:solidFill>
            </a:endParaRPr>
          </a:p>
        </p:txBody>
      </p:sp>
      <p:sp>
        <p:nvSpPr>
          <p:cNvPr id="3" name="Content Placeholder 2"/>
          <p:cNvSpPr>
            <a:spLocks noGrp="1"/>
          </p:cNvSpPr>
          <p:nvPr>
            <p:ph idx="1"/>
          </p:nvPr>
        </p:nvSpPr>
        <p:spPr>
          <a:xfrm>
            <a:off x="914400" y="1524000"/>
            <a:ext cx="7641771" cy="3257550"/>
          </a:xfrm>
        </p:spPr>
        <p:txBody>
          <a:bodyPr/>
          <a:lstStyle/>
          <a:p>
            <a:pPr marL="0" indent="0">
              <a:buNone/>
            </a:pPr>
            <a:endParaRPr lang="en-US" sz="2700" b="1" i="1" dirty="0">
              <a:solidFill>
                <a:schemeClr val="tx1"/>
              </a:solidFill>
            </a:endParaRPr>
          </a:p>
          <a:p>
            <a:pPr marL="0" indent="0">
              <a:buNone/>
            </a:pPr>
            <a:endParaRPr lang="en-US" sz="2700" b="1" i="1" dirty="0">
              <a:solidFill>
                <a:schemeClr val="tx1"/>
              </a:solidFill>
            </a:endParaRPr>
          </a:p>
          <a:p>
            <a:r>
              <a:rPr lang="en-US" sz="3300" b="1" i="1" dirty="0">
                <a:solidFill>
                  <a:schemeClr val="bg1"/>
                </a:solidFill>
              </a:rPr>
              <a:t>Compliance </a:t>
            </a:r>
            <a:r>
              <a:rPr lang="en-US" sz="3300" b="1" i="1" dirty="0" smtClean="0">
                <a:solidFill>
                  <a:schemeClr val="bg1"/>
                </a:solidFill>
              </a:rPr>
              <a:t>alone is </a:t>
            </a:r>
            <a:r>
              <a:rPr lang="en-US" sz="3300" b="1" i="1" dirty="0">
                <a:solidFill>
                  <a:schemeClr val="bg1"/>
                </a:solidFill>
              </a:rPr>
              <a:t>not </a:t>
            </a:r>
            <a:r>
              <a:rPr lang="en-US" sz="3300" b="1" i="1" dirty="0" smtClean="0">
                <a:solidFill>
                  <a:schemeClr val="bg1"/>
                </a:solidFill>
              </a:rPr>
              <a:t>enough</a:t>
            </a:r>
          </a:p>
          <a:p>
            <a:r>
              <a:rPr lang="en-US" sz="3300" b="1" i="1" dirty="0" smtClean="0">
                <a:solidFill>
                  <a:schemeClr val="bg1"/>
                </a:solidFill>
              </a:rPr>
              <a:t>We need to also evaluate and adjust to the risks</a:t>
            </a:r>
          </a:p>
          <a:p>
            <a:pPr marL="0" indent="0">
              <a:buNone/>
            </a:pPr>
            <a:endParaRPr lang="en-US" sz="3300" b="1" i="1" dirty="0">
              <a:solidFill>
                <a:schemeClr val="bg1"/>
              </a:solidFill>
            </a:endParaRPr>
          </a:p>
          <a:p>
            <a:pPr marL="0" indent="0">
              <a:buNone/>
            </a:pPr>
            <a:r>
              <a:rPr lang="en-US" sz="3600" b="1" i="1" dirty="0">
                <a:solidFill>
                  <a:schemeClr val="bg1"/>
                </a:solidFill>
              </a:rPr>
              <a:t>How Do We Manage the </a:t>
            </a:r>
            <a:r>
              <a:rPr lang="en-US" sz="3600" b="1" i="1" dirty="0" smtClean="0">
                <a:solidFill>
                  <a:schemeClr val="bg1"/>
                </a:solidFill>
              </a:rPr>
              <a:t>Risks?</a:t>
            </a:r>
            <a:endParaRPr lang="en-US" sz="3300" b="1" i="1" dirty="0">
              <a:solidFill>
                <a:schemeClr val="bg1"/>
              </a:solidFill>
            </a:endParaRPr>
          </a:p>
        </p:txBody>
      </p:sp>
    </p:spTree>
    <p:extLst>
      <p:ext uri="{BB962C8B-B14F-4D97-AF65-F5344CB8AC3E}">
        <p14:creationId xmlns:p14="http://schemas.microsoft.com/office/powerpoint/2010/main" val="20972513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507" name="Text Box 35"/>
          <p:cNvSpPr txBox="1">
            <a:spLocks noChangeArrowheads="1"/>
          </p:cNvSpPr>
          <p:nvPr/>
        </p:nvSpPr>
        <p:spPr bwMode="auto">
          <a:xfrm>
            <a:off x="2251880" y="1259457"/>
            <a:ext cx="6373505" cy="5016758"/>
          </a:xfrm>
          <a:prstGeom prst="rect">
            <a:avLst/>
          </a:prstGeom>
          <a:noFill/>
          <a:ln w="38100">
            <a:noFill/>
            <a:miter lim="800000"/>
            <a:headEnd/>
            <a:tailEnd/>
          </a:ln>
          <a:effectLst/>
        </p:spPr>
        <p:txBody>
          <a:bodyPr wrap="square">
            <a:spAutoFit/>
          </a:bodyPr>
          <a:lstStyle/>
          <a:p>
            <a:pPr marL="457200" indent="-457200">
              <a:spcBef>
                <a:spcPct val="50000"/>
              </a:spcBef>
              <a:defRPr/>
            </a:pPr>
            <a:endParaRPr lang="en-CA" sz="2000" b="1" dirty="0">
              <a:effectLst>
                <a:outerShdw blurRad="38100" dist="38100" dir="2700000" algn="tl">
                  <a:srgbClr val="C0C0C0"/>
                </a:outerShdw>
              </a:effectLst>
            </a:endParaRPr>
          </a:p>
          <a:p>
            <a:pPr marL="457200" indent="-457200">
              <a:spcBef>
                <a:spcPct val="50000"/>
              </a:spcBef>
              <a:buFontTx/>
              <a:buAutoNum type="arabicPeriod"/>
              <a:defRPr/>
            </a:pPr>
            <a:r>
              <a:rPr lang="en-CA" sz="2000" b="1" dirty="0">
                <a:effectLst>
                  <a:outerShdw blurRad="38100" dist="38100" dir="2700000" algn="tl">
                    <a:srgbClr val="C0C0C0"/>
                  </a:outerShdw>
                </a:effectLst>
              </a:rPr>
              <a:t>Overestimating Capability or Experience        </a:t>
            </a:r>
            <a:endParaRPr lang="en-CA" sz="2000" b="1" dirty="0">
              <a:effectLst>
                <a:outerShdw blurRad="38100" dist="38100" dir="2700000" algn="tl">
                  <a:srgbClr val="C0C0C0"/>
                </a:outerShdw>
              </a:effectLst>
              <a:latin typeface="Arial Black" pitchFamily="34" charset="0"/>
              <a:cs typeface="Times New Roman" pitchFamily="18" charset="0"/>
            </a:endParaRPr>
          </a:p>
          <a:p>
            <a:pPr marL="457200" indent="-457200">
              <a:spcBef>
                <a:spcPct val="50000"/>
              </a:spcBef>
              <a:buFontTx/>
              <a:buAutoNum type="arabicPeriod"/>
              <a:defRPr/>
            </a:pPr>
            <a:r>
              <a:rPr lang="en-CA" sz="2000" b="1" dirty="0">
                <a:effectLst>
                  <a:outerShdw blurRad="38100" dist="38100" dir="2700000" algn="tl">
                    <a:srgbClr val="C0C0C0"/>
                  </a:outerShdw>
                </a:effectLst>
              </a:rPr>
              <a:t>Familiarity with the Task</a:t>
            </a:r>
            <a:endParaRPr lang="en-CA" sz="2000" b="1" dirty="0">
              <a:effectLst>
                <a:outerShdw blurRad="38100" dist="38100" dir="2700000" algn="tl">
                  <a:srgbClr val="C0C0C0"/>
                </a:outerShdw>
              </a:effectLst>
              <a:cs typeface="Times New Roman" pitchFamily="18" charset="0"/>
            </a:endParaRPr>
          </a:p>
          <a:p>
            <a:pPr marL="457200" indent="-457200">
              <a:spcBef>
                <a:spcPct val="50000"/>
              </a:spcBef>
              <a:buFontTx/>
              <a:buAutoNum type="arabicPeriod"/>
              <a:defRPr/>
            </a:pPr>
            <a:r>
              <a:rPr lang="en-CA" sz="2000" b="1" dirty="0">
                <a:effectLst>
                  <a:outerShdw blurRad="38100" dist="38100" dir="2700000" algn="tl">
                    <a:srgbClr val="C0C0C0"/>
                  </a:outerShdw>
                </a:effectLst>
              </a:rPr>
              <a:t>Seriousness of Outcome		</a:t>
            </a:r>
            <a:endParaRPr lang="en-CA" sz="2000" b="1" dirty="0">
              <a:solidFill>
                <a:srgbClr val="008000"/>
              </a:solidFill>
              <a:effectLst>
                <a:outerShdw blurRad="38100" dist="38100" dir="2700000" algn="tl">
                  <a:srgbClr val="C0C0C0"/>
                </a:outerShdw>
              </a:effectLst>
              <a:cs typeface="Times New Roman" pitchFamily="18" charset="0"/>
            </a:endParaRPr>
          </a:p>
          <a:p>
            <a:pPr marL="457200" indent="-457200">
              <a:spcBef>
                <a:spcPct val="50000"/>
              </a:spcBef>
              <a:buFontTx/>
              <a:buAutoNum type="arabicPeriod"/>
              <a:defRPr/>
            </a:pPr>
            <a:r>
              <a:rPr lang="en-CA" sz="2000" b="1" dirty="0">
                <a:effectLst>
                  <a:outerShdw blurRad="38100" dist="38100" dir="2700000" algn="tl">
                    <a:srgbClr val="C0C0C0"/>
                  </a:outerShdw>
                </a:effectLst>
                <a:cs typeface="Times New Roman" pitchFamily="18" charset="0"/>
              </a:rPr>
              <a:t>Voluntary Actions and Being in Control</a:t>
            </a:r>
            <a:endParaRPr lang="en-CA" sz="2000" b="1" dirty="0">
              <a:solidFill>
                <a:srgbClr val="FF0000"/>
              </a:solidFill>
              <a:effectLst>
                <a:outerShdw blurRad="38100" dist="38100" dir="2700000" algn="tl">
                  <a:srgbClr val="C0C0C0"/>
                </a:outerShdw>
              </a:effectLst>
              <a:cs typeface="Times New Roman" pitchFamily="18" charset="0"/>
            </a:endParaRPr>
          </a:p>
          <a:p>
            <a:pPr marL="457200" indent="-457200">
              <a:spcBef>
                <a:spcPct val="50000"/>
              </a:spcBef>
              <a:buFontTx/>
              <a:buAutoNum type="arabicPeriod"/>
              <a:defRPr/>
            </a:pPr>
            <a:r>
              <a:rPr lang="en-CA" sz="2000" b="1" dirty="0">
                <a:effectLst>
                  <a:outerShdw blurRad="38100" dist="38100" dir="2700000" algn="tl">
                    <a:srgbClr val="C0C0C0"/>
                  </a:outerShdw>
                </a:effectLst>
                <a:cs typeface="Times New Roman" pitchFamily="18" charset="0"/>
              </a:rPr>
              <a:t>Personal Experience with an Outcome</a:t>
            </a:r>
            <a:endParaRPr lang="en-CA" sz="2000" b="1" dirty="0">
              <a:solidFill>
                <a:srgbClr val="008000"/>
              </a:solidFill>
              <a:effectLst>
                <a:outerShdw blurRad="38100" dist="38100" dir="2700000" algn="tl">
                  <a:srgbClr val="C0C0C0"/>
                </a:outerShdw>
              </a:effectLst>
              <a:cs typeface="Times New Roman" pitchFamily="18" charset="0"/>
            </a:endParaRPr>
          </a:p>
          <a:p>
            <a:pPr marL="457200" indent="-457200">
              <a:spcBef>
                <a:spcPct val="50000"/>
              </a:spcBef>
              <a:buFontTx/>
              <a:buAutoNum type="arabicPeriod"/>
              <a:defRPr/>
            </a:pPr>
            <a:r>
              <a:rPr lang="en-CA" sz="2000" b="1" dirty="0">
                <a:effectLst>
                  <a:outerShdw blurRad="38100" dist="38100" dir="2700000" algn="tl">
                    <a:srgbClr val="C0C0C0"/>
                  </a:outerShdw>
                </a:effectLst>
                <a:cs typeface="Times New Roman" pitchFamily="18" charset="0"/>
              </a:rPr>
              <a:t>Cost of Non-Compliance		</a:t>
            </a:r>
            <a:endParaRPr lang="en-CA" sz="2000" b="1" dirty="0">
              <a:solidFill>
                <a:srgbClr val="008000"/>
              </a:solidFill>
              <a:effectLst>
                <a:outerShdw blurRad="38100" dist="38100" dir="2700000" algn="tl">
                  <a:srgbClr val="C0C0C0"/>
                </a:outerShdw>
              </a:effectLst>
              <a:cs typeface="Times New Roman" pitchFamily="18" charset="0"/>
            </a:endParaRPr>
          </a:p>
          <a:p>
            <a:pPr marL="457200" indent="-457200">
              <a:spcBef>
                <a:spcPct val="50000"/>
              </a:spcBef>
              <a:buFontTx/>
              <a:buAutoNum type="arabicPeriod"/>
              <a:defRPr/>
            </a:pPr>
            <a:r>
              <a:rPr lang="en-CA" sz="2000" b="1" dirty="0">
                <a:effectLst>
                  <a:outerShdw blurRad="38100" dist="38100" dir="2700000" algn="tl">
                    <a:srgbClr val="C0C0C0"/>
                  </a:outerShdw>
                </a:effectLst>
                <a:cs typeface="Times New Roman" pitchFamily="18" charset="0"/>
              </a:rPr>
              <a:t>Confidence in the Equipment	</a:t>
            </a:r>
            <a:endParaRPr lang="en-CA" sz="2000" b="1" dirty="0">
              <a:solidFill>
                <a:srgbClr val="FF0000"/>
              </a:solidFill>
              <a:effectLst>
                <a:outerShdw blurRad="38100" dist="38100" dir="2700000" algn="tl">
                  <a:srgbClr val="C0C0C0"/>
                </a:outerShdw>
              </a:effectLst>
              <a:cs typeface="Times New Roman" pitchFamily="18" charset="0"/>
            </a:endParaRPr>
          </a:p>
          <a:p>
            <a:pPr marL="457200" indent="-457200">
              <a:spcBef>
                <a:spcPct val="50000"/>
              </a:spcBef>
              <a:buFontTx/>
              <a:buAutoNum type="arabicPeriod"/>
              <a:defRPr/>
            </a:pPr>
            <a:r>
              <a:rPr lang="en-CA" sz="2000" b="1" dirty="0">
                <a:effectLst>
                  <a:outerShdw blurRad="38100" dist="38100" dir="2700000" algn="tl">
                    <a:srgbClr val="C0C0C0"/>
                  </a:outerShdw>
                </a:effectLst>
                <a:cs typeface="Times New Roman" pitchFamily="18" charset="0"/>
              </a:rPr>
              <a:t>Confidence in Protection and Rescue	</a:t>
            </a:r>
            <a:endParaRPr lang="en-CA" sz="2000" b="1" dirty="0">
              <a:solidFill>
                <a:srgbClr val="FF0000"/>
              </a:solidFill>
              <a:effectLst>
                <a:outerShdw blurRad="38100" dist="38100" dir="2700000" algn="tl">
                  <a:srgbClr val="C0C0C0"/>
                </a:outerShdw>
              </a:effectLst>
              <a:cs typeface="Times New Roman" pitchFamily="18" charset="0"/>
            </a:endParaRPr>
          </a:p>
          <a:p>
            <a:pPr marL="457200" indent="-457200">
              <a:spcBef>
                <a:spcPct val="50000"/>
              </a:spcBef>
              <a:buFontTx/>
              <a:buAutoNum type="arabicPeriod"/>
              <a:defRPr/>
            </a:pPr>
            <a:r>
              <a:rPr lang="en-CA" sz="2000" b="1" dirty="0">
                <a:effectLst>
                  <a:outerShdw blurRad="38100" dist="38100" dir="2700000" algn="tl">
                    <a:srgbClr val="C0C0C0"/>
                  </a:outerShdw>
                </a:effectLst>
                <a:cs typeface="Times New Roman" pitchFamily="18" charset="0"/>
              </a:rPr>
              <a:t>Potential Profit &amp; Gain from Actions</a:t>
            </a:r>
            <a:endParaRPr lang="en-CA" sz="2000" b="1" dirty="0">
              <a:solidFill>
                <a:srgbClr val="FF0000"/>
              </a:solidFill>
              <a:effectLst>
                <a:outerShdw blurRad="38100" dist="38100" dir="2700000" algn="tl">
                  <a:srgbClr val="C0C0C0"/>
                </a:outerShdw>
              </a:effectLst>
              <a:cs typeface="Times New Roman" pitchFamily="18" charset="0"/>
            </a:endParaRPr>
          </a:p>
          <a:p>
            <a:pPr marL="457200" indent="-457200">
              <a:spcBef>
                <a:spcPct val="50000"/>
              </a:spcBef>
              <a:buFontTx/>
              <a:buAutoNum type="arabicPeriod"/>
              <a:defRPr/>
            </a:pPr>
            <a:r>
              <a:rPr lang="en-CA" sz="2000" b="1" dirty="0">
                <a:effectLst>
                  <a:outerShdw blurRad="38100" dist="38100" dir="2700000" algn="tl">
                    <a:srgbClr val="C0C0C0"/>
                  </a:outerShdw>
                </a:effectLst>
                <a:cs typeface="Times New Roman" pitchFamily="18" charset="0"/>
              </a:rPr>
              <a:t> Role Models Accepting Risk	</a:t>
            </a:r>
            <a:endParaRPr lang="en-CA" sz="2000" b="1" dirty="0">
              <a:solidFill>
                <a:srgbClr val="FF0000"/>
              </a:solidFill>
              <a:effectLst>
                <a:outerShdw blurRad="38100" dist="38100" dir="2700000" algn="tl">
                  <a:srgbClr val="C0C0C0"/>
                </a:outerShdw>
              </a:effectLst>
              <a:cs typeface="Times New Roman" pitchFamily="18" charset="0"/>
            </a:endParaRPr>
          </a:p>
        </p:txBody>
      </p:sp>
      <p:sp>
        <p:nvSpPr>
          <p:cNvPr id="2" name="Title 1"/>
          <p:cNvSpPr>
            <a:spLocks noGrp="1"/>
          </p:cNvSpPr>
          <p:nvPr>
            <p:ph type="title"/>
          </p:nvPr>
        </p:nvSpPr>
        <p:spPr/>
        <p:txBody>
          <a:bodyPr/>
          <a:lstStyle/>
          <a:p>
            <a:pPr algn="l"/>
            <a:r>
              <a:rPr lang="en-US" dirty="0" smtClean="0">
                <a:solidFill>
                  <a:schemeClr val="bg1"/>
                </a:solidFill>
              </a:rPr>
              <a:t>Training in 10 Factors that Influence Risk Tolerance</a:t>
            </a:r>
            <a:endParaRPr lang="en-US" dirty="0">
              <a:solidFill>
                <a:schemeClr val="bg1"/>
              </a:solidFill>
            </a:endParaRPr>
          </a:p>
        </p:txBody>
      </p:sp>
    </p:spTree>
    <p:extLst>
      <p:ext uri="{BB962C8B-B14F-4D97-AF65-F5344CB8AC3E}">
        <p14:creationId xmlns:p14="http://schemas.microsoft.com/office/powerpoint/2010/main" val="3692549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71450" y="762000"/>
            <a:ext cx="8229600" cy="857250"/>
          </a:xfrm>
        </p:spPr>
        <p:txBody>
          <a:bodyPr/>
          <a:lstStyle/>
          <a:p>
            <a:pPr algn="l">
              <a:defRPr/>
            </a:pPr>
            <a:r>
              <a:rPr lang="en-US" dirty="0" smtClean="0">
                <a:solidFill>
                  <a:schemeClr val="bg1"/>
                </a:solidFill>
              </a:rPr>
              <a:t>Assess the Risks</a:t>
            </a:r>
            <a:r>
              <a:rPr lang="en-US" dirty="0" smtClean="0"/>
              <a:t/>
            </a:r>
            <a:br>
              <a:rPr lang="en-US" dirty="0" smtClean="0"/>
            </a:br>
            <a:endParaRPr lang="en-US" dirty="0"/>
          </a:p>
        </p:txBody>
      </p:sp>
      <p:sp>
        <p:nvSpPr>
          <p:cNvPr id="4" name="TextBox 3"/>
          <p:cNvSpPr txBox="1"/>
          <p:nvPr/>
        </p:nvSpPr>
        <p:spPr>
          <a:xfrm>
            <a:off x="171450" y="1897383"/>
            <a:ext cx="8972550" cy="2215991"/>
          </a:xfrm>
          <a:prstGeom prst="rect">
            <a:avLst/>
          </a:prstGeom>
          <a:noFill/>
        </p:spPr>
        <p:txBody>
          <a:bodyPr wrap="square" rtlCol="0">
            <a:spAutoFit/>
          </a:bodyPr>
          <a:lstStyle/>
          <a:p>
            <a:r>
              <a:rPr lang="en-US" sz="2400" dirty="0"/>
              <a:t>Always start the job/task </a:t>
            </a:r>
            <a:r>
              <a:rPr lang="en-US" sz="2400" b="1" dirty="0"/>
              <a:t>(and as conditions change</a:t>
            </a:r>
            <a:r>
              <a:rPr lang="en-US" sz="2400" dirty="0"/>
              <a:t>) with a safety huddle to discuss the task/job at hand and if/when necessary, a more formal </a:t>
            </a:r>
            <a:r>
              <a:rPr lang="en-US" sz="2400" b="1" dirty="0"/>
              <a:t>risk assessment </a:t>
            </a:r>
            <a:r>
              <a:rPr lang="en-US" sz="2400" dirty="0"/>
              <a:t>(TRACK, THINK, Take 5,  JSA, etc.)  in order to identify and either mitigate or eliminate hazards.</a:t>
            </a:r>
            <a:endParaRPr lang="en-US" dirty="0"/>
          </a:p>
          <a:p>
            <a:r>
              <a:rPr lang="en-US" dirty="0" smtClean="0"/>
              <a:t> </a:t>
            </a:r>
          </a:p>
        </p:txBody>
      </p:sp>
      <p:pic>
        <p:nvPicPr>
          <p:cNvPr id="7" name="Picture 6" descr="IMG_5769"/>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2133600" y="3962400"/>
            <a:ext cx="4800600" cy="2708256"/>
          </a:xfrm>
          <a:prstGeom prst="rect">
            <a:avLst/>
          </a:prstGeom>
          <a:noFill/>
          <a:ln>
            <a:noFill/>
          </a:ln>
        </p:spPr>
      </p:pic>
    </p:spTree>
    <p:extLst>
      <p:ext uri="{BB962C8B-B14F-4D97-AF65-F5344CB8AC3E}">
        <p14:creationId xmlns:p14="http://schemas.microsoft.com/office/powerpoint/2010/main" val="11981998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790" y="304800"/>
            <a:ext cx="8229600" cy="857250"/>
          </a:xfrm>
        </p:spPr>
        <p:txBody>
          <a:bodyPr/>
          <a:lstStyle/>
          <a:p>
            <a:pPr algn="l"/>
            <a:r>
              <a:rPr lang="en-US" dirty="0" smtClean="0">
                <a:solidFill>
                  <a:schemeClr val="bg1"/>
                </a:solidFill>
              </a:rPr>
              <a:t>Risk Assessment &amp; Reduction / Jobsite</a:t>
            </a:r>
            <a:endParaRPr lang="en-US" dirty="0">
              <a:solidFill>
                <a:schemeClr val="bg1"/>
              </a:solidFill>
            </a:endParaRPr>
          </a:p>
        </p:txBody>
      </p:sp>
      <p:sp>
        <p:nvSpPr>
          <p:cNvPr id="3" name="Content Placeholder 2"/>
          <p:cNvSpPr>
            <a:spLocks noGrp="1"/>
          </p:cNvSpPr>
          <p:nvPr>
            <p:ph idx="1"/>
          </p:nvPr>
        </p:nvSpPr>
        <p:spPr>
          <a:xfrm>
            <a:off x="285750" y="1885950"/>
            <a:ext cx="7372350" cy="3714750"/>
          </a:xfrm>
        </p:spPr>
        <p:txBody>
          <a:bodyPr>
            <a:normAutofit fontScale="92500" lnSpcReduction="20000"/>
          </a:bodyPr>
          <a:lstStyle/>
          <a:p>
            <a:r>
              <a:rPr lang="en-US" sz="2700" dirty="0"/>
              <a:t>Daily Work Zone Risk Assessment</a:t>
            </a:r>
          </a:p>
          <a:p>
            <a:pPr lvl="1">
              <a:buFont typeface="Wingdings" panose="05000000000000000000" pitchFamily="2" charset="2"/>
              <a:buChar char="ü"/>
            </a:pPr>
            <a:r>
              <a:rPr lang="en-US" sz="2400" dirty="0"/>
              <a:t>Proper PPE (high-vis clothing, reflective tape on hardhats, etc</a:t>
            </a:r>
            <a:r>
              <a:rPr lang="en-US" sz="2400" dirty="0" smtClean="0"/>
              <a:t>.)</a:t>
            </a:r>
          </a:p>
          <a:p>
            <a:pPr lvl="1">
              <a:buFont typeface="Wingdings" panose="05000000000000000000" pitchFamily="2" charset="2"/>
              <a:buChar char="ü"/>
            </a:pPr>
            <a:r>
              <a:rPr lang="en-US" sz="2400" dirty="0" smtClean="0"/>
              <a:t>If night job, do we have the proper lighting?</a:t>
            </a:r>
            <a:endParaRPr lang="en-US" sz="2400" dirty="0"/>
          </a:p>
          <a:p>
            <a:pPr lvl="1">
              <a:buFont typeface="Wingdings" panose="05000000000000000000" pitchFamily="2" charset="2"/>
              <a:buChar char="ü"/>
            </a:pPr>
            <a:r>
              <a:rPr lang="en-US" sz="2400" dirty="0" smtClean="0"/>
              <a:t>Ensure that traffic control is set up properly</a:t>
            </a:r>
          </a:p>
          <a:p>
            <a:pPr lvl="1">
              <a:buFont typeface="Wingdings" panose="05000000000000000000" pitchFamily="2" charset="2"/>
              <a:buChar char="ü"/>
            </a:pPr>
            <a:r>
              <a:rPr lang="en-US" sz="2400" dirty="0" smtClean="0"/>
              <a:t>Ensure that truck drivers understand proper ingress </a:t>
            </a:r>
            <a:r>
              <a:rPr lang="en-US" sz="2400" dirty="0"/>
              <a:t>and </a:t>
            </a:r>
            <a:r>
              <a:rPr lang="en-US" sz="2400" dirty="0" smtClean="0"/>
              <a:t>egress</a:t>
            </a:r>
          </a:p>
          <a:p>
            <a:pPr lvl="1">
              <a:buFont typeface="Wingdings" panose="05000000000000000000" pitchFamily="2" charset="2"/>
              <a:buChar char="ü"/>
            </a:pPr>
            <a:r>
              <a:rPr lang="en-US" sz="2400" dirty="0" smtClean="0"/>
              <a:t>Which pieces of equipment are we using today? </a:t>
            </a:r>
            <a:endParaRPr lang="en-US" sz="2400" dirty="0"/>
          </a:p>
          <a:p>
            <a:pPr lvl="1">
              <a:buFont typeface="Wingdings" panose="05000000000000000000" pitchFamily="2" charset="2"/>
              <a:buChar char="ü"/>
            </a:pPr>
            <a:r>
              <a:rPr lang="en-US" sz="2400" dirty="0" smtClean="0"/>
              <a:t>Dedicated </a:t>
            </a:r>
            <a:r>
              <a:rPr lang="en-US" sz="2400" dirty="0"/>
              <a:t>spotters </a:t>
            </a:r>
            <a:endParaRPr lang="en-US" sz="2400" dirty="0" smtClean="0"/>
          </a:p>
          <a:p>
            <a:pPr lvl="1">
              <a:buFont typeface="Wingdings" panose="05000000000000000000" pitchFamily="2" charset="2"/>
              <a:buChar char="ü"/>
            </a:pPr>
            <a:r>
              <a:rPr lang="en-US" sz="2400" dirty="0" smtClean="0"/>
              <a:t>How does weather affect us today?</a:t>
            </a:r>
            <a:endParaRPr lang="en-US" sz="2400" dirty="0"/>
          </a:p>
          <a:p>
            <a:pPr lvl="1">
              <a:buFont typeface="Wingdings" panose="05000000000000000000" pitchFamily="2" charset="2"/>
              <a:buChar char="ü"/>
            </a:pPr>
            <a:r>
              <a:rPr lang="en-US" sz="2400" dirty="0"/>
              <a:t>How can we mitigate or eliminate the </a:t>
            </a:r>
            <a:r>
              <a:rPr lang="en-US" sz="2400" dirty="0" smtClean="0"/>
              <a:t>other risk(s</a:t>
            </a:r>
            <a:r>
              <a:rPr lang="en-US" sz="2400" dirty="0"/>
              <a:t>)? </a:t>
            </a:r>
          </a:p>
          <a:p>
            <a:endParaRPr lang="en-US" dirty="0" smtClean="0"/>
          </a:p>
        </p:txBody>
      </p:sp>
    </p:spTree>
    <p:extLst>
      <p:ext uri="{BB962C8B-B14F-4D97-AF65-F5344CB8AC3E}">
        <p14:creationId xmlns:p14="http://schemas.microsoft.com/office/powerpoint/2010/main" val="26223570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50" y="2000250"/>
            <a:ext cx="7372350" cy="3714750"/>
          </a:xfrm>
        </p:spPr>
        <p:txBody>
          <a:bodyPr>
            <a:normAutofit fontScale="70000" lnSpcReduction="20000"/>
          </a:bodyPr>
          <a:lstStyle/>
          <a:p>
            <a:pPr lvl="0"/>
            <a:r>
              <a:rPr lang="en-US" sz="3400" dirty="0" smtClean="0"/>
              <a:t>Provide proper traffic control training for employees</a:t>
            </a:r>
          </a:p>
          <a:p>
            <a:pPr lvl="0"/>
            <a:r>
              <a:rPr lang="en-US" sz="3400" dirty="0" smtClean="0"/>
              <a:t>Provide Work Zone Awareness Training for all</a:t>
            </a:r>
            <a:endParaRPr lang="en-US" sz="3400" dirty="0"/>
          </a:p>
          <a:p>
            <a:pPr lvl="0"/>
            <a:r>
              <a:rPr lang="en-US" sz="3400" dirty="0" smtClean="0"/>
              <a:t>Meet </a:t>
            </a:r>
            <a:r>
              <a:rPr lang="en-US" sz="3400" dirty="0"/>
              <a:t>with local and state law enforcement agencies to request additional visibility and enforcement presence. </a:t>
            </a:r>
            <a:endParaRPr lang="en-US" sz="3400" dirty="0" smtClean="0"/>
          </a:p>
          <a:p>
            <a:pPr lvl="0"/>
            <a:r>
              <a:rPr lang="en-US" sz="3400" dirty="0"/>
              <a:t>M</a:t>
            </a:r>
            <a:r>
              <a:rPr lang="en-US" sz="3400" dirty="0" smtClean="0"/>
              <a:t>eet </a:t>
            </a:r>
            <a:r>
              <a:rPr lang="en-US" sz="3400" dirty="0"/>
              <a:t>with state associations and DOT’s regarding lowering speed </a:t>
            </a:r>
            <a:r>
              <a:rPr lang="en-US" sz="3400" dirty="0" smtClean="0"/>
              <a:t>limits/other TC devices </a:t>
            </a:r>
            <a:r>
              <a:rPr lang="en-US" sz="3400" dirty="0"/>
              <a:t>in work zones.</a:t>
            </a:r>
          </a:p>
          <a:p>
            <a:pPr lvl="0"/>
            <a:r>
              <a:rPr lang="en-US" sz="3400" dirty="0" smtClean="0"/>
              <a:t>Communicate well with all contractors including contract trucking.</a:t>
            </a:r>
            <a:endParaRPr lang="en-US" sz="3400" dirty="0"/>
          </a:p>
          <a:p>
            <a:endParaRPr lang="en-US" dirty="0"/>
          </a:p>
        </p:txBody>
      </p:sp>
      <p:sp>
        <p:nvSpPr>
          <p:cNvPr id="4" name="Title 3"/>
          <p:cNvSpPr>
            <a:spLocks noGrp="1"/>
          </p:cNvSpPr>
          <p:nvPr>
            <p:ph type="title"/>
          </p:nvPr>
        </p:nvSpPr>
        <p:spPr/>
        <p:txBody>
          <a:bodyPr/>
          <a:lstStyle/>
          <a:p>
            <a:pPr algn="l"/>
            <a:r>
              <a:rPr lang="en-US" dirty="0" smtClean="0">
                <a:solidFill>
                  <a:schemeClr val="bg1"/>
                </a:solidFill>
              </a:rPr>
              <a:t>Risk Evaluation and Reduction / Off the Jobsite</a:t>
            </a:r>
            <a:endParaRPr lang="en-US" dirty="0">
              <a:solidFill>
                <a:schemeClr val="bg1"/>
              </a:solidFill>
            </a:endParaRPr>
          </a:p>
        </p:txBody>
      </p:sp>
    </p:spTree>
    <p:extLst>
      <p:ext uri="{BB962C8B-B14F-4D97-AF65-F5344CB8AC3E}">
        <p14:creationId xmlns:p14="http://schemas.microsoft.com/office/powerpoint/2010/main" val="22782495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ham.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p:txBody>
          <a:bodyPr/>
          <a:lstStyle/>
          <a:p>
            <a:pPr algn="l"/>
            <a:r>
              <a:rPr lang="en-US" dirty="0" smtClean="0">
                <a:solidFill>
                  <a:schemeClr val="bg1"/>
                </a:solidFill>
              </a:rPr>
              <a:t>Going Beyond Compliance and Risk Assessment</a:t>
            </a:r>
            <a:endParaRPr lang="en-US" dirty="0">
              <a:solidFill>
                <a:schemeClr val="bg1"/>
              </a:solidFill>
            </a:endParaRPr>
          </a:p>
        </p:txBody>
      </p:sp>
      <p:sp>
        <p:nvSpPr>
          <p:cNvPr id="3" name="Content Placeholder 2"/>
          <p:cNvSpPr>
            <a:spLocks noGrp="1"/>
          </p:cNvSpPr>
          <p:nvPr>
            <p:ph idx="1"/>
          </p:nvPr>
        </p:nvSpPr>
        <p:spPr>
          <a:xfrm>
            <a:off x="914400" y="1524000"/>
            <a:ext cx="7641771" cy="3257550"/>
          </a:xfrm>
        </p:spPr>
        <p:txBody>
          <a:bodyPr/>
          <a:lstStyle/>
          <a:p>
            <a:pPr marL="0" indent="0">
              <a:buNone/>
            </a:pPr>
            <a:endParaRPr lang="en-US" sz="2700" b="1" i="1" dirty="0">
              <a:solidFill>
                <a:schemeClr val="tx1"/>
              </a:solidFill>
            </a:endParaRPr>
          </a:p>
          <a:p>
            <a:pPr marL="0" indent="0">
              <a:buNone/>
            </a:pPr>
            <a:endParaRPr lang="en-US" sz="2700" b="1" i="1" dirty="0">
              <a:solidFill>
                <a:schemeClr val="tx1"/>
              </a:solidFill>
            </a:endParaRPr>
          </a:p>
          <a:p>
            <a:r>
              <a:rPr lang="en-US" sz="3300" b="1" i="1" dirty="0">
                <a:solidFill>
                  <a:schemeClr val="bg1"/>
                </a:solidFill>
              </a:rPr>
              <a:t>Compliance </a:t>
            </a:r>
            <a:r>
              <a:rPr lang="en-US" sz="3300" b="1" i="1" dirty="0" smtClean="0">
                <a:solidFill>
                  <a:schemeClr val="bg1"/>
                </a:solidFill>
              </a:rPr>
              <a:t>is </a:t>
            </a:r>
            <a:r>
              <a:rPr lang="en-US" sz="3300" b="1" i="1" dirty="0">
                <a:solidFill>
                  <a:schemeClr val="bg1"/>
                </a:solidFill>
              </a:rPr>
              <a:t>not </a:t>
            </a:r>
            <a:r>
              <a:rPr lang="en-US" sz="3300" b="1" i="1" dirty="0" smtClean="0">
                <a:solidFill>
                  <a:schemeClr val="bg1"/>
                </a:solidFill>
              </a:rPr>
              <a:t>enough</a:t>
            </a:r>
          </a:p>
          <a:p>
            <a:r>
              <a:rPr lang="en-US" sz="3300" b="1" i="1" dirty="0" smtClean="0">
                <a:solidFill>
                  <a:schemeClr val="bg1"/>
                </a:solidFill>
              </a:rPr>
              <a:t>We can’t stop at Risk Assessment/Reduction </a:t>
            </a:r>
          </a:p>
          <a:p>
            <a:pPr marL="0" indent="0">
              <a:buNone/>
            </a:pPr>
            <a:endParaRPr lang="en-US" sz="3300" b="1" i="1" dirty="0">
              <a:solidFill>
                <a:schemeClr val="bg1"/>
              </a:solidFill>
            </a:endParaRPr>
          </a:p>
          <a:p>
            <a:pPr marL="0" indent="0">
              <a:buNone/>
            </a:pPr>
            <a:r>
              <a:rPr lang="en-US" sz="3600" b="1" i="1" dirty="0" smtClean="0">
                <a:solidFill>
                  <a:schemeClr val="bg1"/>
                </a:solidFill>
              </a:rPr>
              <a:t>What else can we do to Protect our Workers?</a:t>
            </a:r>
            <a:endParaRPr lang="en-US" sz="3300" b="1" i="1" dirty="0">
              <a:solidFill>
                <a:schemeClr val="bg1"/>
              </a:solidFill>
            </a:endParaRPr>
          </a:p>
        </p:txBody>
      </p:sp>
    </p:spTree>
    <p:extLst>
      <p:ext uri="{BB962C8B-B14F-4D97-AF65-F5344CB8AC3E}">
        <p14:creationId xmlns:p14="http://schemas.microsoft.com/office/powerpoint/2010/main" val="35698209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chemeClr val="bg1"/>
                </a:solidFill>
              </a:rPr>
              <a:t>Nation Wide Work Zone Fatalities</a:t>
            </a:r>
            <a:endParaRPr lang="en-US" dirty="0">
              <a:solidFill>
                <a:schemeClr val="bg1"/>
              </a:solidFill>
            </a:endParaRPr>
          </a:p>
        </p:txBody>
      </p:sp>
      <p:sp>
        <p:nvSpPr>
          <p:cNvPr id="3" name="Content Placeholder 2"/>
          <p:cNvSpPr>
            <a:spLocks noGrp="1"/>
          </p:cNvSpPr>
          <p:nvPr>
            <p:ph idx="1"/>
          </p:nvPr>
        </p:nvSpPr>
        <p:spPr>
          <a:xfrm>
            <a:off x="5143500" y="1911478"/>
            <a:ext cx="3200400" cy="3257550"/>
          </a:xfrm>
        </p:spPr>
        <p:txBody>
          <a:bodyPr/>
          <a:lstStyle/>
          <a:p>
            <a:pPr marL="0" indent="0">
              <a:buNone/>
            </a:pPr>
            <a:r>
              <a:rPr lang="en-US" sz="2700" dirty="0"/>
              <a:t>According to the Work Zone safety website, over 100 highway construction workers are killed each year. </a:t>
            </a:r>
          </a:p>
          <a:p>
            <a:pPr marL="0" indent="0">
              <a:buNone/>
            </a:pPr>
            <a:r>
              <a:rPr lang="en-US" sz="2700" dirty="0"/>
              <a:t>20,000+ are </a:t>
            </a:r>
          </a:p>
          <a:p>
            <a:pPr marL="0" indent="0">
              <a:buNone/>
            </a:pPr>
            <a:r>
              <a:rPr lang="en-US" sz="2700" dirty="0"/>
              <a:t>Injured. </a:t>
            </a:r>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5801" y="2334388"/>
            <a:ext cx="4151934" cy="3108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38875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57400" y="80817"/>
            <a:ext cx="5189595" cy="6746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3727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1600200"/>
            <a:ext cx="3124200" cy="4480646"/>
          </a:xfrm>
          <a:prstGeom prst="rect">
            <a:avLst/>
          </a:prstGeom>
          <a:ln w="38100">
            <a:solidFill>
              <a:schemeClr val="tx1"/>
            </a:solidFill>
          </a:ln>
          <a:effectLst>
            <a:outerShdw blurRad="292100" dist="139700" dir="2700000" algn="tl" rotWithShape="0">
              <a:srgbClr val="333333">
                <a:alpha val="65000"/>
              </a:srgbClr>
            </a:outerShdw>
          </a:effectLst>
        </p:spPr>
      </p:pic>
      <p:pic>
        <p:nvPicPr>
          <p:cNvPr id="70659"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71952" y="1487488"/>
            <a:ext cx="4591047" cy="3277398"/>
          </a:xfrm>
          <a:prstGeom prst="rect">
            <a:avLst/>
          </a:prstGeom>
          <a:ln w="38100">
            <a:solidFill>
              <a:schemeClr val="tx1"/>
            </a:solidFill>
          </a:ln>
          <a:effectLst>
            <a:outerShdw blurRad="292100" dist="139700" dir="2700000" algn="tl" rotWithShape="0">
              <a:srgbClr val="333333">
                <a:alpha val="65000"/>
              </a:srgbClr>
            </a:outerShdw>
          </a:effectLst>
        </p:spPr>
      </p:pic>
      <p:sp>
        <p:nvSpPr>
          <p:cNvPr id="7" name="TextBox 6"/>
          <p:cNvSpPr txBox="1"/>
          <p:nvPr/>
        </p:nvSpPr>
        <p:spPr>
          <a:xfrm>
            <a:off x="3733800" y="4857750"/>
            <a:ext cx="4038600" cy="1938992"/>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If within 10 feet of moving equipment, wait for a clear signal from the operator before approaching equipment. </a:t>
            </a:r>
            <a:endParaRPr lang="en-US" sz="2400" b="1"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0" y="228600"/>
            <a:ext cx="6172200" cy="1012372"/>
          </a:xfrm>
        </p:spPr>
        <p:txBody>
          <a:bodyPr>
            <a:normAutofit/>
          </a:bodyPr>
          <a:lstStyle/>
          <a:p>
            <a:pPr algn="l"/>
            <a:r>
              <a:rPr lang="en-US" dirty="0" smtClean="0">
                <a:solidFill>
                  <a:schemeClr val="bg1"/>
                </a:solidFill>
              </a:rPr>
              <a:t>Keep Your Distance</a:t>
            </a:r>
            <a:endParaRPr lang="en-US" dirty="0">
              <a:solidFill>
                <a:schemeClr val="bg1"/>
              </a:solidFill>
            </a:endParaRPr>
          </a:p>
        </p:txBody>
      </p:sp>
    </p:spTree>
    <p:extLst>
      <p:ext uri="{BB962C8B-B14F-4D97-AF65-F5344CB8AC3E}">
        <p14:creationId xmlns:p14="http://schemas.microsoft.com/office/powerpoint/2010/main" val="8244787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001000" cy="1051322"/>
          </a:xfrm>
        </p:spPr>
        <p:txBody>
          <a:bodyPr>
            <a:normAutofit/>
          </a:bodyPr>
          <a:lstStyle/>
          <a:p>
            <a:pPr algn="l"/>
            <a:r>
              <a:rPr lang="en-US" sz="3000" dirty="0" smtClean="0">
                <a:solidFill>
                  <a:schemeClr val="bg1"/>
                </a:solidFill>
              </a:rPr>
              <a:t>GOAL – Get Out and Look</a:t>
            </a:r>
            <a:endParaRPr lang="en-US" sz="3000" dirty="0">
              <a:solidFill>
                <a:schemeClr val="bg1"/>
              </a:solidFill>
            </a:endParaRPr>
          </a:p>
        </p:txBody>
      </p:sp>
      <p:pic>
        <p:nvPicPr>
          <p:cNvPr id="1229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1511" y="1676400"/>
            <a:ext cx="6929181" cy="3808813"/>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012895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C:\Users\cgwillis\Desktop\Wilson_Bridge_sml.jpg"/>
          <p:cNvPicPr>
            <a:picLocks noChangeAspect="1" noChangeArrowheads="1"/>
          </p:cNvPicPr>
          <p:nvPr/>
        </p:nvPicPr>
        <p:blipFill>
          <a:blip r:embed="rId2" cstate="print"/>
          <a:srcRect/>
          <a:stretch>
            <a:fillRect/>
          </a:stretch>
        </p:blipFill>
        <p:spPr bwMode="auto">
          <a:xfrm>
            <a:off x="0" y="-1"/>
            <a:ext cx="9144000" cy="1375421"/>
          </a:xfrm>
          <a:prstGeom prst="rect">
            <a:avLst/>
          </a:prstGeom>
          <a:noFill/>
        </p:spPr>
      </p:pic>
      <p:sp>
        <p:nvSpPr>
          <p:cNvPr id="2" name="Title 1"/>
          <p:cNvSpPr>
            <a:spLocks noGrp="1"/>
          </p:cNvSpPr>
          <p:nvPr>
            <p:ph type="title"/>
          </p:nvPr>
        </p:nvSpPr>
        <p:spPr>
          <a:noFill/>
        </p:spPr>
        <p:txBody>
          <a:bodyPr/>
          <a:lstStyle/>
          <a:p>
            <a:pPr algn="l"/>
            <a:r>
              <a:rPr lang="en-US" dirty="0" smtClean="0">
                <a:solidFill>
                  <a:schemeClr val="bg1"/>
                </a:solidFill>
              </a:rPr>
              <a:t>Lighted Stop/Slow Paddles</a:t>
            </a:r>
            <a:endParaRPr lang="en-US" dirty="0">
              <a:solidFill>
                <a:schemeClr val="bg1"/>
              </a:solidFill>
            </a:endParaRPr>
          </a:p>
        </p:txBody>
      </p:sp>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995561" y="2174875"/>
            <a:ext cx="2963466" cy="3951288"/>
          </a:xfrm>
        </p:spPr>
      </p:pic>
      <p:pic>
        <p:nvPicPr>
          <p:cNvPr id="9" name="Content Placeholder 8"/>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5184179" y="2174875"/>
            <a:ext cx="2963466" cy="3951288"/>
          </a:xfrm>
        </p:spPr>
      </p:pic>
    </p:spTree>
    <p:extLst>
      <p:ext uri="{BB962C8B-B14F-4D97-AF65-F5344CB8AC3E}">
        <p14:creationId xmlns:p14="http://schemas.microsoft.com/office/powerpoint/2010/main" val="16349175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47375"/>
            <a:ext cx="8229600" cy="857250"/>
          </a:xfrm>
          <a:noFill/>
        </p:spPr>
        <p:txBody>
          <a:bodyPr/>
          <a:lstStyle/>
          <a:p>
            <a:pPr algn="l"/>
            <a:r>
              <a:rPr lang="en-US" dirty="0" smtClean="0">
                <a:solidFill>
                  <a:schemeClr val="bg1"/>
                </a:solidFill>
              </a:rPr>
              <a:t>Paver Lights for Backing </a:t>
            </a:r>
            <a:r>
              <a:rPr lang="en-US" dirty="0">
                <a:solidFill>
                  <a:schemeClr val="bg1"/>
                </a:solidFill>
              </a:rPr>
              <a:t>T</a:t>
            </a:r>
            <a:r>
              <a:rPr lang="en-US" dirty="0" smtClean="0">
                <a:solidFill>
                  <a:schemeClr val="bg1"/>
                </a:solidFill>
              </a:rPr>
              <a:t>rucks</a:t>
            </a:r>
            <a:endParaRPr lang="en-US" dirty="0">
              <a:solidFill>
                <a:schemeClr val="bg1"/>
              </a:solidFill>
            </a:endParaRPr>
          </a:p>
        </p:txBody>
      </p:sp>
      <p:pic>
        <p:nvPicPr>
          <p:cNvPr id="6" name="Content Placeholder 5"/>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1712561" y="2549938"/>
            <a:ext cx="3305684" cy="2479263"/>
          </a:xfrm>
        </p:spPr>
      </p:pic>
      <p:sp>
        <p:nvSpPr>
          <p:cNvPr id="8" name="Oval 7"/>
          <p:cNvSpPr/>
          <p:nvPr/>
        </p:nvSpPr>
        <p:spPr>
          <a:xfrm>
            <a:off x="6343650" y="3160728"/>
            <a:ext cx="6858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5179897" y="2549938"/>
            <a:ext cx="2416660" cy="3222213"/>
          </a:xfrm>
        </p:spPr>
      </p:pic>
      <p:sp>
        <p:nvSpPr>
          <p:cNvPr id="9" name="Oval 8"/>
          <p:cNvSpPr/>
          <p:nvPr/>
        </p:nvSpPr>
        <p:spPr>
          <a:xfrm>
            <a:off x="3314700" y="3486150"/>
            <a:ext cx="6858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943600" y="3657600"/>
            <a:ext cx="6858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05147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C:\Users\cgwillis\Desktop\Wilson_Bridge_sml.jpg"/>
          <p:cNvPicPr>
            <a:picLocks noChangeAspect="1" noChangeArrowheads="1"/>
          </p:cNvPicPr>
          <p:nvPr/>
        </p:nvPicPr>
        <p:blipFill>
          <a:blip r:embed="rId2" cstate="print"/>
          <a:srcRect/>
          <a:stretch>
            <a:fillRect/>
          </a:stretch>
        </p:blipFill>
        <p:spPr bwMode="auto">
          <a:xfrm>
            <a:off x="0" y="-1"/>
            <a:ext cx="9144000" cy="1375421"/>
          </a:xfrm>
          <a:prstGeom prst="rect">
            <a:avLst/>
          </a:prstGeom>
          <a:noFill/>
        </p:spPr>
      </p:pic>
      <p:sp>
        <p:nvSpPr>
          <p:cNvPr id="2" name="Title 1"/>
          <p:cNvSpPr>
            <a:spLocks noGrp="1"/>
          </p:cNvSpPr>
          <p:nvPr>
            <p:ph type="title"/>
          </p:nvPr>
        </p:nvSpPr>
        <p:spPr>
          <a:xfrm>
            <a:off x="457200" y="116209"/>
            <a:ext cx="8229600" cy="1143000"/>
          </a:xfrm>
        </p:spPr>
        <p:txBody>
          <a:bodyPr/>
          <a:lstStyle/>
          <a:p>
            <a:pPr algn="l"/>
            <a:r>
              <a:rPr lang="en-US" dirty="0" smtClean="0">
                <a:solidFill>
                  <a:schemeClr val="bg1"/>
                </a:solidFill>
              </a:rPr>
              <a:t>Angle vehicles to protect employees</a:t>
            </a:r>
            <a:endParaRPr lang="en-US" dirty="0">
              <a:solidFill>
                <a:schemeClr val="bg1"/>
              </a:solidFill>
            </a:endParaRPr>
          </a:p>
        </p:txBody>
      </p:sp>
      <p:pic>
        <p:nvPicPr>
          <p:cNvPr id="4" name="Content Placeholder 3" descr="photo (2)"/>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133600" y="2133600"/>
            <a:ext cx="7010400" cy="472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539350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2"/>
          <p:cNvPicPr>
            <a:picLocks noChangeAspect="1" noChangeArrowheads="1"/>
          </p:cNvPicPr>
          <p:nvPr/>
        </p:nvPicPr>
        <p:blipFill>
          <a:blip r:embed="rId3" cstate="print"/>
          <a:srcRect/>
          <a:stretch>
            <a:fillRect/>
          </a:stretch>
        </p:blipFill>
        <p:spPr bwMode="auto">
          <a:xfrm>
            <a:off x="828675" y="2247900"/>
            <a:ext cx="6334125" cy="800100"/>
          </a:xfrm>
          <a:prstGeom prst="rect">
            <a:avLst/>
          </a:prstGeom>
          <a:noFill/>
          <a:ln w="9525">
            <a:noFill/>
            <a:miter lim="800000"/>
            <a:headEnd/>
            <a:tailEnd/>
          </a:ln>
        </p:spPr>
      </p:pic>
      <p:sp>
        <p:nvSpPr>
          <p:cNvPr id="120834" name="AutoShape 3"/>
          <p:cNvSpPr>
            <a:spLocks noChangeArrowheads="1"/>
          </p:cNvSpPr>
          <p:nvPr/>
        </p:nvSpPr>
        <p:spPr bwMode="auto">
          <a:xfrm>
            <a:off x="1914525" y="2854325"/>
            <a:ext cx="114300" cy="117475"/>
          </a:xfrm>
          <a:prstGeom prst="triangle">
            <a:avLst>
              <a:gd name="adj" fmla="val 50000"/>
            </a:avLst>
          </a:prstGeom>
          <a:solidFill>
            <a:srgbClr val="FF6600"/>
          </a:solidFill>
          <a:ln w="9525">
            <a:solidFill>
              <a:srgbClr val="000000"/>
            </a:solidFill>
            <a:miter lim="800000"/>
            <a:headEnd/>
            <a:tailEnd/>
          </a:ln>
        </p:spPr>
        <p:txBody>
          <a:bodyPr/>
          <a:lstStyle/>
          <a:p>
            <a:endParaRPr lang="en-US" dirty="0"/>
          </a:p>
        </p:txBody>
      </p:sp>
      <p:sp>
        <p:nvSpPr>
          <p:cNvPr id="120835" name="AutoShape 4"/>
          <p:cNvSpPr>
            <a:spLocks noChangeArrowheads="1"/>
          </p:cNvSpPr>
          <p:nvPr/>
        </p:nvSpPr>
        <p:spPr bwMode="auto">
          <a:xfrm>
            <a:off x="2943225" y="2854325"/>
            <a:ext cx="114300" cy="117475"/>
          </a:xfrm>
          <a:prstGeom prst="triangle">
            <a:avLst>
              <a:gd name="adj" fmla="val 50000"/>
            </a:avLst>
          </a:prstGeom>
          <a:solidFill>
            <a:srgbClr val="FF6600"/>
          </a:solidFill>
          <a:ln w="9525">
            <a:solidFill>
              <a:srgbClr val="000000"/>
            </a:solidFill>
            <a:miter lim="800000"/>
            <a:headEnd/>
            <a:tailEnd/>
          </a:ln>
        </p:spPr>
        <p:txBody>
          <a:bodyPr/>
          <a:lstStyle/>
          <a:p>
            <a:endParaRPr lang="en-US" dirty="0"/>
          </a:p>
        </p:txBody>
      </p:sp>
      <p:sp>
        <p:nvSpPr>
          <p:cNvPr id="120836" name="AutoShape 5"/>
          <p:cNvSpPr>
            <a:spLocks noChangeArrowheads="1"/>
          </p:cNvSpPr>
          <p:nvPr/>
        </p:nvSpPr>
        <p:spPr bwMode="auto">
          <a:xfrm>
            <a:off x="3971925" y="2854325"/>
            <a:ext cx="114300" cy="117475"/>
          </a:xfrm>
          <a:prstGeom prst="triangle">
            <a:avLst>
              <a:gd name="adj" fmla="val 50000"/>
            </a:avLst>
          </a:prstGeom>
          <a:solidFill>
            <a:srgbClr val="FF6600"/>
          </a:solidFill>
          <a:ln w="9525">
            <a:solidFill>
              <a:srgbClr val="000000"/>
            </a:solidFill>
            <a:miter lim="800000"/>
            <a:headEnd/>
            <a:tailEnd/>
          </a:ln>
        </p:spPr>
        <p:txBody>
          <a:bodyPr/>
          <a:lstStyle/>
          <a:p>
            <a:endParaRPr lang="en-US" dirty="0"/>
          </a:p>
        </p:txBody>
      </p:sp>
      <p:sp>
        <p:nvSpPr>
          <p:cNvPr id="120837" name="AutoShape 6"/>
          <p:cNvSpPr>
            <a:spLocks noChangeArrowheads="1"/>
          </p:cNvSpPr>
          <p:nvPr/>
        </p:nvSpPr>
        <p:spPr bwMode="auto">
          <a:xfrm>
            <a:off x="4886325" y="2854325"/>
            <a:ext cx="114300" cy="117475"/>
          </a:xfrm>
          <a:prstGeom prst="triangle">
            <a:avLst>
              <a:gd name="adj" fmla="val 50000"/>
            </a:avLst>
          </a:prstGeom>
          <a:solidFill>
            <a:srgbClr val="FF6600"/>
          </a:solidFill>
          <a:ln w="9525">
            <a:solidFill>
              <a:srgbClr val="000000"/>
            </a:solidFill>
            <a:miter lim="800000"/>
            <a:headEnd/>
            <a:tailEnd/>
          </a:ln>
        </p:spPr>
        <p:txBody>
          <a:bodyPr/>
          <a:lstStyle/>
          <a:p>
            <a:endParaRPr lang="en-US" dirty="0"/>
          </a:p>
        </p:txBody>
      </p:sp>
      <p:sp>
        <p:nvSpPr>
          <p:cNvPr id="120838" name="AutoShape 7"/>
          <p:cNvSpPr>
            <a:spLocks noChangeArrowheads="1"/>
          </p:cNvSpPr>
          <p:nvPr/>
        </p:nvSpPr>
        <p:spPr bwMode="auto">
          <a:xfrm>
            <a:off x="5229225" y="2740025"/>
            <a:ext cx="114300" cy="117475"/>
          </a:xfrm>
          <a:prstGeom prst="triangle">
            <a:avLst>
              <a:gd name="adj" fmla="val 50000"/>
            </a:avLst>
          </a:prstGeom>
          <a:solidFill>
            <a:srgbClr val="FF6600"/>
          </a:solidFill>
          <a:ln w="9525">
            <a:solidFill>
              <a:srgbClr val="000000"/>
            </a:solidFill>
            <a:miter lim="800000"/>
            <a:headEnd/>
            <a:tailEnd/>
          </a:ln>
        </p:spPr>
        <p:txBody>
          <a:bodyPr/>
          <a:lstStyle/>
          <a:p>
            <a:endParaRPr lang="en-US" dirty="0"/>
          </a:p>
        </p:txBody>
      </p:sp>
      <p:sp>
        <p:nvSpPr>
          <p:cNvPr id="120839" name="AutoShape 8"/>
          <p:cNvSpPr>
            <a:spLocks noChangeArrowheads="1"/>
          </p:cNvSpPr>
          <p:nvPr/>
        </p:nvSpPr>
        <p:spPr bwMode="auto">
          <a:xfrm>
            <a:off x="5457825" y="2625725"/>
            <a:ext cx="114300" cy="117475"/>
          </a:xfrm>
          <a:prstGeom prst="triangle">
            <a:avLst>
              <a:gd name="adj" fmla="val 50000"/>
            </a:avLst>
          </a:prstGeom>
          <a:solidFill>
            <a:srgbClr val="FF6600"/>
          </a:solidFill>
          <a:ln w="9525">
            <a:solidFill>
              <a:srgbClr val="000000"/>
            </a:solidFill>
            <a:miter lim="800000"/>
            <a:headEnd/>
            <a:tailEnd/>
          </a:ln>
        </p:spPr>
        <p:txBody>
          <a:bodyPr/>
          <a:lstStyle/>
          <a:p>
            <a:endParaRPr lang="en-US" dirty="0"/>
          </a:p>
        </p:txBody>
      </p:sp>
      <p:sp>
        <p:nvSpPr>
          <p:cNvPr id="120840" name="AutoShape 9"/>
          <p:cNvSpPr>
            <a:spLocks noChangeArrowheads="1"/>
          </p:cNvSpPr>
          <p:nvPr/>
        </p:nvSpPr>
        <p:spPr bwMode="auto">
          <a:xfrm>
            <a:off x="5686425" y="2511425"/>
            <a:ext cx="114300" cy="117475"/>
          </a:xfrm>
          <a:prstGeom prst="triangle">
            <a:avLst>
              <a:gd name="adj" fmla="val 50000"/>
            </a:avLst>
          </a:prstGeom>
          <a:solidFill>
            <a:srgbClr val="FF6600"/>
          </a:solidFill>
          <a:ln w="9525">
            <a:solidFill>
              <a:srgbClr val="000000"/>
            </a:solidFill>
            <a:miter lim="800000"/>
            <a:headEnd/>
            <a:tailEnd/>
          </a:ln>
        </p:spPr>
        <p:txBody>
          <a:bodyPr/>
          <a:lstStyle/>
          <a:p>
            <a:endParaRPr lang="en-US" dirty="0"/>
          </a:p>
        </p:txBody>
      </p:sp>
      <p:sp>
        <p:nvSpPr>
          <p:cNvPr id="120841" name="AutoShape 10"/>
          <p:cNvSpPr>
            <a:spLocks noChangeArrowheads="1"/>
          </p:cNvSpPr>
          <p:nvPr/>
        </p:nvSpPr>
        <p:spPr bwMode="auto">
          <a:xfrm>
            <a:off x="771525" y="2511425"/>
            <a:ext cx="114300" cy="117475"/>
          </a:xfrm>
          <a:prstGeom prst="triangle">
            <a:avLst>
              <a:gd name="adj" fmla="val 50000"/>
            </a:avLst>
          </a:prstGeom>
          <a:solidFill>
            <a:srgbClr val="FF6600"/>
          </a:solidFill>
          <a:ln w="9525">
            <a:solidFill>
              <a:srgbClr val="000000"/>
            </a:solidFill>
            <a:miter lim="800000"/>
            <a:headEnd/>
            <a:tailEnd/>
          </a:ln>
        </p:spPr>
        <p:txBody>
          <a:bodyPr/>
          <a:lstStyle/>
          <a:p>
            <a:endParaRPr lang="en-US" dirty="0"/>
          </a:p>
        </p:txBody>
      </p:sp>
      <p:sp>
        <p:nvSpPr>
          <p:cNvPr id="120842" name="AutoShape 11"/>
          <p:cNvSpPr>
            <a:spLocks noChangeArrowheads="1"/>
          </p:cNvSpPr>
          <p:nvPr/>
        </p:nvSpPr>
        <p:spPr bwMode="auto">
          <a:xfrm>
            <a:off x="771525" y="2740025"/>
            <a:ext cx="114300" cy="117475"/>
          </a:xfrm>
          <a:prstGeom prst="triangle">
            <a:avLst>
              <a:gd name="adj" fmla="val 50000"/>
            </a:avLst>
          </a:prstGeom>
          <a:solidFill>
            <a:srgbClr val="FF6600"/>
          </a:solidFill>
          <a:ln w="9525">
            <a:solidFill>
              <a:srgbClr val="000000"/>
            </a:solidFill>
            <a:miter lim="800000"/>
            <a:headEnd/>
            <a:tailEnd/>
          </a:ln>
        </p:spPr>
        <p:txBody>
          <a:bodyPr/>
          <a:lstStyle/>
          <a:p>
            <a:endParaRPr lang="en-US" dirty="0"/>
          </a:p>
        </p:txBody>
      </p:sp>
      <p:sp>
        <p:nvSpPr>
          <p:cNvPr id="120843" name="AutoShape 12"/>
          <p:cNvSpPr>
            <a:spLocks noChangeArrowheads="1"/>
          </p:cNvSpPr>
          <p:nvPr/>
        </p:nvSpPr>
        <p:spPr bwMode="auto">
          <a:xfrm>
            <a:off x="3514725" y="2511425"/>
            <a:ext cx="114300" cy="117475"/>
          </a:xfrm>
          <a:prstGeom prst="triangle">
            <a:avLst>
              <a:gd name="adj" fmla="val 50000"/>
            </a:avLst>
          </a:prstGeom>
          <a:solidFill>
            <a:srgbClr val="FF6600"/>
          </a:solidFill>
          <a:ln w="9525">
            <a:solidFill>
              <a:srgbClr val="000000"/>
            </a:solidFill>
            <a:miter lim="800000"/>
            <a:headEnd/>
            <a:tailEnd/>
          </a:ln>
        </p:spPr>
        <p:txBody>
          <a:bodyPr/>
          <a:lstStyle/>
          <a:p>
            <a:endParaRPr lang="en-US" dirty="0"/>
          </a:p>
        </p:txBody>
      </p:sp>
      <p:sp>
        <p:nvSpPr>
          <p:cNvPr id="120844" name="AutoShape 13"/>
          <p:cNvSpPr>
            <a:spLocks noChangeArrowheads="1"/>
          </p:cNvSpPr>
          <p:nvPr/>
        </p:nvSpPr>
        <p:spPr bwMode="auto">
          <a:xfrm>
            <a:off x="3514725" y="2740025"/>
            <a:ext cx="114300" cy="117475"/>
          </a:xfrm>
          <a:prstGeom prst="triangle">
            <a:avLst>
              <a:gd name="adj" fmla="val 50000"/>
            </a:avLst>
          </a:prstGeom>
          <a:solidFill>
            <a:srgbClr val="FF6600"/>
          </a:solidFill>
          <a:ln w="9525">
            <a:solidFill>
              <a:srgbClr val="000000"/>
            </a:solidFill>
            <a:miter lim="800000"/>
            <a:headEnd/>
            <a:tailEnd/>
          </a:ln>
        </p:spPr>
        <p:txBody>
          <a:bodyPr/>
          <a:lstStyle/>
          <a:p>
            <a:endParaRPr lang="en-US" dirty="0"/>
          </a:p>
        </p:txBody>
      </p:sp>
      <p:sp>
        <p:nvSpPr>
          <p:cNvPr id="120845" name="AutoShape 14"/>
          <p:cNvSpPr>
            <a:spLocks noChangeArrowheads="1"/>
          </p:cNvSpPr>
          <p:nvPr/>
        </p:nvSpPr>
        <p:spPr bwMode="auto">
          <a:xfrm>
            <a:off x="1000125" y="2854325"/>
            <a:ext cx="114300" cy="117475"/>
          </a:xfrm>
          <a:prstGeom prst="triangle">
            <a:avLst>
              <a:gd name="adj" fmla="val 50000"/>
            </a:avLst>
          </a:prstGeom>
          <a:solidFill>
            <a:srgbClr val="FF6600"/>
          </a:solidFill>
          <a:ln w="9525">
            <a:solidFill>
              <a:srgbClr val="000000"/>
            </a:solidFill>
            <a:miter lim="800000"/>
            <a:headEnd/>
            <a:tailEnd/>
          </a:ln>
        </p:spPr>
        <p:txBody>
          <a:bodyPr/>
          <a:lstStyle/>
          <a:p>
            <a:endParaRPr lang="en-US" dirty="0"/>
          </a:p>
        </p:txBody>
      </p:sp>
      <p:sp>
        <p:nvSpPr>
          <p:cNvPr id="120846" name="Text Box 15"/>
          <p:cNvSpPr txBox="1">
            <a:spLocks noChangeArrowheads="1"/>
          </p:cNvSpPr>
          <p:nvPr/>
        </p:nvSpPr>
        <p:spPr bwMode="auto">
          <a:xfrm>
            <a:off x="1482725" y="1495425"/>
            <a:ext cx="1371600" cy="685800"/>
          </a:xfrm>
          <a:prstGeom prst="rect">
            <a:avLst/>
          </a:prstGeom>
          <a:solidFill>
            <a:srgbClr val="FFFFFF"/>
          </a:solidFill>
          <a:ln w="9525">
            <a:solidFill>
              <a:srgbClr val="000000"/>
            </a:solidFill>
            <a:miter lim="800000"/>
            <a:headEnd/>
            <a:tailEnd/>
          </a:ln>
        </p:spPr>
        <p:txBody>
          <a:bodyPr/>
          <a:lstStyle/>
          <a:p>
            <a:r>
              <a:rPr lang="en-US" sz="2000" b="1" dirty="0">
                <a:cs typeface="Times New Roman" pitchFamily="18" charset="0"/>
              </a:rPr>
              <a:t>Mid-lane devices</a:t>
            </a:r>
            <a:endParaRPr lang="en-US" sz="2000" b="1" dirty="0"/>
          </a:p>
        </p:txBody>
      </p:sp>
      <p:sp>
        <p:nvSpPr>
          <p:cNvPr id="120847" name="Line 16"/>
          <p:cNvSpPr>
            <a:spLocks noChangeShapeType="1"/>
          </p:cNvSpPr>
          <p:nvPr/>
        </p:nvSpPr>
        <p:spPr bwMode="auto">
          <a:xfrm>
            <a:off x="2778125" y="2257425"/>
            <a:ext cx="685800" cy="479425"/>
          </a:xfrm>
          <a:prstGeom prst="line">
            <a:avLst/>
          </a:prstGeom>
          <a:noFill/>
          <a:ln w="9525">
            <a:solidFill>
              <a:srgbClr val="000000"/>
            </a:solidFill>
            <a:round/>
            <a:headEnd/>
            <a:tailEnd type="triangle" w="med" len="med"/>
          </a:ln>
        </p:spPr>
        <p:txBody>
          <a:bodyPr/>
          <a:lstStyle/>
          <a:p>
            <a:endParaRPr lang="en-US" dirty="0"/>
          </a:p>
        </p:txBody>
      </p:sp>
      <p:sp>
        <p:nvSpPr>
          <p:cNvPr id="120848" name="Line 17"/>
          <p:cNvSpPr>
            <a:spLocks noChangeShapeType="1"/>
          </p:cNvSpPr>
          <p:nvPr/>
        </p:nvSpPr>
        <p:spPr bwMode="auto">
          <a:xfrm flipH="1">
            <a:off x="949325" y="2257425"/>
            <a:ext cx="685800" cy="457200"/>
          </a:xfrm>
          <a:prstGeom prst="line">
            <a:avLst/>
          </a:prstGeom>
          <a:noFill/>
          <a:ln w="9525">
            <a:solidFill>
              <a:srgbClr val="000000"/>
            </a:solidFill>
            <a:round/>
            <a:headEnd/>
            <a:tailEnd type="triangle" w="med" len="med"/>
          </a:ln>
        </p:spPr>
        <p:txBody>
          <a:bodyPr/>
          <a:lstStyle/>
          <a:p>
            <a:endParaRPr lang="en-US" dirty="0"/>
          </a:p>
        </p:txBody>
      </p:sp>
      <p:sp>
        <p:nvSpPr>
          <p:cNvPr id="120849" name="Rectangle 18"/>
          <p:cNvSpPr>
            <a:spLocks noChangeArrowheads="1"/>
          </p:cNvSpPr>
          <p:nvPr/>
        </p:nvSpPr>
        <p:spPr bwMode="auto">
          <a:xfrm>
            <a:off x="492125" y="2303463"/>
            <a:ext cx="184150" cy="366712"/>
          </a:xfrm>
          <a:prstGeom prst="rect">
            <a:avLst/>
          </a:prstGeom>
          <a:noFill/>
          <a:ln w="9525">
            <a:noFill/>
            <a:miter lim="800000"/>
            <a:headEnd/>
            <a:tailEnd/>
          </a:ln>
        </p:spPr>
        <p:txBody>
          <a:bodyPr wrap="none" anchor="ctr">
            <a:spAutoFit/>
          </a:bodyPr>
          <a:lstStyle/>
          <a:p>
            <a:endParaRPr lang="en-US" dirty="0"/>
          </a:p>
        </p:txBody>
      </p:sp>
      <p:sp>
        <p:nvSpPr>
          <p:cNvPr id="120850" name="Rectangle 19"/>
          <p:cNvSpPr>
            <a:spLocks noChangeArrowheads="1"/>
          </p:cNvSpPr>
          <p:nvPr/>
        </p:nvSpPr>
        <p:spPr bwMode="auto">
          <a:xfrm>
            <a:off x="2209800" y="2667000"/>
            <a:ext cx="9144000" cy="0"/>
          </a:xfrm>
          <a:prstGeom prst="rect">
            <a:avLst/>
          </a:prstGeom>
          <a:noFill/>
          <a:ln w="9525">
            <a:noFill/>
            <a:miter lim="800000"/>
            <a:headEnd/>
            <a:tailEnd/>
          </a:ln>
        </p:spPr>
        <p:txBody>
          <a:bodyPr wrap="none" anchor="ctr">
            <a:spAutoFit/>
          </a:bodyPr>
          <a:lstStyle/>
          <a:p>
            <a:endParaRPr lang="en-US" dirty="0"/>
          </a:p>
        </p:txBody>
      </p:sp>
      <p:sp>
        <p:nvSpPr>
          <p:cNvPr id="120851" name="Rectangle 20"/>
          <p:cNvSpPr>
            <a:spLocks noChangeArrowheads="1"/>
          </p:cNvSpPr>
          <p:nvPr/>
        </p:nvSpPr>
        <p:spPr bwMode="auto">
          <a:xfrm>
            <a:off x="2209800" y="3467100"/>
            <a:ext cx="9144000" cy="0"/>
          </a:xfrm>
          <a:prstGeom prst="rect">
            <a:avLst/>
          </a:prstGeom>
          <a:noFill/>
          <a:ln w="9525">
            <a:noFill/>
            <a:miter lim="800000"/>
            <a:headEnd/>
            <a:tailEnd/>
          </a:ln>
        </p:spPr>
        <p:txBody>
          <a:bodyPr wrap="none" anchor="ctr">
            <a:spAutoFit/>
          </a:bodyPr>
          <a:lstStyle/>
          <a:p>
            <a:endParaRPr lang="en-US" dirty="0"/>
          </a:p>
        </p:txBody>
      </p:sp>
      <p:sp>
        <p:nvSpPr>
          <p:cNvPr id="120852" name="Rectangle 21"/>
          <p:cNvSpPr>
            <a:spLocks noChangeArrowheads="1"/>
          </p:cNvSpPr>
          <p:nvPr/>
        </p:nvSpPr>
        <p:spPr bwMode="auto">
          <a:xfrm>
            <a:off x="2209800" y="3284538"/>
            <a:ext cx="184150" cy="366712"/>
          </a:xfrm>
          <a:prstGeom prst="rect">
            <a:avLst/>
          </a:prstGeom>
          <a:noFill/>
          <a:ln w="9525">
            <a:noFill/>
            <a:miter lim="800000"/>
            <a:headEnd/>
            <a:tailEnd/>
          </a:ln>
        </p:spPr>
        <p:txBody>
          <a:bodyPr wrap="none" anchor="ctr">
            <a:spAutoFit/>
          </a:bodyPr>
          <a:lstStyle/>
          <a:p>
            <a:endParaRPr lang="en-US" dirty="0"/>
          </a:p>
        </p:txBody>
      </p:sp>
      <p:sp>
        <p:nvSpPr>
          <p:cNvPr id="120853" name="Text Box 22"/>
          <p:cNvSpPr txBox="1">
            <a:spLocks noChangeArrowheads="1"/>
          </p:cNvSpPr>
          <p:nvPr/>
        </p:nvSpPr>
        <p:spPr bwMode="auto">
          <a:xfrm>
            <a:off x="1447801" y="3124200"/>
            <a:ext cx="4191000" cy="3477875"/>
          </a:xfrm>
          <a:prstGeom prst="rect">
            <a:avLst/>
          </a:prstGeom>
          <a:noFill/>
          <a:ln w="9525">
            <a:noFill/>
            <a:miter lim="800000"/>
            <a:headEnd/>
            <a:tailEnd/>
          </a:ln>
        </p:spPr>
        <p:txBody>
          <a:bodyPr wrap="square">
            <a:spAutoFit/>
          </a:bodyPr>
          <a:lstStyle/>
          <a:p>
            <a:r>
              <a:rPr lang="en-US" sz="2200" b="1" dirty="0"/>
              <a:t>Consider the use of mid-lane devices. Mid-lane devices are channelizing devices (cones, barrels, etc.) placed traversely across the closed construction lanes at intervals (i.e. 1,000 </a:t>
            </a:r>
            <a:r>
              <a:rPr lang="en-US" sz="2200" b="1" dirty="0" smtClean="0"/>
              <a:t>ft.) </a:t>
            </a:r>
            <a:r>
              <a:rPr lang="en-US" sz="2200" b="1" dirty="0"/>
              <a:t>to discourage traffic from driving through the closed lane. </a:t>
            </a:r>
          </a:p>
        </p:txBody>
      </p:sp>
      <p:sp>
        <p:nvSpPr>
          <p:cNvPr id="25" name="Rectangle 4"/>
          <p:cNvSpPr txBox="1">
            <a:spLocks noChangeArrowheads="1"/>
          </p:cNvSpPr>
          <p:nvPr/>
        </p:nvSpPr>
        <p:spPr>
          <a:xfrm>
            <a:off x="381000" y="0"/>
            <a:ext cx="8229600" cy="1371600"/>
          </a:xfrm>
          <a:prstGeom prst="rect">
            <a:avLst/>
          </a:prstGeom>
        </p:spPr>
        <p:txBody>
          <a:bodyPr/>
          <a:lstStyle/>
          <a:p>
            <a:pPr algn="ctr">
              <a:defRPr/>
            </a:pPr>
            <a:endParaRPr lang="en-US" sz="4400" b="1" kern="0" dirty="0">
              <a:effectLst>
                <a:outerShdw blurRad="38100" dist="38100" dir="2700000" algn="tl">
                  <a:srgbClr val="C0C0C0"/>
                </a:outerShdw>
              </a:effectLst>
              <a:latin typeface="+mj-lt"/>
              <a:ea typeface="+mj-ea"/>
              <a:cs typeface="+mj-cs"/>
            </a:endParaRPr>
          </a:p>
        </p:txBody>
      </p:sp>
      <p:sp>
        <p:nvSpPr>
          <p:cNvPr id="26" name="Title 25"/>
          <p:cNvSpPr>
            <a:spLocks noGrp="1"/>
          </p:cNvSpPr>
          <p:nvPr>
            <p:ph type="title"/>
          </p:nvPr>
        </p:nvSpPr>
        <p:spPr/>
        <p:txBody>
          <a:bodyPr/>
          <a:lstStyle/>
          <a:p>
            <a:pPr algn="l"/>
            <a:r>
              <a:rPr lang="en-US" dirty="0" smtClean="0">
                <a:solidFill>
                  <a:schemeClr val="bg1"/>
                </a:solidFill>
              </a:rPr>
              <a:t>Mid-Lane Devices</a:t>
            </a:r>
            <a:endParaRPr lang="en-US" dirty="0">
              <a:solidFill>
                <a:schemeClr val="bg1"/>
              </a:solidFill>
            </a:endParaRPr>
          </a:p>
        </p:txBody>
      </p:sp>
      <p:pic>
        <p:nvPicPr>
          <p:cNvPr id="27" name="Picture 26"/>
          <p:cNvPicPr>
            <a:picLocks noChangeAspect="1"/>
          </p:cNvPicPr>
          <p:nvPr/>
        </p:nvPicPr>
        <p:blipFill>
          <a:blip r:embed="rId4"/>
          <a:stretch>
            <a:fillRect/>
          </a:stretch>
        </p:blipFill>
        <p:spPr>
          <a:xfrm>
            <a:off x="5501639" y="4110317"/>
            <a:ext cx="3657601" cy="2747683"/>
          </a:xfrm>
          <a:prstGeom prst="rect">
            <a:avLst/>
          </a:prstGeom>
        </p:spPr>
      </p:pic>
    </p:spTree>
    <p:extLst>
      <p:ext uri="{BB962C8B-B14F-4D97-AF65-F5344CB8AC3E}">
        <p14:creationId xmlns:p14="http://schemas.microsoft.com/office/powerpoint/2010/main" val="4244129020"/>
      </p:ext>
    </p:extLst>
  </p:cSld>
  <p:clrMapOvr>
    <a:masterClrMapping/>
  </p:clrMapOvr>
  <p:transition advClick="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628650"/>
            <a:ext cx="8229600" cy="857250"/>
          </a:xfrm>
        </p:spPr>
        <p:txBody>
          <a:bodyPr>
            <a:normAutofit/>
          </a:bodyPr>
          <a:lstStyle/>
          <a:p>
            <a:pPr algn="l"/>
            <a:r>
              <a:rPr lang="en-US" dirty="0" smtClean="0">
                <a:solidFill>
                  <a:schemeClr val="bg1"/>
                </a:solidFill>
              </a:rPr>
              <a:t>Spotters/Signal Persons</a:t>
            </a:r>
            <a:endParaRPr lang="en-US" dirty="0">
              <a:solidFill>
                <a:schemeClr val="bg1"/>
              </a:solidFill>
            </a:endParaRPr>
          </a:p>
        </p:txBody>
      </p:sp>
      <p:sp>
        <p:nvSpPr>
          <p:cNvPr id="3" name="Content Placeholder 2"/>
          <p:cNvSpPr>
            <a:spLocks noGrp="1"/>
          </p:cNvSpPr>
          <p:nvPr>
            <p:ph idx="1"/>
          </p:nvPr>
        </p:nvSpPr>
        <p:spPr>
          <a:xfrm>
            <a:off x="285750" y="1905000"/>
            <a:ext cx="7943850" cy="1724806"/>
          </a:xfrm>
        </p:spPr>
        <p:txBody>
          <a:bodyPr>
            <a:normAutofit/>
          </a:bodyPr>
          <a:lstStyle/>
          <a:p>
            <a:pPr marL="0" indent="0">
              <a:buNone/>
            </a:pPr>
            <a:r>
              <a:rPr lang="en-US" dirty="0" smtClean="0"/>
              <a:t>Spotters/Signal Persons should not have any other work duties when directing operators.</a:t>
            </a:r>
          </a:p>
          <a:p>
            <a:pPr marL="0" indent="0">
              <a:buNone/>
            </a:pPr>
            <a:endParaRPr lang="en-US" dirty="0" smtClean="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32315" y="3278289"/>
            <a:ext cx="3296445" cy="3579711"/>
          </a:xfrm>
          <a:prstGeom prst="rect">
            <a:avLst/>
          </a:prstGeom>
          <a:ln w="38100">
            <a:solidFill>
              <a:schemeClr val="accent2"/>
            </a:solidFill>
          </a:ln>
        </p:spPr>
      </p:pic>
      <p:pic>
        <p:nvPicPr>
          <p:cNvPr id="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5750" y="3629806"/>
            <a:ext cx="5185717" cy="3228194"/>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62916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94590"/>
            <a:ext cx="8229600" cy="857250"/>
          </a:xfrm>
        </p:spPr>
        <p:txBody>
          <a:bodyPr/>
          <a:lstStyle/>
          <a:p>
            <a:pPr algn="l"/>
            <a:r>
              <a:rPr lang="en-US" dirty="0" err="1" smtClean="0">
                <a:solidFill>
                  <a:schemeClr val="bg1"/>
                </a:solidFill>
              </a:rPr>
              <a:t>Eduction</a:t>
            </a:r>
            <a:r>
              <a:rPr lang="en-US" dirty="0" smtClean="0">
                <a:solidFill>
                  <a:schemeClr val="bg1"/>
                </a:solidFill>
              </a:rPr>
              <a:t> on Blind Spots</a:t>
            </a:r>
            <a:endParaRPr lang="en-US" dirty="0">
              <a:solidFill>
                <a:schemeClr val="bg1"/>
              </a:solidFill>
            </a:endParaRPr>
          </a:p>
        </p:txBody>
      </p:sp>
      <p:sp>
        <p:nvSpPr>
          <p:cNvPr id="3" name="Content Placeholder 2"/>
          <p:cNvSpPr>
            <a:spLocks noGrp="1"/>
          </p:cNvSpPr>
          <p:nvPr>
            <p:ph idx="1"/>
          </p:nvPr>
        </p:nvSpPr>
        <p:spPr>
          <a:xfrm>
            <a:off x="656749" y="2049780"/>
            <a:ext cx="2800350" cy="3543300"/>
          </a:xfrm>
        </p:spPr>
        <p:txBody>
          <a:bodyPr>
            <a:normAutofit fontScale="77500" lnSpcReduction="20000"/>
          </a:bodyPr>
          <a:lstStyle/>
          <a:p>
            <a:r>
              <a:rPr lang="en-US" dirty="0"/>
              <a:t>Blind Spots are the locations around equipment and vehicles where workers on foot are invisible to the operator through his windows and mirrors.</a:t>
            </a:r>
          </a:p>
        </p:txBody>
      </p:sp>
      <p:pic>
        <p:nvPicPr>
          <p:cNvPr id="6" name="Picture 5" descr="cid:E44B8752-9A7A-409D-9D63-81C6B9C0F8E5"/>
          <p:cNvPicPr/>
          <p:nvPr/>
        </p:nvPicPr>
        <p:blipFill>
          <a:blip r:embed="rId3" r:link="rId4" cstate="email">
            <a:extLst>
              <a:ext uri="{28A0092B-C50C-407E-A947-70E740481C1C}">
                <a14:useLocalDpi xmlns:a14="http://schemas.microsoft.com/office/drawing/2010/main"/>
              </a:ext>
            </a:extLst>
          </a:blip>
          <a:srcRect/>
          <a:stretch>
            <a:fillRect/>
          </a:stretch>
        </p:blipFill>
        <p:spPr bwMode="auto">
          <a:xfrm>
            <a:off x="4515326" y="2114550"/>
            <a:ext cx="3143250" cy="1600200"/>
          </a:xfrm>
          <a:prstGeom prst="rect">
            <a:avLst/>
          </a:prstGeom>
          <a:ln w="38100">
            <a:solidFill>
              <a:schemeClr val="tx1"/>
            </a:solidFill>
          </a:ln>
          <a:effectLst>
            <a:outerShdw blurRad="292100" dist="139700" dir="2700000" algn="tl" rotWithShape="0">
              <a:srgbClr val="333333">
                <a:alpha val="65000"/>
              </a:srgbClr>
            </a:outerShdw>
          </a:effectLst>
        </p:spPr>
      </p:pic>
      <p:pic>
        <p:nvPicPr>
          <p:cNvPr id="7" name="Picture 6" descr="cid:9C7D46F2-B34A-46B3-B4E6-9322EC25DAA3"/>
          <p:cNvPicPr/>
          <p:nvPr/>
        </p:nvPicPr>
        <p:blipFill>
          <a:blip r:embed="rId5" r:link="rId6" cstate="email">
            <a:extLst>
              <a:ext uri="{28A0092B-C50C-407E-A947-70E740481C1C}">
                <a14:useLocalDpi xmlns:a14="http://schemas.microsoft.com/office/drawing/2010/main"/>
              </a:ext>
            </a:extLst>
          </a:blip>
          <a:srcRect/>
          <a:stretch>
            <a:fillRect/>
          </a:stretch>
        </p:blipFill>
        <p:spPr bwMode="auto">
          <a:xfrm>
            <a:off x="4515329" y="3886200"/>
            <a:ext cx="3142774" cy="1657350"/>
          </a:xfrm>
          <a:prstGeom prst="rect">
            <a:avLst/>
          </a:prstGeom>
          <a:ln w="38100">
            <a:solidFill>
              <a:schemeClr val="tx1"/>
            </a:solidFill>
          </a:ln>
          <a:effectLst>
            <a:outerShdw blurRad="292100" dist="139700" dir="2700000" algn="tl" rotWithShape="0">
              <a:srgbClr val="333333">
                <a:alpha val="65000"/>
              </a:srgbClr>
            </a:outerShdw>
          </a:effectLst>
        </p:spPr>
      </p:pic>
      <p:sp>
        <p:nvSpPr>
          <p:cNvPr id="8" name="TextBox 7"/>
          <p:cNvSpPr txBox="1"/>
          <p:nvPr/>
        </p:nvSpPr>
        <p:spPr>
          <a:xfrm>
            <a:off x="3943350" y="3371850"/>
            <a:ext cx="1828800" cy="323165"/>
          </a:xfrm>
          <a:prstGeom prst="rect">
            <a:avLst/>
          </a:prstGeom>
          <a:solidFill>
            <a:schemeClr val="bg1"/>
          </a:solidFill>
          <a:ln w="12700">
            <a:solidFill>
              <a:schemeClr val="tx1"/>
            </a:solidFill>
          </a:ln>
        </p:spPr>
        <p:txBody>
          <a:bodyPr wrap="square" rtlCol="0">
            <a:spAutoFit/>
          </a:bodyPr>
          <a:lstStyle/>
          <a:p>
            <a:r>
              <a:rPr lang="en-US" sz="1500" dirty="0">
                <a:latin typeface="Arial" panose="020B0604020202020204" pitchFamily="34" charset="0"/>
                <a:cs typeface="Arial" panose="020B0604020202020204" pitchFamily="34" charset="0"/>
              </a:rPr>
              <a:t>Behind the Vehicle</a:t>
            </a:r>
          </a:p>
        </p:txBody>
      </p:sp>
      <p:sp>
        <p:nvSpPr>
          <p:cNvPr id="9" name="TextBox 8"/>
          <p:cNvSpPr txBox="1"/>
          <p:nvPr/>
        </p:nvSpPr>
        <p:spPr>
          <a:xfrm>
            <a:off x="3943350" y="5143500"/>
            <a:ext cx="2011680" cy="323165"/>
          </a:xfrm>
          <a:prstGeom prst="rect">
            <a:avLst/>
          </a:prstGeom>
          <a:solidFill>
            <a:schemeClr val="bg1"/>
          </a:solidFill>
          <a:ln w="12700">
            <a:solidFill>
              <a:schemeClr val="tx1"/>
            </a:solidFill>
          </a:ln>
        </p:spPr>
        <p:txBody>
          <a:bodyPr wrap="square" rtlCol="0">
            <a:spAutoFit/>
          </a:bodyPr>
          <a:lstStyle/>
          <a:p>
            <a:r>
              <a:rPr lang="en-US" sz="1500" dirty="0">
                <a:latin typeface="Arial" panose="020B0604020202020204" pitchFamily="34" charset="0"/>
                <a:cs typeface="Arial" panose="020B0604020202020204" pitchFamily="34" charset="0"/>
              </a:rPr>
              <a:t>Outside Mirror Range</a:t>
            </a:r>
          </a:p>
        </p:txBody>
      </p:sp>
    </p:spTree>
    <p:extLst>
      <p:ext uri="{BB962C8B-B14F-4D97-AF65-F5344CB8AC3E}">
        <p14:creationId xmlns:p14="http://schemas.microsoft.com/office/powerpoint/2010/main" val="943451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6172200" cy="937022"/>
          </a:xfrm>
        </p:spPr>
        <p:txBody>
          <a:bodyPr>
            <a:normAutofit/>
          </a:bodyPr>
          <a:lstStyle/>
          <a:p>
            <a:pPr algn="l"/>
            <a:r>
              <a:rPr lang="en-US" dirty="0" smtClean="0">
                <a:solidFill>
                  <a:schemeClr val="bg1"/>
                </a:solidFill>
              </a:rPr>
              <a:t>Blind Spots</a:t>
            </a:r>
            <a:endParaRPr lang="en-US" dirty="0">
              <a:solidFill>
                <a:schemeClr val="bg1"/>
              </a:solidFill>
            </a:endParaRPr>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 y="1964874"/>
            <a:ext cx="3257550" cy="3429000"/>
          </a:xfrm>
          <a:prstGeom prst="rect">
            <a:avLst/>
          </a:prstGeom>
          <a:ln w="12700">
            <a:solidFill>
              <a:schemeClr val="tx1"/>
            </a:solidFill>
          </a:ln>
          <a:effectLst>
            <a:outerShdw blurRad="292100" dist="139700" dir="2700000" algn="tl" rotWithShape="0">
              <a:srgbClr val="333333">
                <a:alpha val="65000"/>
              </a:srgbClr>
            </a:outerShdw>
          </a:effectLst>
        </p:spPr>
      </p:pic>
      <p:pic>
        <p:nvPicPr>
          <p:cNvPr id="102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14232" y="1954530"/>
            <a:ext cx="3241001" cy="3439344"/>
          </a:xfrm>
          <a:prstGeom prst="rect">
            <a:avLst/>
          </a:prstGeom>
          <a:ln w="127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467448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United Companies - Red Mountain Pass - 2008"/>
          <p:cNvPicPr>
            <a:picLocks noChangeAspect="1" noChangeArrowheads="1"/>
          </p:cNvPicPr>
          <p:nvPr/>
        </p:nvPicPr>
        <p:blipFill>
          <a:blip r:embed="rId3" cstate="email"/>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533400" y="194533"/>
            <a:ext cx="6172200" cy="1028700"/>
          </a:xfrm>
        </p:spPr>
        <p:txBody>
          <a:bodyPr/>
          <a:lstStyle/>
          <a:p>
            <a:r>
              <a:rPr lang="en-US" sz="3600" i="1" dirty="0"/>
              <a:t>Would You Agree?</a:t>
            </a:r>
          </a:p>
        </p:txBody>
      </p:sp>
      <p:sp>
        <p:nvSpPr>
          <p:cNvPr id="3" name="Content Placeholder 2"/>
          <p:cNvSpPr>
            <a:spLocks noGrp="1"/>
          </p:cNvSpPr>
          <p:nvPr>
            <p:ph idx="1"/>
          </p:nvPr>
        </p:nvSpPr>
        <p:spPr>
          <a:xfrm>
            <a:off x="2286000" y="2857500"/>
            <a:ext cx="5543550" cy="2628900"/>
          </a:xfrm>
        </p:spPr>
        <p:txBody>
          <a:bodyPr/>
          <a:lstStyle/>
          <a:p>
            <a:pPr>
              <a:buNone/>
            </a:pPr>
            <a:r>
              <a:rPr lang="en-US" dirty="0" smtClean="0"/>
              <a:t/>
            </a:r>
            <a:br>
              <a:rPr lang="en-US" dirty="0" smtClean="0"/>
            </a:br>
            <a:endParaRPr lang="en-US" b="1" dirty="0" smtClean="0"/>
          </a:p>
        </p:txBody>
      </p:sp>
      <p:sp>
        <p:nvSpPr>
          <p:cNvPr id="5" name="TextBox 4"/>
          <p:cNvSpPr txBox="1"/>
          <p:nvPr/>
        </p:nvSpPr>
        <p:spPr>
          <a:xfrm>
            <a:off x="342900" y="2101624"/>
            <a:ext cx="7315200" cy="3877985"/>
          </a:xfrm>
          <a:prstGeom prst="rect">
            <a:avLst/>
          </a:prstGeom>
          <a:noFill/>
        </p:spPr>
        <p:txBody>
          <a:bodyPr wrap="square" rtlCol="0">
            <a:spAutoFit/>
          </a:bodyPr>
          <a:lstStyle/>
          <a:p>
            <a:endParaRPr lang="en-US" sz="2100" b="1" i="1" dirty="0"/>
          </a:p>
          <a:p>
            <a:endParaRPr lang="en-US" sz="2100" b="1" i="1" dirty="0"/>
          </a:p>
          <a:p>
            <a:endParaRPr lang="en-US" b="1" i="1" dirty="0">
              <a:solidFill>
                <a:schemeClr val="bg1"/>
              </a:solidFill>
            </a:endParaRPr>
          </a:p>
          <a:p>
            <a:endParaRPr lang="en-US" b="1" i="1" dirty="0">
              <a:solidFill>
                <a:schemeClr val="bg1"/>
              </a:solidFill>
            </a:endParaRPr>
          </a:p>
          <a:p>
            <a:r>
              <a:rPr lang="en-US" sz="2400" b="1" i="1" dirty="0">
                <a:solidFill>
                  <a:schemeClr val="bg1"/>
                </a:solidFill>
              </a:rPr>
              <a:t>We face the challenge </a:t>
            </a:r>
          </a:p>
          <a:p>
            <a:r>
              <a:rPr lang="en-US" sz="2400" b="1" i="1" dirty="0">
                <a:solidFill>
                  <a:schemeClr val="bg1"/>
                </a:solidFill>
              </a:rPr>
              <a:t>of providing a safe workplace </a:t>
            </a:r>
          </a:p>
          <a:p>
            <a:r>
              <a:rPr lang="en-US" sz="2400" b="1" i="1" dirty="0">
                <a:solidFill>
                  <a:schemeClr val="bg1"/>
                </a:solidFill>
              </a:rPr>
              <a:t>for our employees</a:t>
            </a:r>
          </a:p>
          <a:p>
            <a:r>
              <a:rPr lang="en-US" sz="2400" b="1" i="1" dirty="0">
                <a:solidFill>
                  <a:schemeClr val="bg1"/>
                </a:solidFill>
              </a:rPr>
              <a:t>However, our work environment presents complex situations in which workers face multiple injury risks under conditions that may change without warning.</a:t>
            </a:r>
          </a:p>
        </p:txBody>
      </p:sp>
    </p:spTree>
    <p:extLst>
      <p:ext uri="{BB962C8B-B14F-4D97-AF65-F5344CB8AC3E}">
        <p14:creationId xmlns:p14="http://schemas.microsoft.com/office/powerpoint/2010/main" val="41451900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 y="346587"/>
            <a:ext cx="8229600" cy="857250"/>
          </a:xfrm>
        </p:spPr>
        <p:txBody>
          <a:bodyPr/>
          <a:lstStyle/>
          <a:p>
            <a:pPr algn="l"/>
            <a:r>
              <a:rPr lang="en-US" dirty="0" smtClean="0">
                <a:solidFill>
                  <a:schemeClr val="bg1"/>
                </a:solidFill>
              </a:rPr>
              <a:t>Utilize Electronic Aides</a:t>
            </a:r>
            <a:endParaRPr lang="en-US" dirty="0">
              <a:solidFill>
                <a:schemeClr val="bg1"/>
              </a:solidFill>
            </a:endParaRPr>
          </a:p>
        </p:txBody>
      </p:sp>
      <p:sp>
        <p:nvSpPr>
          <p:cNvPr id="5" name="Content Placeholder 2"/>
          <p:cNvSpPr>
            <a:spLocks noGrp="1"/>
          </p:cNvSpPr>
          <p:nvPr>
            <p:ph idx="1"/>
          </p:nvPr>
        </p:nvSpPr>
        <p:spPr>
          <a:xfrm>
            <a:off x="1057275" y="3150378"/>
            <a:ext cx="6115050" cy="2106216"/>
          </a:xfrm>
          <a:prstGeom prst="rect">
            <a:avLst/>
          </a:prstGeom>
        </p:spPr>
        <p:txBody>
          <a:bodyPr>
            <a:normAutofit/>
          </a:bodyPr>
          <a:lstStyle/>
          <a:p>
            <a:r>
              <a:rPr lang="en-US" sz="2100" dirty="0"/>
              <a:t>Alarms</a:t>
            </a:r>
          </a:p>
          <a:p>
            <a:r>
              <a:rPr lang="en-US" sz="2100" dirty="0"/>
              <a:t>Cameras</a:t>
            </a:r>
          </a:p>
          <a:p>
            <a:r>
              <a:rPr lang="en-US" sz="2100" dirty="0"/>
              <a:t>Radar</a:t>
            </a:r>
          </a:p>
          <a:p>
            <a:r>
              <a:rPr lang="en-US" sz="2100" dirty="0"/>
              <a:t>Sonar</a:t>
            </a:r>
          </a:p>
          <a:p>
            <a:endParaRPr lang="en-US" sz="2100" dirty="0"/>
          </a:p>
          <a:p>
            <a:endParaRPr lang="en-US" sz="2100" dirty="0"/>
          </a:p>
        </p:txBody>
      </p:sp>
      <p:sp>
        <p:nvSpPr>
          <p:cNvPr id="4" name="Text Placeholder 3"/>
          <p:cNvSpPr txBox="1">
            <a:spLocks/>
          </p:cNvSpPr>
          <p:nvPr/>
        </p:nvSpPr>
        <p:spPr>
          <a:xfrm>
            <a:off x="533400" y="1660914"/>
            <a:ext cx="6115050" cy="1371600"/>
          </a:xfrm>
          <a:prstGeom prst="rect">
            <a:avLst/>
          </a:prstGeom>
        </p:spPr>
        <p:txBody>
          <a:bodyPr vert="horz" lIns="68580" tIns="34290" rIns="68580" bIns="34290" rtlCol="0">
            <a:noAutofit/>
          </a:bodyPr>
          <a:lstStyle/>
          <a:p>
            <a:pPr marL="257168" indent="-257168" fontAlgn="auto">
              <a:spcBef>
                <a:spcPct val="20000"/>
              </a:spcBef>
              <a:spcAft>
                <a:spcPts val="0"/>
              </a:spcAft>
              <a:buClr>
                <a:srgbClr val="FFCC00"/>
              </a:buClr>
              <a:defRPr/>
            </a:pPr>
            <a:r>
              <a:rPr lang="en-US" sz="2400" b="1" dirty="0">
                <a:latin typeface="+mn-lt"/>
              </a:rPr>
              <a:t>	</a:t>
            </a:r>
            <a:r>
              <a:rPr lang="en-US" sz="2100" b="1" dirty="0">
                <a:latin typeface="+mn-lt"/>
              </a:rPr>
              <a:t>There are a variety of </a:t>
            </a:r>
            <a:r>
              <a:rPr lang="en-US" sz="2100" b="1" dirty="0" smtClean="0">
                <a:latin typeface="+mn-lt"/>
              </a:rPr>
              <a:t>devices—old </a:t>
            </a:r>
            <a:r>
              <a:rPr lang="en-US" sz="2100" b="1" dirty="0">
                <a:latin typeface="+mn-lt"/>
              </a:rPr>
              <a:t>and new—that have been developed to warn drivers and operators when workers on foot are near, including:</a:t>
            </a:r>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76400" y="4816320"/>
            <a:ext cx="3445699" cy="2609694"/>
          </a:xfrm>
          <a:prstGeom prst="rect">
            <a:avLst/>
          </a:prstGeom>
          <a:noFill/>
          <a:ln w="76200">
            <a:solidFill>
              <a:schemeClr val="tx1"/>
            </a:solidFill>
          </a:ln>
        </p:spPr>
      </p:pic>
      <p:pic>
        <p:nvPicPr>
          <p:cNvPr id="7" name="Picture 6" descr="178"/>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4800600" y="2869779"/>
            <a:ext cx="4198033" cy="3148525"/>
          </a:xfrm>
          <a:prstGeom prst="rect">
            <a:avLst/>
          </a:prstGeom>
          <a:noFill/>
          <a:ln>
            <a:noFill/>
          </a:ln>
        </p:spPr>
      </p:pic>
    </p:spTree>
    <p:extLst>
      <p:ext uri="{BB962C8B-B14F-4D97-AF65-F5344CB8AC3E}">
        <p14:creationId xmlns:p14="http://schemas.microsoft.com/office/powerpoint/2010/main" val="16451767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52399" y="304800"/>
            <a:ext cx="8458201" cy="1050974"/>
          </a:xfrm>
        </p:spPr>
        <p:txBody>
          <a:bodyPr/>
          <a:lstStyle/>
          <a:p>
            <a:pPr algn="l" eaLnBrk="1" hangingPunct="1"/>
            <a:r>
              <a:rPr lang="en-US" altLang="en-US" b="1" dirty="0" smtClean="0">
                <a:solidFill>
                  <a:schemeClr val="bg1"/>
                </a:solidFill>
              </a:rPr>
              <a:t>Bed Up Indicator Light</a:t>
            </a:r>
          </a:p>
        </p:txBody>
      </p:sp>
      <p:pic>
        <p:nvPicPr>
          <p:cNvPr id="23557" name="Picture 14" descr="061809 01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28800" y="1657351"/>
            <a:ext cx="257175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15" descr="061809 01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00600" y="1657350"/>
            <a:ext cx="2571750" cy="2030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17" descr="DSC00166"/>
          <p:cNvPicPr>
            <a:picLocks noChangeAspect="1" noChangeArrowheads="1"/>
          </p:cNvPicPr>
          <p:nvPr/>
        </p:nvPicPr>
        <p:blipFill>
          <a:blip r:embed="rId5" cstate="email">
            <a:extLst>
              <a:ext uri="{28A0092B-C50C-407E-A947-70E740481C1C}">
                <a14:useLocalDpi xmlns:a14="http://schemas.microsoft.com/office/drawing/2010/main"/>
              </a:ext>
            </a:extLst>
          </a:blip>
          <a:srcRect l="9694" t="22412" r="12318"/>
          <a:stretch>
            <a:fillRect/>
          </a:stretch>
        </p:blipFill>
        <p:spPr bwMode="auto">
          <a:xfrm>
            <a:off x="4800600" y="3829056"/>
            <a:ext cx="2571750" cy="1918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Group 14"/>
          <p:cNvPicPr>
            <a:picLocks noChangeArrowheads="1"/>
          </p:cNvPicPr>
          <p:nvPr/>
        </p:nvPicPr>
        <p:blipFill>
          <a:blip r:embed="rId6">
            <a:extLst>
              <a:ext uri="{28A0092B-C50C-407E-A947-70E740481C1C}">
                <a14:useLocalDpi xmlns:a14="http://schemas.microsoft.com/office/drawing/2010/main"/>
              </a:ext>
            </a:extLst>
          </a:blip>
          <a:srcRect b="-127"/>
          <a:stretch>
            <a:fillRect/>
          </a:stretch>
        </p:blipFill>
        <p:spPr bwMode="auto">
          <a:xfrm>
            <a:off x="1793742" y="3851180"/>
            <a:ext cx="2606810" cy="1874044"/>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a:off x="1257301" y="5143500"/>
            <a:ext cx="1839848" cy="285754"/>
          </a:xfrm>
          <a:prstGeom prst="straightConnector1">
            <a:avLst/>
          </a:prstGeom>
          <a:ln w="174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45845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solidFill>
                  <a:schemeClr val="bg1"/>
                </a:solidFill>
              </a:rPr>
              <a:t>Communications with the Public</a:t>
            </a:r>
            <a:endParaRPr lang="en-US" dirty="0">
              <a:solidFill>
                <a:schemeClr val="bg1"/>
              </a:solidFill>
            </a:endParaRPr>
          </a:p>
        </p:txBody>
      </p:sp>
      <p:sp>
        <p:nvSpPr>
          <p:cNvPr id="3" name="Content Placeholder 2"/>
          <p:cNvSpPr>
            <a:spLocks noGrp="1"/>
          </p:cNvSpPr>
          <p:nvPr>
            <p:ph idx="1"/>
          </p:nvPr>
        </p:nvSpPr>
        <p:spPr>
          <a:xfrm>
            <a:off x="228601" y="1143000"/>
            <a:ext cx="7913914" cy="5105400"/>
          </a:xfrm>
        </p:spPr>
        <p:txBody>
          <a:bodyPr>
            <a:normAutofit/>
          </a:bodyPr>
          <a:lstStyle/>
          <a:p>
            <a:pPr marL="0" indent="0">
              <a:buNone/>
            </a:pPr>
            <a:endParaRPr lang="en-US" dirty="0"/>
          </a:p>
          <a:p>
            <a:pPr lvl="0"/>
            <a:r>
              <a:rPr lang="en-US" dirty="0" smtClean="0"/>
              <a:t>Use </a:t>
            </a:r>
            <a:r>
              <a:rPr lang="en-US" b="1" dirty="0" smtClean="0"/>
              <a:t>Portable Changeable </a:t>
            </a:r>
            <a:r>
              <a:rPr lang="en-US" b="1" dirty="0"/>
              <a:t>Message Signs </a:t>
            </a:r>
            <a:r>
              <a:rPr lang="en-US" dirty="0" smtClean="0"/>
              <a:t>(PCMS</a:t>
            </a:r>
            <a:r>
              <a:rPr lang="en-US" dirty="0"/>
              <a:t>) </a:t>
            </a:r>
            <a:r>
              <a:rPr lang="en-US" dirty="0" smtClean="0"/>
              <a:t>to </a:t>
            </a:r>
            <a:r>
              <a:rPr lang="en-US" dirty="0"/>
              <a:t>inform motorists of conditions ahead such as closed ramps, detours, or other regulatory information.</a:t>
            </a:r>
          </a:p>
          <a:p>
            <a:pPr lvl="0"/>
            <a:r>
              <a:rPr lang="en-US" b="1" dirty="0" smtClean="0"/>
              <a:t>Radio/TV </a:t>
            </a:r>
            <a:r>
              <a:rPr lang="en-US" b="1" dirty="0"/>
              <a:t>spots </a:t>
            </a:r>
            <a:r>
              <a:rPr lang="en-US" dirty="0"/>
              <a:t>for work zone safety.</a:t>
            </a:r>
          </a:p>
          <a:p>
            <a:pPr lvl="0"/>
            <a:r>
              <a:rPr lang="en-US" dirty="0"/>
              <a:t>Utilize </a:t>
            </a:r>
            <a:r>
              <a:rPr lang="en-US" b="1" dirty="0"/>
              <a:t>DOT Public information system</a:t>
            </a:r>
            <a:r>
              <a:rPr lang="en-US" dirty="0" smtClean="0"/>
              <a:t>.</a:t>
            </a:r>
            <a:endParaRPr lang="en-US" dirty="0"/>
          </a:p>
        </p:txBody>
      </p:sp>
    </p:spTree>
    <p:extLst>
      <p:ext uri="{BB962C8B-B14F-4D97-AF65-F5344CB8AC3E}">
        <p14:creationId xmlns:p14="http://schemas.microsoft.com/office/powerpoint/2010/main" val="1419527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chemeClr val="bg1"/>
                </a:solidFill>
              </a:rPr>
              <a:t>Communications </a:t>
            </a:r>
            <a:endParaRPr lang="en-US" dirty="0">
              <a:solidFill>
                <a:schemeClr val="bg1"/>
              </a:solidFill>
            </a:endParaRPr>
          </a:p>
        </p:txBody>
      </p:sp>
      <p:sp>
        <p:nvSpPr>
          <p:cNvPr id="3" name="Content Placeholder 2"/>
          <p:cNvSpPr>
            <a:spLocks noGrp="1"/>
          </p:cNvSpPr>
          <p:nvPr>
            <p:ph idx="1"/>
          </p:nvPr>
        </p:nvSpPr>
        <p:spPr>
          <a:xfrm>
            <a:off x="228601" y="1905000"/>
            <a:ext cx="4800600" cy="4343400"/>
          </a:xfrm>
        </p:spPr>
        <p:txBody>
          <a:bodyPr>
            <a:normAutofit fontScale="85000" lnSpcReduction="10000"/>
          </a:bodyPr>
          <a:lstStyle/>
          <a:p>
            <a:pPr lvl="0"/>
            <a:r>
              <a:rPr lang="en-US" b="1" dirty="0" smtClean="0"/>
              <a:t>Identify emergency providers and meet with them prior to the start of the job to consider how emergency services will access the job.</a:t>
            </a:r>
            <a:endParaRPr lang="en-US" b="1" dirty="0"/>
          </a:p>
          <a:p>
            <a:pPr lvl="0"/>
            <a:r>
              <a:rPr lang="en-US" b="1" dirty="0" smtClean="0"/>
              <a:t>Operators and Flaggers </a:t>
            </a:r>
            <a:r>
              <a:rPr lang="en-US" b="1" dirty="0"/>
              <a:t>should have mobile radios so they can easily communicate with each other or their coworkers. </a:t>
            </a:r>
          </a:p>
          <a:p>
            <a:endParaRPr lang="en-US" dirty="0"/>
          </a:p>
        </p:txBody>
      </p:sp>
      <p:pic>
        <p:nvPicPr>
          <p:cNvPr id="4" name="Content Placeholder 3"/>
          <p:cNvPicPr>
            <a:picLocks noChangeAspect="1"/>
          </p:cNvPicPr>
          <p:nvPr/>
        </p:nvPicPr>
        <p:blipFill rotWithShape="1">
          <a:blip r:embed="rId2"/>
          <a:srcRect t="26531"/>
          <a:stretch/>
        </p:blipFill>
        <p:spPr bwMode="auto">
          <a:xfrm>
            <a:off x="5167267" y="3672302"/>
            <a:ext cx="3961493" cy="3155218"/>
          </a:xfrm>
          <a:prstGeom prst="rect">
            <a:avLst/>
          </a:prstGeom>
          <a:noFill/>
          <a:ln w="9525">
            <a:noFill/>
            <a:miter lim="800000"/>
            <a:headEnd/>
            <a:tailEnd/>
          </a:ln>
        </p:spPr>
      </p:pic>
    </p:spTree>
    <p:extLst>
      <p:ext uri="{BB962C8B-B14F-4D97-AF65-F5344CB8AC3E}">
        <p14:creationId xmlns:p14="http://schemas.microsoft.com/office/powerpoint/2010/main" val="10748973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E:\audible alarms 002.jpg"/>
          <p:cNvPicPr>
            <a:picLocks noChangeAspect="1" noChangeArrowheads="1"/>
          </p:cNvPicPr>
          <p:nvPr/>
        </p:nvPicPr>
        <p:blipFill rotWithShape="1">
          <a:blip r:embed="rId2" cstate="print"/>
          <a:srcRect b="11111"/>
          <a:stretch/>
        </p:blipFill>
        <p:spPr bwMode="auto">
          <a:xfrm>
            <a:off x="4648200" y="3962400"/>
            <a:ext cx="4343400" cy="2895600"/>
          </a:xfrm>
          <a:prstGeom prst="rect">
            <a:avLst/>
          </a:prstGeom>
          <a:noFill/>
          <a:ln w="9525">
            <a:noFill/>
            <a:miter lim="800000"/>
            <a:headEnd/>
            <a:tailEnd/>
          </a:ln>
        </p:spPr>
      </p:pic>
      <p:sp>
        <p:nvSpPr>
          <p:cNvPr id="2" name="Title 1"/>
          <p:cNvSpPr>
            <a:spLocks noGrp="1"/>
          </p:cNvSpPr>
          <p:nvPr>
            <p:ph type="title"/>
          </p:nvPr>
        </p:nvSpPr>
        <p:spPr/>
        <p:txBody>
          <a:bodyPr/>
          <a:lstStyle/>
          <a:p>
            <a:pPr algn="l"/>
            <a:r>
              <a:rPr lang="en-US" sz="4000" dirty="0" smtClean="0">
                <a:solidFill>
                  <a:schemeClr val="bg1"/>
                </a:solidFill>
              </a:rPr>
              <a:t>Work Zone Protection Devices</a:t>
            </a:r>
            <a:endParaRPr lang="en-US" sz="4000" dirty="0">
              <a:solidFill>
                <a:schemeClr val="bg1"/>
              </a:solidFill>
            </a:endParaRPr>
          </a:p>
        </p:txBody>
      </p:sp>
      <p:pic>
        <p:nvPicPr>
          <p:cNvPr id="176130" name="Picture 2"/>
          <p:cNvPicPr>
            <a:picLocks noGrp="1" noChangeAspect="1" noChangeArrowheads="1"/>
          </p:cNvPicPr>
          <p:nvPr>
            <p:ph idx="1"/>
          </p:nvPr>
        </p:nvPicPr>
        <p:blipFill>
          <a:blip r:embed="rId3" cstate="print"/>
          <a:srcRect/>
          <a:stretch>
            <a:fillRect/>
          </a:stretch>
        </p:blipFill>
        <p:spPr bwMode="auto">
          <a:xfrm>
            <a:off x="711200" y="1661388"/>
            <a:ext cx="3556000" cy="2667000"/>
          </a:xfrm>
          <a:prstGeom prst="rect">
            <a:avLst/>
          </a:prstGeom>
          <a:noFill/>
          <a:ln w="9525">
            <a:noFill/>
            <a:miter lim="800000"/>
            <a:headEnd/>
            <a:tailEnd/>
          </a:ln>
        </p:spPr>
      </p:pic>
      <p:pic>
        <p:nvPicPr>
          <p:cNvPr id="6" name="Picture 2" descr="http://r3.cygnuspub.com/files/cygnus/image/FCP/2007/AUG/495x330/sonoblaster_10086335.png"/>
          <p:cNvPicPr>
            <a:picLocks noChangeAspect="1" noChangeArrowheads="1"/>
          </p:cNvPicPr>
          <p:nvPr/>
        </p:nvPicPr>
        <p:blipFill>
          <a:blip r:embed="rId4" cstate="print"/>
          <a:srcRect/>
          <a:stretch>
            <a:fillRect/>
          </a:stretch>
        </p:blipFill>
        <p:spPr bwMode="auto">
          <a:xfrm>
            <a:off x="274320" y="4335601"/>
            <a:ext cx="3611880" cy="2407920"/>
          </a:xfrm>
          <a:prstGeom prst="rect">
            <a:avLst/>
          </a:prstGeom>
          <a:noFill/>
          <a:ln w="9525">
            <a:noFill/>
            <a:miter lim="800000"/>
            <a:headEnd/>
            <a:tailEnd/>
          </a:ln>
        </p:spPr>
      </p:pic>
      <p:pic>
        <p:nvPicPr>
          <p:cNvPr id="7" name="Picture 2" descr="E:\remotefl 001.jpg"/>
          <p:cNvPicPr>
            <a:picLocks noChangeAspect="1" noChangeArrowheads="1"/>
          </p:cNvPicPr>
          <p:nvPr/>
        </p:nvPicPr>
        <p:blipFill rotWithShape="1">
          <a:blip r:embed="rId5" cstate="print"/>
          <a:srcRect t="2779" b="21666"/>
          <a:stretch/>
        </p:blipFill>
        <p:spPr bwMode="auto">
          <a:xfrm>
            <a:off x="4648200" y="1752600"/>
            <a:ext cx="4210050" cy="2385695"/>
          </a:xfrm>
          <a:prstGeom prst="rect">
            <a:avLst/>
          </a:prstGeom>
          <a:noFill/>
          <a:ln w="9525">
            <a:noFill/>
            <a:miter lim="800000"/>
            <a:headEnd/>
            <a:tailEnd/>
          </a:ln>
        </p:spPr>
      </p:pic>
      <p:pic>
        <p:nvPicPr>
          <p:cNvPr id="8" name="Picture 2" descr="E:\B3.JPG"/>
          <p:cNvPicPr>
            <a:picLocks noChangeAspect="1" noChangeArrowheads="1"/>
          </p:cNvPicPr>
          <p:nvPr/>
        </p:nvPicPr>
        <p:blipFill rotWithShape="1">
          <a:blip r:embed="rId6" cstate="print"/>
          <a:srcRect t="14167" b="13333"/>
          <a:stretch/>
        </p:blipFill>
        <p:spPr bwMode="auto">
          <a:xfrm>
            <a:off x="3048000" y="3352800"/>
            <a:ext cx="3152774" cy="1714321"/>
          </a:xfrm>
          <a:prstGeom prst="rect">
            <a:avLst/>
          </a:prstGeom>
          <a:noFill/>
          <a:ln w="9525">
            <a:noFill/>
            <a:miter lim="800000"/>
            <a:headEnd/>
            <a:tailEnd/>
          </a:ln>
        </p:spPr>
      </p:pic>
    </p:spTree>
    <p:extLst>
      <p:ext uri="{BB962C8B-B14F-4D97-AF65-F5344CB8AC3E}">
        <p14:creationId xmlns:p14="http://schemas.microsoft.com/office/powerpoint/2010/main" val="19224336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ham.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p:txBody>
          <a:bodyPr/>
          <a:lstStyle/>
          <a:p>
            <a:pPr algn="l"/>
            <a:r>
              <a:rPr lang="en-US" dirty="0" smtClean="0">
                <a:solidFill>
                  <a:schemeClr val="bg1"/>
                </a:solidFill>
              </a:rPr>
              <a:t>Next Steps…Going Beyond</a:t>
            </a:r>
            <a:endParaRPr lang="en-US" dirty="0">
              <a:solidFill>
                <a:schemeClr val="bg1"/>
              </a:solidFill>
            </a:endParaRPr>
          </a:p>
        </p:txBody>
      </p:sp>
      <p:sp>
        <p:nvSpPr>
          <p:cNvPr id="3" name="Content Placeholder 2"/>
          <p:cNvSpPr>
            <a:spLocks noGrp="1"/>
          </p:cNvSpPr>
          <p:nvPr>
            <p:ph idx="1"/>
          </p:nvPr>
        </p:nvSpPr>
        <p:spPr>
          <a:xfrm>
            <a:off x="914400" y="1524000"/>
            <a:ext cx="7641771" cy="3257550"/>
          </a:xfrm>
        </p:spPr>
        <p:txBody>
          <a:bodyPr/>
          <a:lstStyle/>
          <a:p>
            <a:pPr marL="0" indent="0">
              <a:buNone/>
            </a:pPr>
            <a:endParaRPr lang="en-US" sz="2700" b="1" i="1" dirty="0">
              <a:solidFill>
                <a:schemeClr val="tx1"/>
              </a:solidFill>
            </a:endParaRPr>
          </a:p>
          <a:p>
            <a:pPr marL="0" indent="0">
              <a:buNone/>
            </a:pPr>
            <a:endParaRPr lang="en-US" sz="2700" b="1" i="1" dirty="0">
              <a:solidFill>
                <a:schemeClr val="tx1"/>
              </a:solidFill>
            </a:endParaRPr>
          </a:p>
          <a:p>
            <a:r>
              <a:rPr lang="en-US" sz="3300" b="1" i="1" dirty="0">
                <a:solidFill>
                  <a:schemeClr val="bg1"/>
                </a:solidFill>
              </a:rPr>
              <a:t>Compliance </a:t>
            </a:r>
            <a:r>
              <a:rPr lang="en-US" sz="3300" b="1" i="1" dirty="0" smtClean="0">
                <a:solidFill>
                  <a:schemeClr val="bg1"/>
                </a:solidFill>
              </a:rPr>
              <a:t>is </a:t>
            </a:r>
            <a:r>
              <a:rPr lang="en-US" sz="3300" b="1" i="1" dirty="0">
                <a:solidFill>
                  <a:schemeClr val="bg1"/>
                </a:solidFill>
              </a:rPr>
              <a:t>not </a:t>
            </a:r>
            <a:r>
              <a:rPr lang="en-US" sz="3300" b="1" i="1" dirty="0" smtClean="0">
                <a:solidFill>
                  <a:schemeClr val="bg1"/>
                </a:solidFill>
              </a:rPr>
              <a:t>enough</a:t>
            </a:r>
          </a:p>
          <a:p>
            <a:r>
              <a:rPr lang="en-US" sz="3300" b="1" i="1" dirty="0" smtClean="0">
                <a:solidFill>
                  <a:schemeClr val="bg1"/>
                </a:solidFill>
              </a:rPr>
              <a:t>We can’t stop at Risk Assessment/Reduction</a:t>
            </a:r>
          </a:p>
          <a:p>
            <a:r>
              <a:rPr lang="en-US" sz="3300" b="1" i="1" dirty="0" smtClean="0">
                <a:solidFill>
                  <a:schemeClr val="bg1"/>
                </a:solidFill>
              </a:rPr>
              <a:t>Utilizing Best Practices is a definite benefit, but…  </a:t>
            </a:r>
          </a:p>
          <a:p>
            <a:r>
              <a:rPr lang="en-US" sz="3300" b="1" i="1" dirty="0" smtClean="0">
                <a:solidFill>
                  <a:schemeClr val="bg1"/>
                </a:solidFill>
              </a:rPr>
              <a:t>What more can we do?</a:t>
            </a:r>
          </a:p>
          <a:p>
            <a:pPr marL="0" indent="0">
              <a:buNone/>
            </a:pPr>
            <a:endParaRPr lang="en-US" sz="3300" b="1" i="1" dirty="0">
              <a:solidFill>
                <a:schemeClr val="bg1"/>
              </a:solidFill>
            </a:endParaRPr>
          </a:p>
        </p:txBody>
      </p:sp>
    </p:spTree>
    <p:extLst>
      <p:ext uri="{BB962C8B-B14F-4D97-AF65-F5344CB8AC3E}">
        <p14:creationId xmlns:p14="http://schemas.microsoft.com/office/powerpoint/2010/main" val="18948951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email">
            <a:extLst>
              <a:ext uri="{28A0092B-C50C-407E-A947-70E740481C1C}">
                <a14:useLocalDpi xmlns:a14="http://schemas.microsoft.com/office/drawing/2010/main"/>
              </a:ext>
            </a:extLst>
          </a:blip>
          <a:stretch/>
        </p:blipFill>
        <p:spPr>
          <a:xfrm>
            <a:off x="971550" y="1371600"/>
            <a:ext cx="8115300" cy="5410200"/>
          </a:xfrm>
          <a:prstGeom prst="rect">
            <a:avLst/>
          </a:prstGeom>
        </p:spPr>
      </p:pic>
      <p:sp>
        <p:nvSpPr>
          <p:cNvPr id="2" name="Title 1"/>
          <p:cNvSpPr>
            <a:spLocks noGrp="1"/>
          </p:cNvSpPr>
          <p:nvPr>
            <p:ph type="title"/>
          </p:nvPr>
        </p:nvSpPr>
        <p:spPr>
          <a:xfrm>
            <a:off x="381000" y="228600"/>
            <a:ext cx="8305800" cy="1143000"/>
          </a:xfrm>
        </p:spPr>
        <p:txBody>
          <a:bodyPr/>
          <a:lstStyle/>
          <a:p>
            <a:pPr algn="l"/>
            <a:r>
              <a:rPr lang="en-US" sz="3600" dirty="0" smtClean="0">
                <a:solidFill>
                  <a:schemeClr val="bg1"/>
                </a:solidFill>
                <a:effectLst>
                  <a:outerShdw blurRad="38100" dist="38100" dir="2700000" algn="tl">
                    <a:srgbClr val="000000">
                      <a:alpha val="43137"/>
                    </a:srgbClr>
                  </a:outerShdw>
                </a:effectLst>
              </a:rPr>
              <a:t>Utilizing Innovation and Technology </a:t>
            </a:r>
            <a:endParaRPr lang="en-US" sz="3600" dirty="0">
              <a:solidFill>
                <a:schemeClr val="bg1"/>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1000" y="5850922"/>
            <a:ext cx="2628900" cy="930878"/>
          </a:xfrm>
          <a:prstGeom prst="rect">
            <a:avLst/>
          </a:prstGeom>
        </p:spPr>
      </p:pic>
    </p:spTree>
    <p:extLst>
      <p:ext uri="{BB962C8B-B14F-4D97-AF65-F5344CB8AC3E}">
        <p14:creationId xmlns:p14="http://schemas.microsoft.com/office/powerpoint/2010/main" val="33350400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493"/>
            <a:ext cx="8229600" cy="792163"/>
          </a:xfrm>
        </p:spPr>
        <p:txBody>
          <a:bodyPr>
            <a:noAutofit/>
          </a:bodyPr>
          <a:lstStyle/>
          <a:p>
            <a:pPr algn="l"/>
            <a:r>
              <a:rPr lang="en-US" sz="4800" b="1" dirty="0"/>
              <a:t>How does it work?</a:t>
            </a:r>
          </a:p>
        </p:txBody>
      </p:sp>
      <p:sp>
        <p:nvSpPr>
          <p:cNvPr id="3" name="Content Placeholder 2"/>
          <p:cNvSpPr>
            <a:spLocks noGrp="1"/>
          </p:cNvSpPr>
          <p:nvPr>
            <p:ph sz="half" idx="1"/>
          </p:nvPr>
        </p:nvSpPr>
        <p:spPr>
          <a:xfrm>
            <a:off x="5771072" y="1644770"/>
            <a:ext cx="3131389" cy="3548333"/>
          </a:xfrm>
        </p:spPr>
        <p:txBody>
          <a:bodyPr>
            <a:noAutofit/>
          </a:bodyPr>
          <a:lstStyle/>
          <a:p>
            <a:pPr lvl="1">
              <a:buBlip>
                <a:blip r:embed="rId2"/>
              </a:buBlip>
            </a:pPr>
            <a:r>
              <a:rPr lang="en-US" sz="1600" dirty="0" smtClean="0"/>
              <a:t>We </a:t>
            </a:r>
            <a:r>
              <a:rPr lang="en-US" sz="1600" dirty="0"/>
              <a:t>track all vehicles as they approach within 600</a:t>
            </a:r>
            <a:r>
              <a:rPr lang="en-US" sz="1600" dirty="0" smtClean="0"/>
              <a:t>’ of the Raven</a:t>
            </a:r>
          </a:p>
          <a:p>
            <a:pPr lvl="1">
              <a:buBlip>
                <a:blip r:embed="rId2"/>
              </a:buBlip>
            </a:pPr>
            <a:endParaRPr lang="en-US" sz="1600" dirty="0" smtClean="0"/>
          </a:p>
          <a:p>
            <a:pPr lvl="1">
              <a:buBlip>
                <a:blip r:embed="rId2"/>
              </a:buBlip>
            </a:pPr>
            <a:r>
              <a:rPr lang="en-US" sz="1600" dirty="0"/>
              <a:t> The radar </a:t>
            </a:r>
            <a:r>
              <a:rPr lang="en-US" sz="1600" dirty="0" smtClean="0"/>
              <a:t>measures speed, position and trajectory.</a:t>
            </a:r>
            <a:endParaRPr lang="en-US" sz="1600" dirty="0"/>
          </a:p>
          <a:p>
            <a:pPr lvl="1">
              <a:buBlip>
                <a:blip r:embed="rId2"/>
              </a:buBlip>
            </a:pPr>
            <a:endParaRPr lang="en-US" sz="1600" dirty="0" smtClean="0"/>
          </a:p>
          <a:p>
            <a:pPr lvl="1">
              <a:buBlip>
                <a:blip r:embed="rId2"/>
              </a:buBlip>
            </a:pPr>
            <a:r>
              <a:rPr lang="en-US" sz="1600" dirty="0" smtClean="0"/>
              <a:t>The system alerts drivers and workers in unsafe circumstances exist.</a:t>
            </a:r>
          </a:p>
          <a:p>
            <a:pPr lvl="1">
              <a:buBlip>
                <a:blip r:embed="rId2"/>
              </a:buBlip>
            </a:pPr>
            <a:endParaRPr lang="en-US" sz="1600" dirty="0"/>
          </a:p>
          <a:p>
            <a:pPr marL="342891" lvl="1" indent="0">
              <a:buNone/>
            </a:pPr>
            <a:endParaRPr lang="en-US" sz="1600" dirty="0"/>
          </a:p>
        </p:txBody>
      </p:sp>
      <p:pic>
        <p:nvPicPr>
          <p:cNvPr id="4" name="Picture 3"/>
          <p:cNvPicPr>
            <a:picLocks noChangeAspect="1"/>
          </p:cNvPicPr>
          <p:nvPr/>
        </p:nvPicPr>
        <p:blipFill>
          <a:blip r:embed="rId3"/>
          <a:stretch>
            <a:fillRect/>
          </a:stretch>
        </p:blipFill>
        <p:spPr>
          <a:xfrm>
            <a:off x="457200" y="1748922"/>
            <a:ext cx="5624691" cy="3164787"/>
          </a:xfrm>
          <a:prstGeom prst="rect">
            <a:avLst/>
          </a:prstGeom>
        </p:spPr>
      </p:pic>
    </p:spTree>
    <p:extLst>
      <p:ext uri="{BB962C8B-B14F-4D97-AF65-F5344CB8AC3E}">
        <p14:creationId xmlns:p14="http://schemas.microsoft.com/office/powerpoint/2010/main" val="28365183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1877156"/>
            <a:ext cx="9144000" cy="328539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14400" y="267558"/>
            <a:ext cx="7480353" cy="572700"/>
          </a:xfrm>
        </p:spPr>
        <p:txBody>
          <a:bodyPr/>
          <a:lstStyle/>
          <a:p>
            <a:r>
              <a:rPr lang="en-US" sz="3200" dirty="0" smtClean="0"/>
              <a:t>2016 </a:t>
            </a:r>
            <a:r>
              <a:rPr lang="en-US" sz="3200" dirty="0"/>
              <a:t>Pilots a Big Success </a:t>
            </a:r>
          </a:p>
        </p:txBody>
      </p:sp>
      <p:sp>
        <p:nvSpPr>
          <p:cNvPr id="4" name="Text Placeholder 4"/>
          <p:cNvSpPr txBox="1">
            <a:spLocks/>
          </p:cNvSpPr>
          <p:nvPr/>
        </p:nvSpPr>
        <p:spPr>
          <a:xfrm>
            <a:off x="253282" y="2053615"/>
            <a:ext cx="4103584" cy="457471"/>
          </a:xfrm>
          <a:prstGeom prst="rect">
            <a:avLst/>
          </a:prstGeom>
        </p:spPr>
        <p:txBody>
          <a:bodyPr/>
          <a:lstStyle>
            <a:lvl1pPr marL="0" indent="0" algn="l" defTabSz="914400" rtl="0" eaLnBrk="1" latinLnBrk="0" hangingPunct="1">
              <a:lnSpc>
                <a:spcPct val="104000"/>
              </a:lnSpc>
              <a:spcBef>
                <a:spcPts val="960"/>
              </a:spcBef>
              <a:spcAft>
                <a:spcPts val="0"/>
              </a:spcAft>
              <a:buClr>
                <a:schemeClr val="accent6"/>
              </a:buClr>
              <a:buSzPct val="110000"/>
              <a:buFont typeface="Arial" panose="020B0604020202020204" pitchFamily="34" charset="0"/>
              <a:buNone/>
              <a:defRPr sz="1600" b="1" kern="1200">
                <a:solidFill>
                  <a:schemeClr val="accent6"/>
                </a:solidFill>
                <a:latin typeface="+mn-lt"/>
                <a:ea typeface="+mn-ea"/>
                <a:cs typeface="+mn-cs"/>
              </a:defRPr>
            </a:lvl1pPr>
            <a:lvl2pPr marL="180000" indent="-180000" algn="l" defTabSz="914400" rtl="0" eaLnBrk="1" latinLnBrk="0" hangingPunct="1">
              <a:lnSpc>
                <a:spcPct val="104000"/>
              </a:lnSpc>
              <a:spcBef>
                <a:spcPts val="960"/>
              </a:spcBef>
              <a:spcAft>
                <a:spcPts val="0"/>
              </a:spcAft>
              <a:buClr>
                <a:schemeClr val="accent6"/>
              </a:buClr>
              <a:buFont typeface="Arial" panose="020B0604020202020204" pitchFamily="34" charset="0"/>
              <a:buChar char="▪"/>
              <a:defRPr sz="1600" kern="1200">
                <a:solidFill>
                  <a:schemeClr val="tx1"/>
                </a:solidFill>
                <a:latin typeface="+mn-lt"/>
                <a:ea typeface="+mn-ea"/>
                <a:cs typeface="+mn-cs"/>
              </a:defRPr>
            </a:lvl2pPr>
            <a:lvl3pPr marL="360000" indent="-180000" algn="l" defTabSz="914400" rtl="0" eaLnBrk="1" latinLnBrk="0" hangingPunct="1">
              <a:lnSpc>
                <a:spcPct val="104000"/>
              </a:lnSpc>
              <a:spcBef>
                <a:spcPts val="960"/>
              </a:spcBef>
              <a:spcAft>
                <a:spcPts val="0"/>
              </a:spcAft>
              <a:buClr>
                <a:schemeClr val="accent6"/>
              </a:buClr>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4000"/>
              </a:lnSpc>
              <a:spcBef>
                <a:spcPts val="0"/>
              </a:spcBef>
              <a:spcAft>
                <a:spcPts val="0"/>
              </a:spcAft>
              <a:buClr>
                <a:schemeClr val="accent6"/>
              </a:buClr>
              <a:buFont typeface="Arial" panose="020B0604020202020204" pitchFamily="34" charset="0"/>
              <a:buChar char="-"/>
              <a:defRPr sz="1600" kern="1200">
                <a:solidFill>
                  <a:schemeClr val="tx1"/>
                </a:solidFill>
                <a:latin typeface="+mn-lt"/>
                <a:ea typeface="+mn-ea"/>
                <a:cs typeface="+mn-cs"/>
              </a:defRPr>
            </a:lvl4pPr>
            <a:lvl5pPr marL="720000" indent="-180000" algn="l" defTabSz="914400" rtl="0" eaLnBrk="1" latinLnBrk="0" hangingPunct="1">
              <a:lnSpc>
                <a:spcPct val="104000"/>
              </a:lnSpc>
              <a:spcBef>
                <a:spcPts val="0"/>
              </a:spcBef>
              <a:spcAft>
                <a:spcPts val="0"/>
              </a:spcAft>
              <a:buClr>
                <a:schemeClr val="accent6"/>
              </a:buClr>
              <a:buFont typeface="Arial" panose="020B0604020202020204" pitchFamily="34" charset="0"/>
              <a:buChar char="-"/>
              <a:defRPr sz="1600" kern="1200">
                <a:solidFill>
                  <a:schemeClr val="tx1"/>
                </a:solidFill>
                <a:latin typeface="+mn-lt"/>
                <a:ea typeface="+mn-ea"/>
                <a:cs typeface="+mn-cs"/>
              </a:defRPr>
            </a:lvl5pPr>
            <a:lvl6pPr marL="720000" indent="-180000" algn="l" defTabSz="914400" rtl="0" eaLnBrk="1" latinLnBrk="0" hangingPunct="1">
              <a:lnSpc>
                <a:spcPct val="104000"/>
              </a:lnSpc>
              <a:spcBef>
                <a:spcPts val="0"/>
              </a:spcBef>
              <a:spcAft>
                <a:spcPts val="0"/>
              </a:spcAft>
              <a:buClr>
                <a:schemeClr val="accent6"/>
              </a:buClr>
              <a:buFont typeface="Arial" panose="020B0604020202020204" pitchFamily="34" charset="0"/>
              <a:buChar char="-"/>
              <a:defRPr sz="1600" kern="1200" baseline="0">
                <a:solidFill>
                  <a:schemeClr val="tx1"/>
                </a:solidFill>
                <a:latin typeface="+mn-lt"/>
                <a:ea typeface="+mn-ea"/>
                <a:cs typeface="+mn-cs"/>
              </a:defRPr>
            </a:lvl6pPr>
            <a:lvl7pPr marL="720000" indent="-180000" algn="l" defTabSz="914400" rtl="0" eaLnBrk="1" latinLnBrk="0" hangingPunct="1">
              <a:lnSpc>
                <a:spcPct val="104000"/>
              </a:lnSpc>
              <a:spcBef>
                <a:spcPts val="0"/>
              </a:spcBef>
              <a:spcAft>
                <a:spcPts val="0"/>
              </a:spcAft>
              <a:buClr>
                <a:schemeClr val="accent6"/>
              </a:buClr>
              <a:buFont typeface="Arial" panose="020B0604020202020204" pitchFamily="34" charset="0"/>
              <a:buChar char="-"/>
              <a:defRPr sz="1600" kern="1200" baseline="0">
                <a:solidFill>
                  <a:schemeClr val="tx1"/>
                </a:solidFill>
                <a:latin typeface="+mn-lt"/>
                <a:ea typeface="+mn-ea"/>
                <a:cs typeface="+mn-cs"/>
              </a:defRPr>
            </a:lvl7pPr>
            <a:lvl8pPr marL="720000" indent="-180000" algn="l" defTabSz="914400" rtl="0" eaLnBrk="1" latinLnBrk="0" hangingPunct="1">
              <a:lnSpc>
                <a:spcPct val="104000"/>
              </a:lnSpc>
              <a:spcBef>
                <a:spcPts val="0"/>
              </a:spcBef>
              <a:spcAft>
                <a:spcPts val="0"/>
              </a:spcAft>
              <a:buClr>
                <a:schemeClr val="accent6"/>
              </a:buClr>
              <a:buFont typeface="Arial" panose="020B0604020202020204" pitchFamily="34" charset="0"/>
              <a:buChar char="-"/>
              <a:defRPr sz="1600" kern="1200" baseline="0">
                <a:solidFill>
                  <a:schemeClr val="tx1"/>
                </a:solidFill>
                <a:latin typeface="+mn-lt"/>
                <a:ea typeface="+mn-ea"/>
                <a:cs typeface="+mn-cs"/>
              </a:defRPr>
            </a:lvl8pPr>
            <a:lvl9pPr marL="720000" indent="-180000" algn="l" defTabSz="914400" rtl="0" eaLnBrk="1" latinLnBrk="0" hangingPunct="1">
              <a:lnSpc>
                <a:spcPct val="104000"/>
              </a:lnSpc>
              <a:spcBef>
                <a:spcPts val="0"/>
              </a:spcBef>
              <a:spcAft>
                <a:spcPts val="0"/>
              </a:spcAft>
              <a:buClr>
                <a:schemeClr val="accent6"/>
              </a:buClr>
              <a:buFont typeface="Arial" panose="020B0604020202020204" pitchFamily="34" charset="0"/>
              <a:buChar char="-"/>
              <a:defRPr sz="1600" kern="1200" baseline="0">
                <a:solidFill>
                  <a:schemeClr val="tx1"/>
                </a:solidFill>
                <a:latin typeface="+mn-lt"/>
                <a:ea typeface="+mn-ea"/>
                <a:cs typeface="+mn-cs"/>
              </a:defRPr>
            </a:lvl9pPr>
          </a:lstStyle>
          <a:p>
            <a:pPr algn="ctr"/>
            <a:r>
              <a:rPr lang="en-GB" dirty="0">
                <a:solidFill>
                  <a:schemeClr val="tx1"/>
                </a:solidFill>
                <a:latin typeface="Roboto"/>
              </a:rPr>
              <a:t>2016 AWARE Pilots - 8 States / 15 Crews</a:t>
            </a:r>
          </a:p>
        </p:txBody>
      </p:sp>
      <p:pic>
        <p:nvPicPr>
          <p:cNvPr id="7" name="Picture 6"/>
          <p:cNvPicPr>
            <a:picLocks noChangeAspect="1"/>
          </p:cNvPicPr>
          <p:nvPr/>
        </p:nvPicPr>
        <p:blipFill rotWithShape="1">
          <a:blip r:embed="rId4"/>
          <a:srcRect l="995" r="803"/>
          <a:stretch/>
        </p:blipFill>
        <p:spPr>
          <a:xfrm>
            <a:off x="56937" y="2370258"/>
            <a:ext cx="5101292" cy="2617032"/>
          </a:xfrm>
          <a:prstGeom prst="rect">
            <a:avLst/>
          </a:prstGeom>
          <a:solidFill>
            <a:srgbClr val="D9D9D9"/>
          </a:solidFill>
          <a:ln w="19050">
            <a:solidFill>
              <a:srgbClr val="D9D9D9"/>
            </a:solidFill>
          </a:ln>
        </p:spPr>
      </p:pic>
      <p:pic>
        <p:nvPicPr>
          <p:cNvPr id="14" name="SUV Intrusion NY Thruway Callana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422672" y="2145515"/>
            <a:ext cx="3456887" cy="2592664"/>
          </a:xfrm>
          <a:prstGeom prst="rect">
            <a:avLst/>
          </a:prstGeom>
          <a:ln w="19050">
            <a:noFill/>
          </a:ln>
        </p:spPr>
      </p:pic>
      <p:sp>
        <p:nvSpPr>
          <p:cNvPr id="3" name="TextBox 2"/>
          <p:cNvSpPr txBox="1"/>
          <p:nvPr/>
        </p:nvSpPr>
        <p:spPr>
          <a:xfrm>
            <a:off x="6384049" y="4839057"/>
            <a:ext cx="1534133" cy="169277"/>
          </a:xfrm>
          <a:prstGeom prst="rect">
            <a:avLst/>
          </a:prstGeom>
          <a:noFill/>
        </p:spPr>
        <p:txBody>
          <a:bodyPr wrap="square" lIns="0" tIns="0" rIns="0" bIns="0" rtlCol="0">
            <a:spAutoFit/>
          </a:bodyPr>
          <a:lstStyle/>
          <a:p>
            <a:pPr algn="ctr"/>
            <a:r>
              <a:rPr lang="en-US" sz="1100" b="1" i="1" dirty="0" err="1">
                <a:latin typeface="Roboto"/>
              </a:rPr>
              <a:t>Callanan</a:t>
            </a:r>
            <a:r>
              <a:rPr lang="en-US" sz="1100" b="1" i="1" dirty="0">
                <a:latin typeface="Roboto"/>
              </a:rPr>
              <a:t>, NY Thruway</a:t>
            </a:r>
          </a:p>
        </p:txBody>
      </p:sp>
      <p:sp>
        <p:nvSpPr>
          <p:cNvPr id="5" name="TextBox 4"/>
          <p:cNvSpPr txBox="1"/>
          <p:nvPr/>
        </p:nvSpPr>
        <p:spPr>
          <a:xfrm>
            <a:off x="252993" y="4913694"/>
            <a:ext cx="4879110" cy="246221"/>
          </a:xfrm>
          <a:prstGeom prst="rect">
            <a:avLst/>
          </a:prstGeom>
          <a:noFill/>
        </p:spPr>
        <p:txBody>
          <a:bodyPr wrap="square" lIns="0" tIns="0" rIns="0" bIns="0" rtlCol="0">
            <a:spAutoFit/>
          </a:bodyPr>
          <a:lstStyle/>
          <a:p>
            <a:r>
              <a:rPr lang="en-US" sz="1600" b="1" dirty="0">
                <a:latin typeface="Roboto"/>
              </a:rPr>
              <a:t>IT WORKS!  Now let’s make it super easy to use!</a:t>
            </a:r>
          </a:p>
        </p:txBody>
      </p:sp>
    </p:spTree>
    <p:extLst>
      <p:ext uri="{BB962C8B-B14F-4D97-AF65-F5344CB8AC3E}">
        <p14:creationId xmlns:p14="http://schemas.microsoft.com/office/powerpoint/2010/main" val="441079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5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vol="80000">
                <p:cTn id="12" fill="hold" display="0">
                  <p:stCondLst>
                    <p:cond delay="indefinite"/>
                  </p:stCondLst>
                </p:cTn>
                <p:tgtEl>
                  <p:spTgt spid="14"/>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637" y="73129"/>
            <a:ext cx="8229600" cy="990600"/>
          </a:xfrm>
        </p:spPr>
        <p:txBody>
          <a:bodyPr>
            <a:normAutofit/>
          </a:bodyPr>
          <a:lstStyle/>
          <a:p>
            <a:pPr algn="r"/>
            <a:r>
              <a:rPr lang="en-US" sz="4800" b="1" dirty="0" smtClean="0"/>
              <a:t>  3</a:t>
            </a:r>
            <a:r>
              <a:rPr lang="en-US" sz="4800" b="1" baseline="30000" dirty="0" smtClean="0"/>
              <a:t>rd</a:t>
            </a:r>
            <a:r>
              <a:rPr lang="en-US" sz="4800" b="1" dirty="0" smtClean="0"/>
              <a:t> Party Testing   </a:t>
            </a:r>
            <a:endParaRPr lang="en-US" sz="4800" b="1" dirty="0"/>
          </a:p>
        </p:txBody>
      </p:sp>
      <p:pic>
        <p:nvPicPr>
          <p:cNvPr id="3" name="TTI Testi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rot="5400000">
            <a:off x="-331626" y="2206990"/>
            <a:ext cx="4327525" cy="2438400"/>
          </a:xfrm>
          <a:prstGeom prst="rect">
            <a:avLst/>
          </a:prstGeom>
        </p:spPr>
      </p:pic>
      <p:pic>
        <p:nvPicPr>
          <p:cNvPr id="4" name="Picture 3"/>
          <p:cNvPicPr>
            <a:picLocks noChangeAspect="1"/>
          </p:cNvPicPr>
          <p:nvPr/>
        </p:nvPicPr>
        <p:blipFill>
          <a:blip r:embed="rId7"/>
          <a:stretch>
            <a:fillRect/>
          </a:stretch>
        </p:blipFill>
        <p:spPr>
          <a:xfrm>
            <a:off x="612937" y="269423"/>
            <a:ext cx="2621507" cy="632515"/>
          </a:xfrm>
          <a:prstGeom prst="rect">
            <a:avLst/>
          </a:prstGeom>
        </p:spPr>
      </p:pic>
      <p:sp>
        <p:nvSpPr>
          <p:cNvPr id="5" name="TextBox 4"/>
          <p:cNvSpPr txBox="1"/>
          <p:nvPr/>
        </p:nvSpPr>
        <p:spPr>
          <a:xfrm>
            <a:off x="3560549" y="1389915"/>
            <a:ext cx="5488560" cy="1169551"/>
          </a:xfrm>
          <a:prstGeom prst="rect">
            <a:avLst/>
          </a:prstGeom>
          <a:noFill/>
        </p:spPr>
        <p:txBody>
          <a:bodyPr wrap="square" rtlCol="0">
            <a:spAutoFit/>
          </a:bodyPr>
          <a:lstStyle/>
          <a:p>
            <a:pPr marL="285750" indent="-285750">
              <a:buBlip>
                <a:blip r:embed="rId8"/>
              </a:buBlip>
            </a:pPr>
            <a:r>
              <a:rPr lang="en-US" sz="1600" dirty="0" smtClean="0"/>
              <a:t>Put our best foot forward</a:t>
            </a:r>
          </a:p>
          <a:p>
            <a:endParaRPr lang="en-US" sz="1100" dirty="0" smtClean="0"/>
          </a:p>
          <a:p>
            <a:pPr marL="285750" indent="-285750">
              <a:buBlip>
                <a:blip r:embed="rId8"/>
              </a:buBlip>
            </a:pPr>
            <a:r>
              <a:rPr lang="en-US" sz="1600" dirty="0" smtClean="0"/>
              <a:t>Tested Alarm Rate and False Alarm Rate</a:t>
            </a:r>
          </a:p>
          <a:p>
            <a:pPr marL="285750" indent="-285750">
              <a:buBlip>
                <a:blip r:embed="rId8"/>
              </a:buBlip>
            </a:pPr>
            <a:endParaRPr lang="en-US" sz="1100" dirty="0"/>
          </a:p>
          <a:p>
            <a:pPr marL="285750" indent="-285750">
              <a:buBlip>
                <a:blip r:embed="rId8"/>
              </a:buBlip>
            </a:pPr>
            <a:r>
              <a:rPr lang="en-US" sz="1600" dirty="0" smtClean="0"/>
              <a:t>All tests have passed to date</a:t>
            </a:r>
            <a:endParaRPr lang="en-US" sz="1100" dirty="0"/>
          </a:p>
        </p:txBody>
      </p:sp>
      <p:sp>
        <p:nvSpPr>
          <p:cNvPr id="6" name="TextBox 5"/>
          <p:cNvSpPr txBox="1"/>
          <p:nvPr/>
        </p:nvSpPr>
        <p:spPr>
          <a:xfrm>
            <a:off x="4327611" y="5238996"/>
            <a:ext cx="2984743" cy="400110"/>
          </a:xfrm>
          <a:prstGeom prst="rect">
            <a:avLst/>
          </a:prstGeom>
          <a:noFill/>
        </p:spPr>
        <p:txBody>
          <a:bodyPr wrap="square" rtlCol="0">
            <a:spAutoFit/>
          </a:bodyPr>
          <a:lstStyle/>
          <a:p>
            <a:r>
              <a:rPr lang="en-US" sz="2000" b="1" dirty="0" smtClean="0"/>
              <a:t>We Proved it is Possible!</a:t>
            </a:r>
            <a:endParaRPr lang="en-US" sz="2000" b="1" dirty="0"/>
          </a:p>
        </p:txBody>
      </p:sp>
      <p:pic>
        <p:nvPicPr>
          <p:cNvPr id="7" name="TTI Testing 2">
            <a:hlinkClick r:id="" action="ppaction://media"/>
          </p:cNvPr>
          <p:cNvPicPr>
            <a:picLocks noChangeAspect="1"/>
          </p:cNvPicPr>
          <p:nvPr>
            <a:videoFile r:link="rId3"/>
            <p:extLst>
              <p:ext uri="{DAA4B4D4-6D71-4841-9C94-3DE7FCFB9230}">
                <p14:media xmlns:p14="http://schemas.microsoft.com/office/powerpoint/2010/main" r:embed="rId4">
                  <p14:trim st="1725" end="1274.3333"/>
                </p14:media>
              </p:ext>
            </p:extLst>
          </p:nvPr>
        </p:nvPicPr>
        <p:blipFill>
          <a:blip r:embed="rId9"/>
          <a:stretch>
            <a:fillRect/>
          </a:stretch>
        </p:blipFill>
        <p:spPr>
          <a:xfrm>
            <a:off x="3962457" y="3127068"/>
            <a:ext cx="3715052" cy="2093294"/>
          </a:xfrm>
          <a:prstGeom prst="rect">
            <a:avLst/>
          </a:prstGeom>
        </p:spPr>
      </p:pic>
    </p:spTree>
    <p:extLst>
      <p:ext uri="{BB962C8B-B14F-4D97-AF65-F5344CB8AC3E}">
        <p14:creationId xmlns:p14="http://schemas.microsoft.com/office/powerpoint/2010/main" val="3626924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63" fill="hold"/>
                                        <p:tgtEl>
                                          <p:spTgt spid="3"/>
                                        </p:tgtEl>
                                      </p:cBhvr>
                                    </p:cmd>
                                  </p:childTnLst>
                                </p:cTn>
                              </p:par>
                            </p:childTnLst>
                          </p:cTn>
                        </p:par>
                        <p:par>
                          <p:cTn id="7" fill="hold">
                            <p:stCondLst>
                              <p:cond delay="8263"/>
                            </p:stCondLst>
                            <p:childTnLst>
                              <p:par>
                                <p:cTn id="8" presetID="1" presetClass="mediacall" presetSubtype="0" fill="hold" nodeType="afterEffect">
                                  <p:stCondLst>
                                    <p:cond delay="0"/>
                                  </p:stCondLst>
                                  <p:childTnLst>
                                    <p:cmd type="call" cmd="playFrom(0.0)">
                                      <p:cBhvr>
                                        <p:cTn id="9" dur="1130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0" fill="hold" display="0">
                  <p:stCondLst>
                    <p:cond delay="indefinite"/>
                  </p:st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video>
              <p:cMediaNode vol="80000" mute="1">
                <p:cTn id="16" fill="hold" display="0">
                  <p:stCondLst>
                    <p:cond delay="indefinite"/>
                  </p:stCondLst>
                </p:cTn>
                <p:tgtEl>
                  <p:spTgt spid="7"/>
                </p:tgtEl>
              </p:cMediaNode>
            </p:video>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93470"/>
            <a:ext cx="8115300" cy="857250"/>
          </a:xfrm>
        </p:spPr>
        <p:txBody>
          <a:bodyPr/>
          <a:lstStyle/>
          <a:p>
            <a:pPr algn="l"/>
            <a:r>
              <a:rPr lang="en-US" dirty="0" smtClean="0"/>
              <a:t/>
            </a:r>
            <a:br>
              <a:rPr lang="en-US" dirty="0" smtClean="0"/>
            </a:br>
            <a:r>
              <a:rPr lang="en-US" sz="4000" dirty="0" smtClean="0"/>
              <a:t>Work Zone Safety – Our Journey</a:t>
            </a:r>
            <a:r>
              <a:rPr lang="en-US" sz="4000" dirty="0" smtClean="0">
                <a:solidFill>
                  <a:schemeClr val="bg1"/>
                </a:solidFill>
              </a:rPr>
              <a:t/>
            </a:r>
            <a:br>
              <a:rPr lang="en-US" sz="4000" dirty="0" smtClean="0">
                <a:solidFill>
                  <a:schemeClr val="bg1"/>
                </a:solidFill>
              </a:rPr>
            </a:br>
            <a:r>
              <a:rPr lang="en-US" dirty="0" smtClean="0">
                <a:solidFill>
                  <a:schemeClr val="bg1"/>
                </a:solidFill>
              </a:rPr>
              <a:t/>
            </a:r>
            <a:br>
              <a:rPr lang="en-US" dirty="0" smtClean="0">
                <a:solidFill>
                  <a:schemeClr val="bg1"/>
                </a:solidFill>
              </a:rPr>
            </a:br>
            <a:r>
              <a:rPr lang="en-US" dirty="0" smtClean="0">
                <a:solidFill>
                  <a:schemeClr val="bg1"/>
                </a:solidFill>
              </a:rPr>
              <a:t/>
            </a:r>
            <a:br>
              <a:rPr lang="en-US" dirty="0" smtClean="0">
                <a:solidFill>
                  <a:schemeClr val="bg1"/>
                </a:solidFill>
              </a:rPr>
            </a:br>
            <a:endParaRPr lang="en-US" sz="3000" dirty="0"/>
          </a:p>
        </p:txBody>
      </p:sp>
      <p:sp>
        <p:nvSpPr>
          <p:cNvPr id="3" name="Content Placeholder 2"/>
          <p:cNvSpPr>
            <a:spLocks noGrp="1"/>
          </p:cNvSpPr>
          <p:nvPr>
            <p:ph idx="1"/>
          </p:nvPr>
        </p:nvSpPr>
        <p:spPr>
          <a:xfrm>
            <a:off x="381000" y="1950720"/>
            <a:ext cx="8305800" cy="3257550"/>
          </a:xfrm>
        </p:spPr>
        <p:txBody>
          <a:bodyPr/>
          <a:lstStyle/>
          <a:p>
            <a:pPr marL="0" indent="0">
              <a:buNone/>
            </a:pPr>
            <a:endParaRPr lang="en-US" b="1" dirty="0"/>
          </a:p>
          <a:p>
            <a:r>
              <a:rPr lang="en-US" b="1" dirty="0" smtClean="0">
                <a:solidFill>
                  <a:schemeClr val="tx1"/>
                </a:solidFill>
              </a:rPr>
              <a:t>Compliance</a:t>
            </a:r>
          </a:p>
          <a:p>
            <a:r>
              <a:rPr lang="en-US" b="1" dirty="0" smtClean="0">
                <a:solidFill>
                  <a:schemeClr val="tx1"/>
                </a:solidFill>
              </a:rPr>
              <a:t>Risk Evaluation</a:t>
            </a:r>
          </a:p>
          <a:p>
            <a:r>
              <a:rPr lang="en-US" b="1" dirty="0" smtClean="0">
                <a:solidFill>
                  <a:schemeClr val="tx1"/>
                </a:solidFill>
              </a:rPr>
              <a:t>“Beyond Compliance” – Best Practices</a:t>
            </a:r>
          </a:p>
          <a:p>
            <a:r>
              <a:rPr lang="en-US" b="1" dirty="0" smtClean="0">
                <a:solidFill>
                  <a:schemeClr val="tx1"/>
                </a:solidFill>
              </a:rPr>
              <a:t>Technology</a:t>
            </a:r>
            <a:endParaRPr lang="en-US" b="1" dirty="0">
              <a:solidFill>
                <a:schemeClr val="tx1"/>
              </a:solidFill>
            </a:endParaRPr>
          </a:p>
        </p:txBody>
      </p:sp>
    </p:spTree>
    <p:extLst>
      <p:ext uri="{BB962C8B-B14F-4D97-AF65-F5344CB8AC3E}">
        <p14:creationId xmlns:p14="http://schemas.microsoft.com/office/powerpoint/2010/main" val="39660272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746" y="269838"/>
            <a:ext cx="8229600" cy="990600"/>
          </a:xfrm>
        </p:spPr>
        <p:txBody>
          <a:bodyPr>
            <a:normAutofit/>
          </a:bodyPr>
          <a:lstStyle/>
          <a:p>
            <a:pPr algn="l"/>
            <a:r>
              <a:rPr lang="en-US" sz="4400" b="1" dirty="0" smtClean="0"/>
              <a:t>    </a:t>
            </a:r>
            <a:r>
              <a:rPr lang="en-US" sz="4400" b="1" dirty="0" smtClean="0">
                <a:solidFill>
                  <a:schemeClr val="bg1"/>
                </a:solidFill>
              </a:rPr>
              <a:t>Next Steps</a:t>
            </a:r>
            <a:endParaRPr lang="en-US" sz="4400" b="1" dirty="0">
              <a:solidFill>
                <a:schemeClr val="bg1"/>
              </a:solidFill>
            </a:endParaRPr>
          </a:p>
        </p:txBody>
      </p:sp>
      <p:grpSp>
        <p:nvGrpSpPr>
          <p:cNvPr id="5" name="Group 4"/>
          <p:cNvGrpSpPr/>
          <p:nvPr/>
        </p:nvGrpSpPr>
        <p:grpSpPr>
          <a:xfrm>
            <a:off x="6550672" y="-61823"/>
            <a:ext cx="1753344" cy="482641"/>
            <a:chOff x="3275872" y="1012952"/>
            <a:chExt cx="1738956" cy="525150"/>
          </a:xfrm>
        </p:grpSpPr>
        <p:sp>
          <p:nvSpPr>
            <p:cNvPr id="6" name="Rectangle 5"/>
            <p:cNvSpPr/>
            <p:nvPr/>
          </p:nvSpPr>
          <p:spPr>
            <a:xfrm>
              <a:off x="3674853" y="1239756"/>
              <a:ext cx="1173193" cy="182337"/>
            </a:xfrm>
            <a:prstGeom prst="rect">
              <a:avLst/>
            </a:prstGeom>
            <a:gradFill>
              <a:gsLst>
                <a:gs pos="0">
                  <a:schemeClr val="bg1">
                    <a:tint val="80000"/>
                    <a:satMod val="300000"/>
                  </a:schemeClr>
                </a:gs>
                <a:gs pos="100000">
                  <a:schemeClr val="bg1">
                    <a:shade val="30000"/>
                    <a:satMod val="200000"/>
                  </a:schemeClr>
                </a:gs>
              </a:gsLst>
              <a:path path="circl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5-Point Star 6"/>
            <p:cNvSpPr/>
            <p:nvPr/>
          </p:nvSpPr>
          <p:spPr>
            <a:xfrm>
              <a:off x="3275872" y="1012952"/>
              <a:ext cx="602412" cy="525150"/>
            </a:xfrm>
            <a:prstGeom prst="star5">
              <a:avLst/>
            </a:prstGeom>
            <a:gradFill>
              <a:gsLst>
                <a:gs pos="0">
                  <a:schemeClr val="bg1">
                    <a:tint val="80000"/>
                    <a:satMod val="300000"/>
                  </a:schemeClr>
                </a:gs>
                <a:gs pos="100000">
                  <a:schemeClr val="bg1">
                    <a:shade val="30000"/>
                    <a:satMod val="200000"/>
                  </a:schemeClr>
                </a:gs>
              </a:gsLst>
              <a:path path="circle">
                <a:fillToRect l="50000" t="50000" r="50000" b="5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508070" y="1131656"/>
              <a:ext cx="1506758" cy="37955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We Are Here</a:t>
              </a:r>
              <a:endParaRPr lang="en-US" sz="1200" b="1" dirty="0">
                <a:solidFill>
                  <a:schemeClr val="tx1"/>
                </a:solidFill>
              </a:endParaRPr>
            </a:p>
          </p:txBody>
        </p:sp>
      </p:grpSp>
      <p:sp>
        <p:nvSpPr>
          <p:cNvPr id="9" name="TextBox 8"/>
          <p:cNvSpPr txBox="1"/>
          <p:nvPr/>
        </p:nvSpPr>
        <p:spPr>
          <a:xfrm>
            <a:off x="3139239" y="5582812"/>
            <a:ext cx="4018829" cy="461665"/>
          </a:xfrm>
          <a:prstGeom prst="rect">
            <a:avLst/>
          </a:prstGeom>
          <a:noFill/>
        </p:spPr>
        <p:txBody>
          <a:bodyPr wrap="square" rtlCol="0">
            <a:spAutoFit/>
          </a:bodyPr>
          <a:lstStyle/>
          <a:p>
            <a:r>
              <a:rPr lang="en-US" sz="2400" b="1" dirty="0" smtClean="0">
                <a:solidFill>
                  <a:srgbClr val="FF9900"/>
                </a:solidFill>
              </a:rPr>
              <a:t>UNDER CONSTRUCTION</a:t>
            </a:r>
            <a:endParaRPr lang="en-US" sz="2400" b="1" dirty="0">
              <a:solidFill>
                <a:srgbClr val="FF9900"/>
              </a:solidFill>
            </a:endParaRPr>
          </a:p>
        </p:txBody>
      </p:sp>
      <p:sp>
        <p:nvSpPr>
          <p:cNvPr id="10" name="TextBox 9"/>
          <p:cNvSpPr txBox="1"/>
          <p:nvPr/>
        </p:nvSpPr>
        <p:spPr>
          <a:xfrm>
            <a:off x="152400" y="1339269"/>
            <a:ext cx="7005668" cy="3046988"/>
          </a:xfrm>
          <a:prstGeom prst="rect">
            <a:avLst/>
          </a:prstGeom>
          <a:noFill/>
        </p:spPr>
        <p:txBody>
          <a:bodyPr wrap="square" rtlCol="0">
            <a:spAutoFit/>
          </a:bodyPr>
          <a:lstStyle/>
          <a:p>
            <a:pPr marL="285750" indent="-285750">
              <a:buBlip>
                <a:blip r:embed="rId2"/>
              </a:buBlip>
            </a:pPr>
            <a:r>
              <a:rPr lang="en-US" sz="3200" dirty="0" smtClean="0"/>
              <a:t>Continue Pilots </a:t>
            </a:r>
            <a:endParaRPr lang="en-US" sz="3200" dirty="0"/>
          </a:p>
          <a:p>
            <a:endParaRPr lang="en-US" sz="3200" dirty="0" smtClean="0"/>
          </a:p>
          <a:p>
            <a:pPr marL="285750" indent="-285750">
              <a:buBlip>
                <a:blip r:embed="rId2"/>
              </a:buBlip>
            </a:pPr>
            <a:r>
              <a:rPr lang="en-US" sz="3200" dirty="0" smtClean="0"/>
              <a:t>Broader Internal Rollout in Summer 2017</a:t>
            </a:r>
          </a:p>
          <a:p>
            <a:endParaRPr lang="en-US" sz="3200" dirty="0" smtClean="0"/>
          </a:p>
          <a:p>
            <a:pPr marL="285750" indent="-285750">
              <a:buBlip>
                <a:blip r:embed="rId2"/>
              </a:buBlip>
            </a:pPr>
            <a:r>
              <a:rPr lang="en-US" sz="3200" dirty="0" smtClean="0"/>
              <a:t>Plan to open to public 2018</a:t>
            </a:r>
            <a:endParaRPr lang="en-US" sz="3200" dirty="0"/>
          </a:p>
        </p:txBody>
      </p:sp>
      <p:pic>
        <p:nvPicPr>
          <p:cNvPr id="11" name="Picture 10"/>
          <p:cNvPicPr>
            <a:picLocks noChangeAspect="1"/>
          </p:cNvPicPr>
          <p:nvPr/>
        </p:nvPicPr>
        <p:blipFill>
          <a:blip r:embed="rId3"/>
          <a:stretch>
            <a:fillRect/>
          </a:stretch>
        </p:blipFill>
        <p:spPr>
          <a:xfrm>
            <a:off x="4900222" y="3165044"/>
            <a:ext cx="3908296" cy="2390124"/>
          </a:xfrm>
          <a:prstGeom prst="rect">
            <a:avLst/>
          </a:prstGeom>
        </p:spPr>
      </p:pic>
      <p:sp>
        <p:nvSpPr>
          <p:cNvPr id="12" name="TextBox 11"/>
          <p:cNvSpPr txBox="1"/>
          <p:nvPr/>
        </p:nvSpPr>
        <p:spPr>
          <a:xfrm>
            <a:off x="6468139" y="2953756"/>
            <a:ext cx="2173857" cy="461665"/>
          </a:xfrm>
          <a:prstGeom prst="rect">
            <a:avLst/>
          </a:prstGeom>
          <a:noFill/>
        </p:spPr>
        <p:txBody>
          <a:bodyPr wrap="square" rtlCol="0">
            <a:spAutoFit/>
          </a:bodyPr>
          <a:lstStyle/>
          <a:p>
            <a:r>
              <a:rPr lang="en-US" sz="2400" b="1" dirty="0" smtClean="0">
                <a:solidFill>
                  <a:srgbClr val="FF9900"/>
                </a:solidFill>
              </a:rPr>
              <a:t>FLUID PROCESS</a:t>
            </a:r>
            <a:endParaRPr lang="en-US" sz="2400" b="1" dirty="0">
              <a:solidFill>
                <a:srgbClr val="FF9900"/>
              </a:solidFill>
            </a:endParaRPr>
          </a:p>
        </p:txBody>
      </p:sp>
    </p:spTree>
    <p:extLst>
      <p:ext uri="{BB962C8B-B14F-4D97-AF65-F5344CB8AC3E}">
        <p14:creationId xmlns:p14="http://schemas.microsoft.com/office/powerpoint/2010/main" val="24879501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i="1" dirty="0"/>
              <a:t>Risk is everywhere </a:t>
            </a:r>
            <a:r>
              <a:rPr lang="en-US" sz="4000" i="1" dirty="0"/>
              <a:t>!</a:t>
            </a:r>
            <a:br>
              <a:rPr lang="en-US" sz="4000" i="1" dirty="0"/>
            </a:b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143000" y="1754102"/>
            <a:ext cx="6446520" cy="4819365"/>
          </a:xfrm>
        </p:spPr>
      </p:pic>
      <p:sp>
        <p:nvSpPr>
          <p:cNvPr id="3" name="Oval 2"/>
          <p:cNvSpPr/>
          <p:nvPr/>
        </p:nvSpPr>
        <p:spPr>
          <a:xfrm>
            <a:off x="4572000" y="3124200"/>
            <a:ext cx="1981200" cy="1524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657350" y="1457325"/>
            <a:ext cx="184731" cy="507831"/>
          </a:xfrm>
          <a:prstGeom prst="rect">
            <a:avLst/>
          </a:prstGeom>
          <a:noFill/>
        </p:spPr>
        <p:txBody>
          <a:bodyPr wrap="none" rtlCol="0">
            <a:spAutoFit/>
          </a:bodyPr>
          <a:lstStyle/>
          <a:p>
            <a:endParaRPr lang="en-US" sz="2700" b="1" i="1" dirty="0"/>
          </a:p>
        </p:txBody>
      </p:sp>
      <p:sp>
        <p:nvSpPr>
          <p:cNvPr id="6" name="Rectangle 5"/>
          <p:cNvSpPr/>
          <p:nvPr/>
        </p:nvSpPr>
        <p:spPr>
          <a:xfrm>
            <a:off x="426720" y="1022046"/>
            <a:ext cx="8839200" cy="646331"/>
          </a:xfrm>
          <a:prstGeom prst="rect">
            <a:avLst/>
          </a:prstGeom>
        </p:spPr>
        <p:txBody>
          <a:bodyPr wrap="square">
            <a:spAutoFit/>
          </a:bodyPr>
          <a:lstStyle/>
          <a:p>
            <a:r>
              <a:rPr lang="en-US" b="1" dirty="0"/>
              <a:t>We have to continually evolve</a:t>
            </a:r>
            <a:r>
              <a:rPr lang="en-US" b="1" dirty="0" smtClean="0"/>
              <a:t>. Our </a:t>
            </a:r>
            <a:r>
              <a:rPr lang="en-US" b="1" dirty="0"/>
              <a:t>job is to be persistent in our work to provide employees with a safe work environment because….. </a:t>
            </a:r>
          </a:p>
        </p:txBody>
      </p:sp>
    </p:spTree>
    <p:extLst>
      <p:ext uri="{BB962C8B-B14F-4D97-AF65-F5344CB8AC3E}">
        <p14:creationId xmlns:p14="http://schemas.microsoft.com/office/powerpoint/2010/main" val="2562417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57350" y="1676400"/>
            <a:ext cx="5829300" cy="5022884"/>
          </a:xfrm>
          <a:prstGeom prst="rect">
            <a:avLst/>
          </a:prstGeom>
        </p:spPr>
      </p:pic>
      <p:sp>
        <p:nvSpPr>
          <p:cNvPr id="5" name="Title 4"/>
          <p:cNvSpPr>
            <a:spLocks noGrp="1"/>
          </p:cNvSpPr>
          <p:nvPr>
            <p:ph type="title"/>
          </p:nvPr>
        </p:nvSpPr>
        <p:spPr/>
        <p:txBody>
          <a:bodyPr/>
          <a:lstStyle/>
          <a:p>
            <a:pPr algn="l"/>
            <a:r>
              <a:rPr lang="en-US" dirty="0"/>
              <a:t>This is why we do </a:t>
            </a:r>
            <a:r>
              <a:rPr lang="en-US" dirty="0" smtClean="0"/>
              <a:t>it!</a:t>
            </a:r>
            <a:endParaRPr lang="en-US" dirty="0"/>
          </a:p>
        </p:txBody>
      </p:sp>
    </p:spTree>
    <p:extLst>
      <p:ext uri="{BB962C8B-B14F-4D97-AF65-F5344CB8AC3E}">
        <p14:creationId xmlns:p14="http://schemas.microsoft.com/office/powerpoint/2010/main" val="33894147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229600" cy="857250"/>
          </a:xfrm>
        </p:spPr>
        <p:txBody>
          <a:bodyPr/>
          <a:lstStyle/>
          <a:p>
            <a:pPr algn="l"/>
            <a:r>
              <a:rPr lang="en-US" dirty="0" smtClean="0">
                <a:solidFill>
                  <a:schemeClr val="bg1"/>
                </a:solidFill>
              </a:rPr>
              <a:t>Compliance</a:t>
            </a:r>
            <a:endParaRPr lang="en-US" dirty="0">
              <a:solidFill>
                <a:schemeClr val="bg1"/>
              </a:solidFill>
            </a:endParaRPr>
          </a:p>
        </p:txBody>
      </p:sp>
      <p:sp>
        <p:nvSpPr>
          <p:cNvPr id="3" name="Content Placeholder 2"/>
          <p:cNvSpPr>
            <a:spLocks noGrp="1"/>
          </p:cNvSpPr>
          <p:nvPr>
            <p:ph idx="1"/>
          </p:nvPr>
        </p:nvSpPr>
        <p:spPr>
          <a:xfrm>
            <a:off x="838200" y="2057400"/>
            <a:ext cx="6553200" cy="4343400"/>
          </a:xfrm>
        </p:spPr>
        <p:txBody>
          <a:bodyPr/>
          <a:lstStyle/>
          <a:p>
            <a:r>
              <a:rPr lang="en-US" b="1" dirty="0" smtClean="0"/>
              <a:t>MUTCD </a:t>
            </a:r>
          </a:p>
          <a:p>
            <a:r>
              <a:rPr lang="en-US" b="1" dirty="0" smtClean="0"/>
              <a:t>OSHA</a:t>
            </a:r>
          </a:p>
          <a:p>
            <a:r>
              <a:rPr lang="en-US" b="1" dirty="0" smtClean="0"/>
              <a:t>DOT</a:t>
            </a:r>
          </a:p>
          <a:p>
            <a:r>
              <a:rPr lang="en-US" b="1" dirty="0" smtClean="0"/>
              <a:t>Manufacturer Specifications of Mobile Equipment </a:t>
            </a:r>
          </a:p>
          <a:p>
            <a:endParaRPr lang="en-US" dirty="0"/>
          </a:p>
        </p:txBody>
      </p:sp>
    </p:spTree>
    <p:extLst>
      <p:ext uri="{BB962C8B-B14F-4D97-AF65-F5344CB8AC3E}">
        <p14:creationId xmlns:p14="http://schemas.microsoft.com/office/powerpoint/2010/main" val="29723211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28625"/>
            <a:ext cx="8229600" cy="857250"/>
          </a:xfrm>
          <a:noFill/>
        </p:spPr>
        <p:txBody>
          <a:bodyPr/>
          <a:lstStyle/>
          <a:p>
            <a:pPr algn="l"/>
            <a:r>
              <a:rPr lang="en-US" dirty="0" smtClean="0">
                <a:solidFill>
                  <a:schemeClr val="bg1"/>
                </a:solidFill>
              </a:rPr>
              <a:t>Seatbelts</a:t>
            </a:r>
            <a:endParaRPr lang="en-US" dirty="0">
              <a:solidFill>
                <a:schemeClr val="bg1"/>
              </a:solidFill>
            </a:endParaRPr>
          </a:p>
        </p:txBody>
      </p:sp>
      <p:pic>
        <p:nvPicPr>
          <p:cNvPr id="3" name="Picture 2" descr="IMG_8605"/>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085850" y="1285875"/>
            <a:ext cx="5200650" cy="3900488"/>
          </a:xfrm>
          <a:prstGeom prst="rect">
            <a:avLst/>
          </a:prstGeom>
          <a:noFill/>
          <a:ln>
            <a:noFill/>
          </a:ln>
        </p:spPr>
      </p:pic>
      <p:pic>
        <p:nvPicPr>
          <p:cNvPr id="5" name="Picture 4" descr="249"/>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3886200" y="2743200"/>
            <a:ext cx="5892800" cy="4419600"/>
          </a:xfrm>
          <a:prstGeom prst="rect">
            <a:avLst/>
          </a:prstGeom>
          <a:noFill/>
          <a:ln>
            <a:noFill/>
          </a:ln>
        </p:spPr>
      </p:pic>
    </p:spTree>
    <p:extLst>
      <p:ext uri="{BB962C8B-B14F-4D97-AF65-F5344CB8AC3E}">
        <p14:creationId xmlns:p14="http://schemas.microsoft.com/office/powerpoint/2010/main" val="35433832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577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683933" y="1524000"/>
            <a:ext cx="6460067" cy="5334000"/>
          </a:xfrm>
          <a:prstGeom prst="rect">
            <a:avLst/>
          </a:prstGeom>
          <a:noFill/>
          <a:ln>
            <a:noFill/>
          </a:ln>
        </p:spPr>
      </p:pic>
      <p:sp>
        <p:nvSpPr>
          <p:cNvPr id="3" name="Title 2"/>
          <p:cNvSpPr>
            <a:spLocks noGrp="1"/>
          </p:cNvSpPr>
          <p:nvPr>
            <p:ph type="title"/>
          </p:nvPr>
        </p:nvSpPr>
        <p:spPr/>
        <p:txBody>
          <a:bodyPr/>
          <a:lstStyle/>
          <a:p>
            <a:pPr algn="l"/>
            <a:r>
              <a:rPr lang="en-US" dirty="0" smtClean="0">
                <a:solidFill>
                  <a:schemeClr val="bg1"/>
                </a:solidFill>
              </a:rPr>
              <a:t>Proper PPE</a:t>
            </a:r>
            <a:endParaRPr lang="en-US" dirty="0">
              <a:solidFill>
                <a:schemeClr val="bg1"/>
              </a:solidFill>
            </a:endParaRPr>
          </a:p>
        </p:txBody>
      </p:sp>
      <p:sp>
        <p:nvSpPr>
          <p:cNvPr id="4" name="Content Placeholder 3"/>
          <p:cNvSpPr>
            <a:spLocks noGrp="1"/>
          </p:cNvSpPr>
          <p:nvPr>
            <p:ph idx="1"/>
          </p:nvPr>
        </p:nvSpPr>
        <p:spPr/>
        <p:txBody>
          <a:bodyPr/>
          <a:lstStyle/>
          <a:p>
            <a:endParaRPr lang="en-US" dirty="0"/>
          </a:p>
        </p:txBody>
      </p:sp>
      <p:pic>
        <p:nvPicPr>
          <p:cNvPr id="5" name="Picture 4" descr="230"/>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2057400"/>
            <a:ext cx="3600450" cy="4800600"/>
          </a:xfrm>
          <a:prstGeom prst="rect">
            <a:avLst/>
          </a:prstGeom>
          <a:noFill/>
          <a:ln>
            <a:noFill/>
          </a:ln>
        </p:spPr>
      </p:pic>
    </p:spTree>
    <p:extLst>
      <p:ext uri="{BB962C8B-B14F-4D97-AF65-F5344CB8AC3E}">
        <p14:creationId xmlns:p14="http://schemas.microsoft.com/office/powerpoint/2010/main" val="30307778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chemeClr val="bg1"/>
                </a:solidFill>
              </a:rPr>
              <a:t>DOT Post Trip Inspections</a:t>
            </a:r>
            <a:endParaRPr lang="en-US" dirty="0">
              <a:solidFill>
                <a:schemeClr val="bg1"/>
              </a:solidFill>
            </a:endParaRPr>
          </a:p>
        </p:txBody>
      </p:sp>
      <p:pic>
        <p:nvPicPr>
          <p:cNvPr id="4" name="Content Placeholder 3" descr="238"/>
          <p:cNvPicPr>
            <a:picLocks noGrp="1" noChangeAspect="1"/>
          </p:cNvPicPr>
          <p:nvPr isPhoto="1">
            <p:ph idx="1"/>
          </p:nvPr>
        </p:nvPicPr>
        <p:blipFill>
          <a:blip r:embed="rId2" cstate="print">
            <a:lum/>
            <a:extLst>
              <a:ext uri="{28A0092B-C50C-407E-A947-70E740481C1C}">
                <a14:useLocalDpi xmlns:a14="http://schemas.microsoft.com/office/drawing/2010/main" val="0"/>
              </a:ext>
            </a:extLst>
          </a:blip>
          <a:stretch>
            <a:fillRect/>
          </a:stretch>
        </p:blipFill>
        <p:spPr>
          <a:xfrm>
            <a:off x="2149475" y="1905000"/>
            <a:ext cx="4343400" cy="4343400"/>
          </a:xfrm>
          <a:prstGeom prst="rect">
            <a:avLst/>
          </a:prstGeom>
          <a:noFill/>
          <a:ln>
            <a:noFill/>
          </a:ln>
        </p:spPr>
      </p:pic>
    </p:spTree>
    <p:extLst>
      <p:ext uri="{BB962C8B-B14F-4D97-AF65-F5344CB8AC3E}">
        <p14:creationId xmlns:p14="http://schemas.microsoft.com/office/powerpoint/2010/main" val="40546393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chemeClr val="bg1"/>
                </a:solidFill>
              </a:rPr>
              <a:t>Setting up Proper Temporary Traffic Control Zones</a:t>
            </a:r>
            <a:endParaRPr lang="en-US" dirty="0">
              <a:solidFill>
                <a:schemeClr val="bg1"/>
              </a:solidFill>
            </a:endParaRPr>
          </a:p>
        </p:txBody>
      </p:sp>
      <p:pic>
        <p:nvPicPr>
          <p:cNvPr id="198658" name="Picture 2"/>
          <p:cNvPicPr>
            <a:picLocks noGrp="1" noChangeAspect="1" noChangeArrowheads="1"/>
          </p:cNvPicPr>
          <p:nvPr>
            <p:ph idx="1"/>
          </p:nvPr>
        </p:nvPicPr>
        <p:blipFill>
          <a:blip r:embed="rId2" cstate="print"/>
          <a:srcRect/>
          <a:stretch>
            <a:fillRect/>
          </a:stretch>
        </p:blipFill>
        <p:spPr bwMode="auto">
          <a:xfrm>
            <a:off x="3048000" y="1676400"/>
            <a:ext cx="2999014" cy="4953000"/>
          </a:xfrm>
          <a:prstGeom prst="rect">
            <a:avLst/>
          </a:prstGeom>
          <a:noFill/>
          <a:ln w="9525">
            <a:noFill/>
            <a:miter lim="800000"/>
            <a:headEnd/>
            <a:tailEnd/>
          </a:ln>
        </p:spPr>
      </p:pic>
    </p:spTree>
    <p:extLst>
      <p:ext uri="{BB962C8B-B14F-4D97-AF65-F5344CB8AC3E}">
        <p14:creationId xmlns:p14="http://schemas.microsoft.com/office/powerpoint/2010/main" val="2593854005"/>
      </p:ext>
    </p:extLst>
  </p:cSld>
  <p:clrMapOvr>
    <a:masterClrMapping/>
  </p:clrMapOvr>
  <p:timing>
    <p:tnLst>
      <p:par>
        <p:cTn id="1" dur="indefinite" restart="never" nodeType="tmRoot"/>
      </p:par>
    </p:tnLst>
  </p:timing>
</p:sld>
</file>

<file path=ppt/theme/theme1.xml><?xml version="1.0" encoding="utf-8"?>
<a:theme xmlns:a="http://schemas.openxmlformats.org/drawingml/2006/main" name="Quarry">
  <a:themeElements>
    <a:clrScheme name="Quarr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Quar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Quarr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Quarr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Quarr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Quarr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Quarr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Quarr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Quarr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Quarr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Quarr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Quarr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Quarr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Quarr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DC431C272B0DD4B97F79EF4D61DA4D4" ma:contentTypeVersion="2" ma:contentTypeDescription="Create a new document." ma:contentTypeScope="" ma:versionID="8d79d21cbf6d1fd8bbefe96164426043">
  <xsd:schema xmlns:xsd="http://www.w3.org/2001/XMLSchema" xmlns:p="http://schemas.microsoft.com/office/2006/metadata/properties" targetNamespace="http://schemas.microsoft.com/office/2006/metadata/properties" ma:root="true" ma:fieldsID="29f1980e7869d0fdafffb26c56150868">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60A4F62-EEC0-49B5-AD61-1D22CC1CF5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9AFB2226-08AB-4ED1-90A4-AB2FB41ACECF}">
  <ds:schemaRefs>
    <ds:schemaRef ds:uri="http://purl.org/dc/elements/1.1/"/>
    <ds:schemaRef ds:uri="http://schemas.openxmlformats.org/package/2006/metadata/core-properties"/>
    <ds:schemaRef ds:uri="http://purl.org/dc/dcmitype/"/>
    <ds:schemaRef ds:uri="http://schemas.microsoft.com/office/2006/documentManagement/types"/>
    <ds:schemaRef ds:uri="http://purl.org/dc/terms/"/>
    <ds:schemaRef ds:uri="http://www.w3.org/XML/1998/namespace"/>
    <ds:schemaRef ds:uri="http://schemas.microsoft.com/office/2006/metadata/properties"/>
  </ds:schemaRefs>
</ds:datastoreItem>
</file>

<file path=customXml/itemProps3.xml><?xml version="1.0" encoding="utf-8"?>
<ds:datastoreItem xmlns:ds="http://schemas.openxmlformats.org/officeDocument/2006/customXml" ds:itemID="{51DE0954-0904-4720-A102-382D0034D60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4831</TotalTime>
  <Words>1485</Words>
  <Application>Microsoft Office PowerPoint</Application>
  <PresentationFormat>On-screen Show (4:3)</PresentationFormat>
  <Paragraphs>188</Paragraphs>
  <Slides>42</Slides>
  <Notes>14</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Arial</vt:lpstr>
      <vt:lpstr>Arial Black</vt:lpstr>
      <vt:lpstr>Roboto</vt:lpstr>
      <vt:lpstr>Times New Roman</vt:lpstr>
      <vt:lpstr>Wingdings</vt:lpstr>
      <vt:lpstr>Quarry</vt:lpstr>
      <vt:lpstr>Work Zone Safety – The Oldcastle Journey </vt:lpstr>
      <vt:lpstr>Nation Wide Work Zone Fatalities</vt:lpstr>
      <vt:lpstr>Would You Agree?</vt:lpstr>
      <vt:lpstr> Work Zone Safety – Our Journey   </vt:lpstr>
      <vt:lpstr>Compliance</vt:lpstr>
      <vt:lpstr>Seatbelts</vt:lpstr>
      <vt:lpstr>Proper PPE</vt:lpstr>
      <vt:lpstr>DOT Post Trip Inspections</vt:lpstr>
      <vt:lpstr>Setting up Proper Temporary Traffic Control Zones</vt:lpstr>
      <vt:lpstr>Back Up Alarms</vt:lpstr>
      <vt:lpstr>Set the Parking Brake</vt:lpstr>
      <vt:lpstr>Internal Traffic Control Plan (ITCP)</vt:lpstr>
      <vt:lpstr>Internal Traffic Control Plan  - OSHA</vt:lpstr>
      <vt:lpstr>Simple Compliance is Not Enough</vt:lpstr>
      <vt:lpstr>Training in 10 Factors that Influence Risk Tolerance</vt:lpstr>
      <vt:lpstr>Assess the Risks </vt:lpstr>
      <vt:lpstr>Risk Assessment &amp; Reduction / Jobsite</vt:lpstr>
      <vt:lpstr>Risk Evaluation and Reduction / Off the Jobsite</vt:lpstr>
      <vt:lpstr>Going Beyond Compliance and Risk Assessment</vt:lpstr>
      <vt:lpstr>PowerPoint Presentation</vt:lpstr>
      <vt:lpstr>Keep Your Distance</vt:lpstr>
      <vt:lpstr>GOAL – Get Out and Look</vt:lpstr>
      <vt:lpstr>Lighted Stop/Slow Paddles</vt:lpstr>
      <vt:lpstr>Paver Lights for Backing Trucks</vt:lpstr>
      <vt:lpstr>Angle vehicles to protect employees</vt:lpstr>
      <vt:lpstr>Mid-Lane Devices</vt:lpstr>
      <vt:lpstr>Spotters/Signal Persons</vt:lpstr>
      <vt:lpstr>Eduction on Blind Spots</vt:lpstr>
      <vt:lpstr>Blind Spots</vt:lpstr>
      <vt:lpstr>Utilize Electronic Aides</vt:lpstr>
      <vt:lpstr>Bed Up Indicator Light</vt:lpstr>
      <vt:lpstr>Communications with the Public</vt:lpstr>
      <vt:lpstr>Communications </vt:lpstr>
      <vt:lpstr>Work Zone Protection Devices</vt:lpstr>
      <vt:lpstr>Next Steps…Going Beyond</vt:lpstr>
      <vt:lpstr>Utilizing Innovation and Technology </vt:lpstr>
      <vt:lpstr>How does it work?</vt:lpstr>
      <vt:lpstr>2016 Pilots a Big Success </vt:lpstr>
      <vt:lpstr>  3rd Party Testing   </vt:lpstr>
      <vt:lpstr>    Next Steps</vt:lpstr>
      <vt:lpstr>Risk is everywhere ! </vt:lpstr>
      <vt:lpstr>This is why we do it!</vt:lpstr>
    </vt:vector>
  </TitlesOfParts>
  <Company>APAC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plea for help……… “Listen to the voices”</dc:title>
  <dc:creator>APAC Customer</dc:creator>
  <cp:lastModifiedBy>Willis, Crystal (Oldcastle Materials)</cp:lastModifiedBy>
  <cp:revision>354</cp:revision>
  <dcterms:created xsi:type="dcterms:W3CDTF">2008-06-07T15:55:27Z</dcterms:created>
  <dcterms:modified xsi:type="dcterms:W3CDTF">2017-03-22T19:32:30Z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0x0101002DC431C272B0DD4B97F79EF4D61DA4D4</vt:lpwstr>
  </property>
</Properties>
</file>