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7" r:id="rId2"/>
    <p:sldId id="329" r:id="rId3"/>
    <p:sldId id="363" r:id="rId4"/>
    <p:sldId id="361" r:id="rId5"/>
    <p:sldId id="323" r:id="rId6"/>
    <p:sldId id="324" r:id="rId7"/>
    <p:sldId id="325" r:id="rId8"/>
    <p:sldId id="326" r:id="rId9"/>
    <p:sldId id="327" r:id="rId10"/>
    <p:sldId id="328" r:id="rId11"/>
    <p:sldId id="362" r:id="rId12"/>
    <p:sldId id="359" r:id="rId13"/>
    <p:sldId id="355" r:id="rId14"/>
    <p:sldId id="356" r:id="rId15"/>
    <p:sldId id="357" r:id="rId16"/>
    <p:sldId id="358" r:id="rId17"/>
    <p:sldId id="335" r:id="rId18"/>
    <p:sldId id="330" r:id="rId19"/>
    <p:sldId id="331" r:id="rId20"/>
    <p:sldId id="332" r:id="rId21"/>
    <p:sldId id="333" r:id="rId22"/>
    <p:sldId id="334" r:id="rId23"/>
    <p:sldId id="322" r:id="rId24"/>
    <p:sldId id="336" r:id="rId25"/>
    <p:sldId id="338" r:id="rId26"/>
    <p:sldId id="342" r:id="rId27"/>
    <p:sldId id="360" r:id="rId28"/>
    <p:sldId id="337" r:id="rId29"/>
    <p:sldId id="339" r:id="rId30"/>
    <p:sldId id="340" r:id="rId31"/>
    <p:sldId id="343" r:id="rId32"/>
    <p:sldId id="344" r:id="rId33"/>
    <p:sldId id="345" r:id="rId34"/>
    <p:sldId id="346" r:id="rId35"/>
    <p:sldId id="347" r:id="rId36"/>
    <p:sldId id="349" r:id="rId37"/>
    <p:sldId id="351" r:id="rId38"/>
    <p:sldId id="352" r:id="rId39"/>
    <p:sldId id="353" r:id="rId40"/>
    <p:sldId id="354" r:id="rId41"/>
    <p:sldId id="341" r:id="rId42"/>
    <p:sldId id="35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588D5-7D91-4E72-A5B6-3B1C5B197CC0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F7B62-DFD8-423D-BA47-0A78B055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5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4D2DF-CD43-42CF-9870-C7DCFB5DE12B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Challenge in the industry today!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Most to Many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BB65-6E33-4B1D-BCEA-6C888CEF74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BB65-6E33-4B1D-BCEA-6C888CEF74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6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BB65-6E33-4B1D-BCEA-6C888CEF74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5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BB65-6E33-4B1D-BCEA-6C888CEF74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BB65-6E33-4B1D-BCEA-6C888CEF74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3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AE57E-057B-453F-AA20-5CD21BA1CB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297FD-D25B-4DEB-BDFB-25A3B2C4E71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40293-8EE8-4255-BFC6-495F8D92767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F23D494-AE53-4B64-8557-234651F9353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609F-B228-40B5-8AEA-8DF75EAE7AA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7423-9391-4D4D-8229-F112F6F23B4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EB9D-D81C-4E10-8594-95EBD34CE88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D65CB-5E97-408B-BE85-DFC54D7FFC3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BFF80-C5A4-404E-8C2B-018F32CEA69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2E72C-04ED-4F1B-A48A-99BF68CCA02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9/21/2016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Alabama Asphalt Pavement Association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BFA7175-2D25-480B-9399-08CC136E309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8229600" cy="1470025"/>
          </a:xfrm>
        </p:spPr>
        <p:txBody>
          <a:bodyPr/>
          <a:lstStyle/>
          <a:p>
            <a:pPr algn="l" eaLnBrk="1" hangingPunct="1"/>
            <a:r>
              <a:rPr lang="en-US" altLang="en-US" sz="4800" dirty="0" smtClean="0"/>
              <a:t>RAS Research Update and 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FC0B2-A0E2-4C33-BAC5-1EC06D670E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58800" y="3898900"/>
            <a:ext cx="7213600" cy="2273300"/>
          </a:xfrm>
        </p:spPr>
        <p:txBody>
          <a:bodyPr anchor="ctr"/>
          <a:lstStyle/>
          <a:p>
            <a:pPr algn="l"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Dr. J. Richard Willis</a:t>
            </a:r>
          </a:p>
          <a:p>
            <a:pPr algn="l"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Alabama Asphalt Pavement Association Meeting</a:t>
            </a:r>
          </a:p>
          <a:p>
            <a:pPr algn="l"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March 9, 2016</a:t>
            </a:r>
          </a:p>
        </p:txBody>
      </p:sp>
    </p:spTree>
    <p:extLst>
      <p:ext uri="{BB962C8B-B14F-4D97-AF65-F5344CB8AC3E}">
        <p14:creationId xmlns:p14="http://schemas.microsoft.com/office/powerpoint/2010/main" val="339661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vs Extrapolated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57073"/>
              </p:ext>
            </p:extLst>
          </p:nvPr>
        </p:nvGraphicFramePr>
        <p:xfrm>
          <a:off x="838200" y="1447800"/>
          <a:ext cx="7619996" cy="4634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686"/>
                <a:gridCol w="1234062"/>
                <a:gridCol w="1234062"/>
                <a:gridCol w="1234062"/>
                <a:gridCol w="1234062"/>
                <a:gridCol w="1234062"/>
              </a:tblGrid>
              <a:tr h="41350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Dataset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Measured Data, °T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Extrapolated Data, °T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p-value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Average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Variance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Average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Variance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All Data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147.5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150.4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146.2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626.1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0.73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Michigan MW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137.7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30.6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132.9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19.1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Michigan TO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155.4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69.2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167.8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1090.4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Oregon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147.2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21.5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144.3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26.4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0.22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New Hampshire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156.3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75.3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144.9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172.9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Georgia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156.5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144.8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157.7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1641.3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Texas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131.9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25.0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129.7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0.29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Post-Consumer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147.9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184.5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147.5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647.4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Manufacturer’s Waste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147.2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122.0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145.0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625.7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0.68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082099"/>
            <a:ext cx="2960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t-Test with unequal variances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n-US" dirty="0" smtClean="0">
                <a:solidFill>
                  <a:schemeClr val="bg1"/>
                </a:solidFill>
              </a:rPr>
              <a:t> = 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399" y="6082099"/>
            <a:ext cx="288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: Measured = Extrapolated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How Much Binder is in the RAS?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Chemical extraction vs. Ignition Oven</a:t>
            </a:r>
          </a:p>
          <a:p>
            <a:pPr lvl="1"/>
            <a:r>
              <a:rPr lang="en-US" altLang="en-US" smtClean="0"/>
              <a:t>Chemical Extraction:</a:t>
            </a:r>
          </a:p>
          <a:p>
            <a:pPr lvl="2"/>
            <a:r>
              <a:rPr lang="en-US" altLang="en-US" smtClean="0"/>
              <a:t>Do I get all of the RAS?</a:t>
            </a:r>
          </a:p>
          <a:p>
            <a:pPr lvl="1"/>
            <a:r>
              <a:rPr lang="en-US" altLang="en-US" smtClean="0"/>
              <a:t>Ignition oven:</a:t>
            </a:r>
          </a:p>
          <a:p>
            <a:pPr lvl="2"/>
            <a:r>
              <a:rPr lang="en-US" altLang="en-US" smtClean="0"/>
              <a:t>Do I burn off other organic matter?</a:t>
            </a:r>
          </a:p>
          <a:p>
            <a:r>
              <a:rPr lang="en-US" altLang="en-US" smtClean="0"/>
              <a:t>AASHTO – Must use chemical extraction</a:t>
            </a:r>
          </a:p>
          <a:p>
            <a:r>
              <a:rPr lang="en-US" altLang="en-US" smtClean="0"/>
              <a:t>Virginia – Developed ignition oven correction factor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C696F-D871-48F2-8473-AB5624D6B8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Asphalt Content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2133600" cy="365125"/>
          </a:xfrm>
        </p:spPr>
        <p:txBody>
          <a:bodyPr/>
          <a:lstStyle/>
          <a:p>
            <a:pPr>
              <a:defRPr/>
            </a:pPr>
            <a:fld id="{A6631652-8433-43AE-9075-28B7111E499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76645"/>
              </p:ext>
            </p:extLst>
          </p:nvPr>
        </p:nvGraphicFramePr>
        <p:xfrm>
          <a:off x="990600" y="1752600"/>
          <a:ext cx="7300913" cy="374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93"/>
                <a:gridCol w="1752707"/>
                <a:gridCol w="2379998"/>
                <a:gridCol w="1644115"/>
              </a:tblGrid>
              <a:tr h="11888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Ignition AC, %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TCE Extraction AC, %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Difference, %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</a:tr>
              <a:tr h="4572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 – RAS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30.75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25.77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4.98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</a:tr>
              <a:tr h="4572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 – RAS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22.77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18.92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3.85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</a:tr>
              <a:tr h="4572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TN – RAS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18.77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17.73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1.04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</a:tr>
              <a:tr h="8230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NC –  PC RAS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18.64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16.84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1.8</a:t>
                      </a:r>
                      <a:endParaRPr lang="en-US" sz="2400" dirty="0"/>
                    </a:p>
                  </a:txBody>
                  <a:tcPr marL="91446" marR="91446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2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Deleterious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 specification (TEX-217-F Part III)</a:t>
            </a:r>
          </a:p>
          <a:p>
            <a:pPr lvl="1"/>
            <a:r>
              <a:rPr lang="en-US" dirty="0" smtClean="0"/>
              <a:t>Oven dry sample</a:t>
            </a:r>
          </a:p>
          <a:p>
            <a:pPr lvl="1"/>
            <a:r>
              <a:rPr lang="en-US" dirty="0" smtClean="0"/>
              <a:t>Sample 1000 g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Weigh Pan and pour sample over pan</a:t>
            </a:r>
          </a:p>
          <a:p>
            <a:pPr lvl="1"/>
            <a:r>
              <a:rPr lang="en-US" dirty="0" smtClean="0"/>
              <a:t>Magnet on pan catches metal pieces in shingle</a:t>
            </a:r>
          </a:p>
          <a:p>
            <a:pPr lvl="1"/>
            <a:r>
              <a:rPr lang="en-US" dirty="0" smtClean="0"/>
              <a:t>Weigh metal pieces = 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53" y="2419350"/>
            <a:ext cx="412813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Deleterious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Sieves Used: 3/8”, No. 4, No. 8, No. 30</a:t>
            </a:r>
          </a:p>
          <a:p>
            <a:r>
              <a:rPr lang="en-US" dirty="0" smtClean="0"/>
              <a:t>Shake sample for 10 minutes</a:t>
            </a:r>
          </a:p>
          <a:p>
            <a:r>
              <a:rPr lang="en-US" dirty="0" smtClean="0"/>
              <a:t>Discard – No. 30 material</a:t>
            </a:r>
          </a:p>
          <a:p>
            <a:r>
              <a:rPr lang="en-US" dirty="0" smtClean="0"/>
              <a:t>Test material retained on each sieve for deleterious materials (wood, paper, plastic, felt paper)</a:t>
            </a:r>
          </a:p>
          <a:p>
            <a:pPr lvl="1"/>
            <a:r>
              <a:rPr lang="en-US" dirty="0" smtClean="0"/>
              <a:t>Manual separation</a:t>
            </a:r>
          </a:p>
          <a:p>
            <a:r>
              <a:rPr lang="en-US" dirty="0" smtClean="0"/>
              <a:t>Weigh material removed from RAS for each sieve</a:t>
            </a:r>
          </a:p>
          <a:p>
            <a:pPr lvl="1"/>
            <a:r>
              <a:rPr lang="en-US" dirty="0" smtClean="0"/>
              <a:t>Deleterious materials on 3/8” sieve =N</a:t>
            </a:r>
            <a:r>
              <a:rPr lang="en-US" baseline="-25000" dirty="0" smtClean="0"/>
              <a:t>3/8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391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Deleterious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5275"/>
            <a:ext cx="8229600" cy="2219325"/>
          </a:xfrm>
        </p:spPr>
        <p:txBody>
          <a:bodyPr/>
          <a:lstStyle/>
          <a:p>
            <a:r>
              <a:rPr lang="en-US" dirty="0" smtClean="0"/>
              <a:t>P = percent of deleterious matter by weight</a:t>
            </a:r>
          </a:p>
          <a:p>
            <a:r>
              <a:rPr lang="en-US" dirty="0" smtClean="0"/>
              <a:t>M = weight of material retained by magnet, g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#</a:t>
            </a:r>
            <a:r>
              <a:rPr lang="en-US" dirty="0" smtClean="0"/>
              <a:t> = weight of deleterious substance on sieve, 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038351"/>
                <a:ext cx="7067550" cy="111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3/8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∗100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38351"/>
                <a:ext cx="7067550" cy="11135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4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&lt; 1.5%</a:t>
            </a:r>
          </a:p>
          <a:p>
            <a:r>
              <a:rPr lang="en-US" dirty="0" smtClean="0"/>
              <a:t>Colorado (500-700 </a:t>
            </a:r>
            <a:r>
              <a:rPr lang="en-US" smtClean="0"/>
              <a:t>gram sample)</a:t>
            </a:r>
            <a:endParaRPr lang="en-US" dirty="0" smtClean="0"/>
          </a:p>
          <a:p>
            <a:pPr lvl="1"/>
            <a:r>
              <a:rPr lang="en-US" dirty="0" smtClean="0"/>
              <a:t>Metals, rubber, glass, soil, brick &lt; 3.0% on No. 4</a:t>
            </a:r>
          </a:p>
          <a:p>
            <a:pPr lvl="1"/>
            <a:r>
              <a:rPr lang="en-US" dirty="0" smtClean="0"/>
              <a:t>Paper, wood, plastic &lt; 1.5% on No. 4</a:t>
            </a:r>
          </a:p>
        </p:txBody>
      </p:sp>
    </p:spTree>
    <p:extLst>
      <p:ext uri="{BB962C8B-B14F-4D97-AF65-F5344CB8AC3E}">
        <p14:creationId xmlns:p14="http://schemas.microsoft.com/office/powerpoint/2010/main" val="37716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Shingle Binder Contribution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07CE5-4EB7-4E2F-8804-5B17A9FBCAE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447800"/>
          <a:ext cx="9144000" cy="5353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2600"/>
                <a:gridCol w="3581400"/>
              </a:tblGrid>
              <a:tr h="8413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Organization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 Much RAS Binder Is Available for Mix?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AASHTO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Shingle </a:t>
                      </a:r>
                      <a:r>
                        <a:rPr lang="en-US" sz="2400" dirty="0">
                          <a:effectLst/>
                        </a:rPr>
                        <a:t>Binder </a:t>
                      </a:r>
                      <a:r>
                        <a:rPr lang="en-US" sz="2400" dirty="0" smtClean="0">
                          <a:effectLst/>
                        </a:rPr>
                        <a:t>Availability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Alabama Department of Transportation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 of RAS binder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Iowa Department of Transportation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66.7 percent of RAS binder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Missouri Department of Transportation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 Percent of RAS Binder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Texas Department of Transportation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 Percent of RAS </a:t>
                      </a:r>
                      <a:r>
                        <a:rPr lang="en-US" sz="2400" dirty="0" smtClean="0">
                          <a:effectLst/>
                        </a:rPr>
                        <a:t>Binder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Oregon Department of Transportation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Percent of RAS Binder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726" name="TextBox 6"/>
          <p:cNvSpPr txBox="1">
            <a:spLocks noChangeArrowheads="1"/>
          </p:cNvSpPr>
          <p:nvPr/>
        </p:nvSpPr>
        <p:spPr bwMode="auto">
          <a:xfrm>
            <a:off x="2991729" y="4926037"/>
            <a:ext cx="3275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Arial" charset="0"/>
              </a:rPr>
              <a:t>What’s the truth?</a:t>
            </a:r>
          </a:p>
        </p:txBody>
      </p:sp>
    </p:spTree>
    <p:extLst>
      <p:ext uri="{BB962C8B-B14F-4D97-AF65-F5344CB8AC3E}">
        <p14:creationId xmlns:p14="http://schemas.microsoft.com/office/powerpoint/2010/main" val="39164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What Can Affect Binder Availability?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Size of RAS</a:t>
            </a:r>
          </a:p>
          <a:p>
            <a:r>
              <a:rPr lang="en-US" altLang="en-US" dirty="0" smtClean="0"/>
              <a:t>Where is the RAS introduced</a:t>
            </a:r>
          </a:p>
          <a:p>
            <a:r>
              <a:rPr lang="en-US" altLang="en-US" dirty="0" smtClean="0"/>
              <a:t>Aggregate temperature</a:t>
            </a:r>
          </a:p>
        </p:txBody>
      </p:sp>
      <p:sp>
        <p:nvSpPr>
          <p:cNvPr id="30724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52600"/>
          </a:xfrm>
        </p:spPr>
        <p:txBody>
          <a:bodyPr/>
          <a:lstStyle/>
          <a:p>
            <a:r>
              <a:rPr lang="en-US" altLang="en-US" dirty="0" smtClean="0"/>
              <a:t>Binder temperature</a:t>
            </a:r>
          </a:p>
          <a:p>
            <a:r>
              <a:rPr lang="en-US" altLang="en-US" dirty="0" smtClean="0"/>
              <a:t>Mixing time</a:t>
            </a:r>
          </a:p>
          <a:p>
            <a:r>
              <a:rPr lang="en-US" altLang="en-US" dirty="0" smtClean="0"/>
              <a:t>Moisture content!</a:t>
            </a:r>
          </a:p>
          <a:p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728B2-3945-4DDD-A8AF-7ED1F6F4CB6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59436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3489325" y="61468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charset="0"/>
              </a:rPr>
              <a:t>Schroer 2009</a:t>
            </a:r>
          </a:p>
        </p:txBody>
      </p:sp>
    </p:spTree>
    <p:extLst>
      <p:ext uri="{BB962C8B-B14F-4D97-AF65-F5344CB8AC3E}">
        <p14:creationId xmlns:p14="http://schemas.microsoft.com/office/powerpoint/2010/main" val="14706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considered in the early 1980s</a:t>
            </a:r>
          </a:p>
          <a:p>
            <a:r>
              <a:rPr lang="en-US" dirty="0" smtClean="0"/>
              <a:t>Research completed on Manufacturer’s Waste RAS</a:t>
            </a:r>
          </a:p>
          <a:p>
            <a:r>
              <a:rPr lang="en-US" dirty="0" smtClean="0"/>
              <a:t>Preliminary specs in 1990s</a:t>
            </a:r>
          </a:p>
          <a:p>
            <a:r>
              <a:rPr lang="en-US" dirty="0" smtClean="0"/>
              <a:t>Today: 11 million tons of shingles/yearly</a:t>
            </a:r>
          </a:p>
          <a:p>
            <a:pPr lvl="1"/>
            <a:r>
              <a:rPr lang="en-US" dirty="0" smtClean="0"/>
              <a:t>10 million Post-Consumer</a:t>
            </a:r>
          </a:p>
          <a:p>
            <a:pPr lvl="1"/>
            <a:r>
              <a:rPr lang="en-US" dirty="0" smtClean="0"/>
              <a:t>1 million Manufacturer’s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AASHTO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Perform volumetric mix design on a mix which contains all components but RAS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Perform a second mix design on a RAS mixture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 smtClean="0"/>
              <a:t>RAS added at ambient temperature to aggregate</a:t>
            </a:r>
          </a:p>
          <a:p>
            <a:pPr marL="1314450" lvl="2" indent="-514350">
              <a:buFont typeface="+mj-lt"/>
              <a:buAutoNum type="arabicPeriod"/>
              <a:defRPr/>
            </a:pPr>
            <a:r>
              <a:rPr lang="en-US" dirty="0" smtClean="0"/>
              <a:t>Should I heat the RAS overnight at 140F and then preheat for two hours at mix temp?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Determine the difference between the optimum asphalt content of virgin and RAS mixtures, </a:t>
            </a:r>
            <a:r>
              <a:rPr lang="el-GR" dirty="0" smtClean="0"/>
              <a:t>Δ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3AD79-BFF3-4FA5-9D06-BCC2DDD4F7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AASHTO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dirty="0" smtClean="0"/>
              <a:t>If </a:t>
            </a:r>
            <a:r>
              <a:rPr lang="el-GR" dirty="0" smtClean="0"/>
              <a:t>Δ</a:t>
            </a:r>
            <a:r>
              <a:rPr lang="en-US" dirty="0" smtClean="0"/>
              <a:t> is positive, RAS is contributing binder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dirty="0" smtClean="0"/>
              <a:t>Multiply the percentage of shingle binder in the RAS by the percent RAS in the mix = total available binder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dirty="0" smtClean="0"/>
              <a:t>Divide </a:t>
            </a:r>
            <a:r>
              <a:rPr lang="el-GR" dirty="0" smtClean="0"/>
              <a:t>Δ</a:t>
            </a:r>
            <a:r>
              <a:rPr lang="en-US" dirty="0" smtClean="0"/>
              <a:t> by total binder available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dirty="0" smtClean="0"/>
              <a:t>Correct shingle asphalt binder availability factor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255B-4D38-478C-A423-CEE16A7DDE2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Limitations of Methodology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Assumes</a:t>
            </a:r>
          </a:p>
          <a:p>
            <a:pPr lvl="1"/>
            <a:r>
              <a:rPr lang="en-US" altLang="en-US" dirty="0" smtClean="0"/>
              <a:t>Differences in virgin and RAS mix is only due to shingle binder and not</a:t>
            </a:r>
          </a:p>
          <a:p>
            <a:pPr lvl="2"/>
            <a:r>
              <a:rPr lang="en-US" altLang="en-US" dirty="0" smtClean="0"/>
              <a:t>Fibers</a:t>
            </a:r>
          </a:p>
          <a:p>
            <a:pPr lvl="2"/>
            <a:r>
              <a:rPr lang="en-US" altLang="en-US" dirty="0" smtClean="0"/>
              <a:t>Aggregate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E2580-CF76-4901-9B90-87DAF5E8DC9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08488"/>
            <a:ext cx="59436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2362200" y="648811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charset="0"/>
              </a:rPr>
              <a:t>Townsend et al., 2007</a:t>
            </a:r>
          </a:p>
        </p:txBody>
      </p:sp>
    </p:spTree>
    <p:extLst>
      <p:ext uri="{BB962C8B-B14F-4D97-AF65-F5344CB8AC3E}">
        <p14:creationId xmlns:p14="http://schemas.microsoft.com/office/powerpoint/2010/main" val="15582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AASHTO – Choose a value for binder availability</a:t>
            </a:r>
          </a:p>
          <a:p>
            <a:r>
              <a:rPr lang="en-US" dirty="0" smtClean="0"/>
              <a:t>Other states – Design for lower air voids to increase asphalt content</a:t>
            </a:r>
          </a:p>
          <a:p>
            <a:r>
              <a:rPr lang="en-US" dirty="0" smtClean="0"/>
              <a:t>It’s all about the asphalt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Same, But Different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47033" cy="4216750"/>
          </a:xfr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Same, But Different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728B2-3945-4DDD-A8AF-7ED1F6F4CB6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436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3489325" y="61468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charset="0"/>
              </a:rPr>
              <a:t>Schroer 2009</a:t>
            </a:r>
          </a:p>
        </p:txBody>
      </p:sp>
    </p:spTree>
    <p:extLst>
      <p:ext uri="{BB962C8B-B14F-4D97-AF65-F5344CB8AC3E}">
        <p14:creationId xmlns:p14="http://schemas.microsoft.com/office/powerpoint/2010/main" val="4800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Melting Characteristics of 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533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Differential scanning calorimetry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1" y="1940019"/>
            <a:ext cx="6557709" cy="47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Shingle Gradation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1225550"/>
            <a:ext cx="4267200" cy="11366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Oversized shingles affect</a:t>
            </a:r>
          </a:p>
          <a:p>
            <a:pPr lvl="1"/>
            <a:r>
              <a:rPr lang="en-US" altLang="en-US" dirty="0" smtClean="0"/>
              <a:t>Asphalt mobilized</a:t>
            </a:r>
          </a:p>
          <a:p>
            <a:pPr lvl="1"/>
            <a:r>
              <a:rPr lang="en-US" altLang="en-US" dirty="0" smtClean="0"/>
              <a:t>Mixture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7FE14-F505-4F9A-8528-4757BFEFD7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7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2438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46422"/>
              </p:ext>
            </p:extLst>
          </p:nvPr>
        </p:nvGraphicFramePr>
        <p:xfrm>
          <a:off x="1" y="2252493"/>
          <a:ext cx="8991601" cy="4605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572"/>
                <a:gridCol w="1115910"/>
                <a:gridCol w="1115910"/>
                <a:gridCol w="1848470"/>
                <a:gridCol w="1379460"/>
                <a:gridCol w="1220279"/>
              </a:tblGrid>
              <a:tr h="41748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Percent Passing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½”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3/8”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#4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No. 100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No. 200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17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Texas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95%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17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Missouri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834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GA/VA/AASHTO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--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17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Iowa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98%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17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Oregon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834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South Carolina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100%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70.0 – 95.0%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15% Max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7% Max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4307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Minnesota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--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9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 Design Must Be Tied to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Tests are going to be necessary as we move to more complicated mixtures</a:t>
            </a:r>
          </a:p>
          <a:p>
            <a:r>
              <a:rPr lang="en-US" dirty="0" smtClean="0"/>
              <a:t>9-55</a:t>
            </a:r>
          </a:p>
          <a:p>
            <a:pPr lvl="1"/>
            <a:r>
              <a:rPr lang="en-US" dirty="0" smtClean="0"/>
              <a:t>Tie laboratory performance to field performance</a:t>
            </a:r>
          </a:p>
          <a:p>
            <a:pPr lvl="1"/>
            <a:r>
              <a:rPr lang="en-US" dirty="0" smtClean="0"/>
              <a:t>5 field projects</a:t>
            </a:r>
          </a:p>
          <a:p>
            <a:pPr lvl="1"/>
            <a:r>
              <a:rPr lang="en-US" dirty="0" smtClean="0"/>
              <a:t>Cracking Tests (Intermediate Temperature)</a:t>
            </a:r>
          </a:p>
          <a:p>
            <a:pPr lvl="2"/>
            <a:r>
              <a:rPr lang="en-US" dirty="0" smtClean="0"/>
              <a:t>Energy Ratio, Beam Fatigue, SCB (LTRC), SCB (IL), Overlay Tester,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performance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Different Animal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RAS Perform in a Mix?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3D494-AE53-4B64-8557-234651F9353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YES!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 bwMode="auto">
          <a:xfrm>
            <a:off x="1330036" y="4696691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But 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Performance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 three 200-ft sections for each mix</a:t>
            </a:r>
          </a:p>
          <a:p>
            <a:pPr lvl="1"/>
            <a:r>
              <a:rPr lang="en-US" dirty="0" smtClean="0"/>
              <a:t>Rutting – Straight edge and wedge</a:t>
            </a:r>
          </a:p>
          <a:p>
            <a:pPr lvl="1"/>
            <a:r>
              <a:rPr lang="en-US" dirty="0" smtClean="0"/>
              <a:t>Cracking – Visual Inspection and LTPP DIM</a:t>
            </a:r>
          </a:p>
          <a:p>
            <a:pPr lvl="1"/>
            <a:r>
              <a:rPr lang="en-US" dirty="0" smtClean="0"/>
              <a:t>Raveling – ASTM E965</a:t>
            </a:r>
          </a:p>
        </p:txBody>
      </p:sp>
    </p:spTree>
    <p:extLst>
      <p:ext uri="{BB962C8B-B14F-4D97-AF65-F5344CB8AC3E}">
        <p14:creationId xmlns:p14="http://schemas.microsoft.com/office/powerpoint/2010/main" val="31369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Appleton, Wisconsin</a:t>
            </a:r>
          </a:p>
          <a:p>
            <a:pPr lvl="1"/>
            <a:r>
              <a:rPr lang="en-US" dirty="0" smtClean="0"/>
              <a:t>September 10-12, 2013</a:t>
            </a:r>
          </a:p>
          <a:p>
            <a:pPr lvl="1"/>
            <a:r>
              <a:rPr lang="en-US" dirty="0" smtClean="0"/>
              <a:t>Mix design</a:t>
            </a:r>
          </a:p>
          <a:p>
            <a:pPr lvl="2"/>
            <a:r>
              <a:rPr lang="en-US" dirty="0" smtClean="0"/>
              <a:t>3% PC RAS, 14% RAP</a:t>
            </a:r>
          </a:p>
          <a:p>
            <a:pPr lvl="2"/>
            <a:r>
              <a:rPr lang="en-US" dirty="0" smtClean="0"/>
              <a:t>RAS Binder Ratio: 11.2%</a:t>
            </a:r>
          </a:p>
          <a:p>
            <a:pPr lvl="2"/>
            <a:r>
              <a:rPr lang="en-US" dirty="0" smtClean="0"/>
              <a:t>RAP Binder Ratio: 12.1%</a:t>
            </a:r>
          </a:p>
          <a:p>
            <a:pPr lvl="1"/>
            <a:r>
              <a:rPr lang="en-US" dirty="0" smtClean="0"/>
              <a:t>Mix iterations</a:t>
            </a:r>
          </a:p>
          <a:p>
            <a:pPr lvl="2"/>
            <a:r>
              <a:rPr lang="en-US" dirty="0" smtClean="0"/>
              <a:t>Control HMA, Zycotherm WMA, Rediset LQ WMA</a:t>
            </a:r>
          </a:p>
          <a:p>
            <a:pPr marL="66833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10, 2014</a:t>
            </a:r>
          </a:p>
          <a:p>
            <a:pPr lvl="1"/>
            <a:r>
              <a:rPr lang="en-US" dirty="0" smtClean="0"/>
              <a:t>13 months after construction</a:t>
            </a:r>
          </a:p>
          <a:p>
            <a:r>
              <a:rPr lang="en-US" dirty="0" smtClean="0"/>
              <a:t>Rut depths measured with straight edge and wedge</a:t>
            </a:r>
          </a:p>
          <a:p>
            <a:pPr lvl="1"/>
            <a:r>
              <a:rPr lang="en-US" dirty="0" smtClean="0"/>
              <a:t>No rutting </a:t>
            </a:r>
          </a:p>
          <a:p>
            <a:r>
              <a:rPr lang="en-US" dirty="0" smtClean="0"/>
              <a:t>Cracking assessment</a:t>
            </a:r>
          </a:p>
          <a:p>
            <a:pPr lvl="1"/>
            <a:r>
              <a:rPr lang="en-US" dirty="0" smtClean="0"/>
              <a:t>No cracking in Rediset mixture</a:t>
            </a:r>
          </a:p>
          <a:p>
            <a:pPr lvl="1"/>
            <a:r>
              <a:rPr lang="en-US" dirty="0" smtClean="0"/>
              <a:t>All concrete had been rubbilized before placing asphalt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 #1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90131"/>
            <a:ext cx="4267200" cy="4434840"/>
          </a:xfrm>
        </p:spPr>
        <p:txBody>
          <a:bodyPr/>
          <a:lstStyle/>
          <a:p>
            <a:r>
              <a:rPr lang="en-US" dirty="0" smtClean="0"/>
              <a:t>Control Mixture</a:t>
            </a:r>
          </a:p>
          <a:p>
            <a:pPr lvl="1"/>
            <a:r>
              <a:rPr lang="en-US" dirty="0" smtClean="0"/>
              <a:t>One of three sections exhibited cracking</a:t>
            </a:r>
          </a:p>
          <a:p>
            <a:pPr lvl="1"/>
            <a:r>
              <a:rPr lang="en-US" dirty="0" smtClean="0"/>
              <a:t>Asphalt placed over concrete which had not been rubblized</a:t>
            </a:r>
          </a:p>
          <a:p>
            <a:pPr lvl="1"/>
            <a:r>
              <a:rPr lang="en-US" dirty="0" smtClean="0"/>
              <a:t>When placed over rubblized concrete, no cracking detected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038600" cy="303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 #1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90131"/>
            <a:ext cx="4267200" cy="4434840"/>
          </a:xfrm>
        </p:spPr>
        <p:txBody>
          <a:bodyPr/>
          <a:lstStyle/>
          <a:p>
            <a:r>
              <a:rPr lang="en-US" dirty="0" smtClean="0"/>
              <a:t>Zycotherm Mixture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section exhibited cracking</a:t>
            </a:r>
          </a:p>
          <a:p>
            <a:pPr lvl="1"/>
            <a:r>
              <a:rPr lang="en-US" dirty="0" smtClean="0"/>
              <a:t>Asphalt placed over concrete which had not been rubblized</a:t>
            </a:r>
          </a:p>
          <a:p>
            <a:pPr lvl="1"/>
            <a:r>
              <a:rPr lang="en-US" dirty="0" smtClean="0"/>
              <a:t>Cracks lined up with joints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256451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3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 #1: Raveling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0848629"/>
              </p:ext>
            </p:extLst>
          </p:nvPr>
        </p:nvGraphicFramePr>
        <p:xfrm>
          <a:off x="0" y="2362200"/>
          <a:ext cx="5257800" cy="330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10863"/>
                <a:gridCol w="1994337"/>
              </a:tblGrid>
              <a:tr h="1562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Mean Texture</a:t>
                      </a:r>
                      <a:r>
                        <a:rPr lang="en-US" sz="2400" baseline="0" dirty="0" smtClean="0"/>
                        <a:t> Depth, mm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Standard Deviation, mm</a:t>
                      </a:r>
                      <a:endParaRPr lang="en-US" sz="2400" dirty="0"/>
                    </a:p>
                  </a:txBody>
                  <a:tcPr/>
                </a:tc>
              </a:tr>
              <a:tr h="4595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Control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0.024</a:t>
                      </a:r>
                      <a:endParaRPr lang="en-US" sz="2400" dirty="0"/>
                    </a:p>
                  </a:txBody>
                  <a:tcPr/>
                </a:tc>
              </a:tr>
              <a:tr h="4595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Rediset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0.041</a:t>
                      </a:r>
                      <a:endParaRPr lang="en-US" sz="2400" dirty="0"/>
                    </a:p>
                  </a:txBody>
                  <a:tcPr/>
                </a:tc>
              </a:tr>
              <a:tr h="827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Zycotherm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0.373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480" y="2743200"/>
            <a:ext cx="3624119" cy="272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530173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Pop-outs are commonly seen in this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Project #2 – Enterprise, AL</a:t>
            </a:r>
          </a:p>
          <a:p>
            <a:r>
              <a:rPr lang="en-US" dirty="0" smtClean="0"/>
              <a:t>June 2014</a:t>
            </a:r>
          </a:p>
          <a:p>
            <a:r>
              <a:rPr lang="en-US" dirty="0" smtClean="0"/>
              <a:t>Four mixtures</a:t>
            </a:r>
          </a:p>
          <a:p>
            <a:pPr lvl="1"/>
            <a:r>
              <a:rPr lang="en-US" dirty="0" smtClean="0"/>
              <a:t>RAP Binder Ratio: 13.5%</a:t>
            </a:r>
          </a:p>
          <a:p>
            <a:pPr lvl="1"/>
            <a:r>
              <a:rPr lang="en-US" dirty="0" smtClean="0"/>
              <a:t>RAS Binder Ratio: 19.6%</a:t>
            </a:r>
          </a:p>
          <a:p>
            <a:pPr lvl="1"/>
            <a:r>
              <a:rPr lang="en-US" dirty="0" smtClean="0"/>
              <a:t>Variables: Air Voids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3275-0DF8-4BCB-A034-3630E00C521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Revisit: 11/19/15</a:t>
            </a:r>
          </a:p>
          <a:p>
            <a:pPr lvl="1"/>
            <a:r>
              <a:rPr lang="en-US" dirty="0" smtClean="0"/>
              <a:t>All four test sections look good</a:t>
            </a:r>
          </a:p>
          <a:p>
            <a:pPr lvl="1"/>
            <a:r>
              <a:rPr lang="en-US" dirty="0" smtClean="0"/>
              <a:t>One small crack in low air void HMA test section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876" y="3363025"/>
            <a:ext cx="997248" cy="10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3275-0DF8-4BCB-A034-3630E00C521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Project #3 – Tennessee</a:t>
            </a:r>
          </a:p>
          <a:p>
            <a:r>
              <a:rPr lang="en-US" dirty="0" smtClean="0"/>
              <a:t>October 2014</a:t>
            </a:r>
          </a:p>
          <a:p>
            <a:r>
              <a:rPr lang="en-US" dirty="0" smtClean="0"/>
              <a:t>Two mixtures</a:t>
            </a:r>
          </a:p>
          <a:p>
            <a:pPr lvl="1"/>
            <a:r>
              <a:rPr lang="en-US" dirty="0" smtClean="0"/>
              <a:t>RAP Binder Ratio: 10.9%</a:t>
            </a:r>
          </a:p>
          <a:p>
            <a:pPr lvl="1"/>
            <a:r>
              <a:rPr lang="en-US" dirty="0" smtClean="0"/>
              <a:t>RAS Binder Ratio: 11.7%</a:t>
            </a:r>
          </a:p>
          <a:p>
            <a:pPr lvl="1"/>
            <a:r>
              <a:rPr lang="en-US" dirty="0" smtClean="0"/>
              <a:t>Variable: HMA vs WMA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3275-0DF8-4BCB-A034-3630E00C521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Things to Consider</a:t>
            </a:r>
          </a:p>
        </p:txBody>
      </p:sp>
      <p:sp>
        <p:nvSpPr>
          <p:cNvPr id="15363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RAP</a:t>
            </a:r>
          </a:p>
        </p:txBody>
      </p:sp>
      <p:sp>
        <p:nvSpPr>
          <p:cNvPr id="15365" name="Text Placeholder 8"/>
          <p:cNvSpPr>
            <a:spLocks noGrp="1"/>
          </p:cNvSpPr>
          <p:nvPr>
            <p:ph type="body" sz="half" idx="3"/>
          </p:nvPr>
        </p:nvSpPr>
        <p:spPr>
          <a:xfrm>
            <a:off x="457200" y="3200400"/>
            <a:ext cx="4041775" cy="639763"/>
          </a:xfrm>
        </p:spPr>
        <p:txBody>
          <a:bodyPr/>
          <a:lstStyle/>
          <a:p>
            <a:r>
              <a:rPr lang="en-US" altLang="en-US" sz="3200" smtClean="0"/>
              <a:t>RAS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1025525"/>
          </a:xfrm>
        </p:spPr>
        <p:txBody>
          <a:bodyPr/>
          <a:lstStyle/>
          <a:p>
            <a:r>
              <a:rPr lang="en-US" altLang="en-US" smtClean="0"/>
              <a:t>3 – 6 % asphalt binder</a:t>
            </a:r>
          </a:p>
          <a:p>
            <a:r>
              <a:rPr lang="en-US" altLang="en-US" smtClean="0"/>
              <a:t>94 – 97% stone</a:t>
            </a:r>
          </a:p>
          <a:p>
            <a:endParaRPr lang="en-US" altLang="en-US" smtClean="0"/>
          </a:p>
        </p:txBody>
      </p:sp>
      <p:sp>
        <p:nvSpPr>
          <p:cNvPr id="15366" name="Content Placeholder 9"/>
          <p:cNvSpPr>
            <a:spLocks noGrp="1"/>
          </p:cNvSpPr>
          <p:nvPr>
            <p:ph sz="quarter" idx="4"/>
          </p:nvPr>
        </p:nvSpPr>
        <p:spPr>
          <a:xfrm>
            <a:off x="533400" y="3810000"/>
            <a:ext cx="4041775" cy="1863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19 – 36% asphalt</a:t>
            </a:r>
          </a:p>
          <a:p>
            <a:r>
              <a:rPr lang="en-US" altLang="en-US" smtClean="0"/>
              <a:t>2 – 15% fibers</a:t>
            </a:r>
          </a:p>
          <a:p>
            <a:r>
              <a:rPr lang="en-US" altLang="en-US" smtClean="0"/>
              <a:t>20 – 38% mineral aggregate</a:t>
            </a:r>
          </a:p>
          <a:p>
            <a:r>
              <a:rPr lang="en-US" altLang="en-US" smtClean="0"/>
              <a:t>8 – 40% mineral filler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C03EF-342B-415C-9BF9-8FA1C2067E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190875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8" descr="F33 Todays mill&amp;pick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286000"/>
            <a:ext cx="362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7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Revisit: 11/11/15</a:t>
            </a:r>
          </a:p>
          <a:p>
            <a:r>
              <a:rPr lang="en-US" dirty="0" smtClean="0"/>
              <a:t>Both mixtures look good</a:t>
            </a:r>
          </a:p>
          <a:p>
            <a:r>
              <a:rPr lang="en-US" dirty="0" smtClean="0"/>
              <a:t>No cracking in either test section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876" y="3363025"/>
            <a:ext cx="997248" cy="10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3275-0DF8-4BCB-A034-3630E00C521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asphalt IS the most expensive mixture component, it is also critical for durability</a:t>
            </a:r>
          </a:p>
          <a:p>
            <a:r>
              <a:rPr lang="en-US" dirty="0" smtClean="0"/>
              <a:t>Change our mindset to ensure performance</a:t>
            </a:r>
          </a:p>
          <a:p>
            <a:pPr lvl="1"/>
            <a:r>
              <a:rPr lang="en-US" dirty="0" smtClean="0"/>
              <a:t>Move away from binder tests</a:t>
            </a:r>
          </a:p>
          <a:p>
            <a:pPr lvl="1"/>
            <a:r>
              <a:rPr lang="en-US" dirty="0" smtClean="0"/>
              <a:t>Move towards mixture tests</a:t>
            </a:r>
          </a:p>
          <a:p>
            <a:pPr lvl="1"/>
            <a:r>
              <a:rPr lang="en-US" dirty="0" smtClean="0"/>
              <a:t>Ensure placing mixture in a place where it will succeed</a:t>
            </a:r>
          </a:p>
          <a:p>
            <a:pPr lvl="1"/>
            <a:r>
              <a:rPr lang="en-US" dirty="0" smtClean="0"/>
              <a:t>Rejuvenators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J. Richard Willis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(334) 844-7301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willi59@auburn.edu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Binder 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guidance on characterizing RAS binders</a:t>
            </a:r>
          </a:p>
          <a:p>
            <a:r>
              <a:rPr lang="en-US" dirty="0" smtClean="0"/>
              <a:t>Many DSRs cannot test high temperature grade due to water boiling</a:t>
            </a:r>
          </a:p>
          <a:p>
            <a:r>
              <a:rPr lang="en-US" dirty="0" smtClean="0"/>
              <a:t>Challenge with BBR testing</a:t>
            </a:r>
          </a:p>
          <a:p>
            <a:pPr lvl="1"/>
            <a:r>
              <a:rPr lang="en-US" dirty="0" smtClean="0"/>
              <a:t>Binder does not relax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3D494-AE53-4B64-8557-234651F9353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429000"/>
            <a:ext cx="3425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RAS Binder Characterization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variability of high and low temperature characterization?</a:t>
            </a:r>
          </a:p>
          <a:p>
            <a:r>
              <a:rPr lang="en-US" dirty="0" smtClean="0"/>
              <a:t>Can I extrapolate the high temperature grades?</a:t>
            </a:r>
          </a:p>
          <a:p>
            <a:r>
              <a:rPr lang="en-US" dirty="0" smtClean="0"/>
              <a:t>How can I determine low temperature grades of binder?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Manufacturer’s Waste</a:t>
            </a:r>
          </a:p>
          <a:p>
            <a:pPr lvl="1"/>
            <a:r>
              <a:rPr lang="en-US" dirty="0" smtClean="0"/>
              <a:t>Michigan, Texas, New Hampshire</a:t>
            </a:r>
          </a:p>
          <a:p>
            <a:r>
              <a:rPr lang="en-US" dirty="0" smtClean="0"/>
              <a:t>Post-Consumer</a:t>
            </a:r>
          </a:p>
          <a:p>
            <a:pPr lvl="1"/>
            <a:r>
              <a:rPr lang="en-US" dirty="0" smtClean="0"/>
              <a:t>Oregon, Michigan, Georgia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3 extractions of each RAS binder</a:t>
            </a:r>
          </a:p>
          <a:p>
            <a:r>
              <a:rPr lang="en-US" dirty="0" smtClean="0"/>
              <a:t>Run following methodology three times on each extraction</a:t>
            </a:r>
          </a:p>
          <a:p>
            <a:pPr lvl="1"/>
            <a:r>
              <a:rPr lang="en-US" dirty="0" smtClean="0"/>
              <a:t>Tested binder properties at 82, 88, and 94°C</a:t>
            </a:r>
          </a:p>
          <a:p>
            <a:pPr lvl="1"/>
            <a:r>
              <a:rPr lang="en-US" dirty="0" smtClean="0"/>
              <a:t>Determine critical high temperature grade through extrapolation</a:t>
            </a:r>
          </a:p>
          <a:p>
            <a:pPr lvl="1"/>
            <a:r>
              <a:rPr lang="en-US" dirty="0" smtClean="0"/>
              <a:t>Measure critical high temperature 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CCB-6A21-4FEE-90CA-3D27B9136CE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4" y="533401"/>
            <a:ext cx="741014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1450</TotalTime>
  <Words>1411</Words>
  <Application>Microsoft Office PowerPoint</Application>
  <PresentationFormat>On-screen Show (4:3)</PresentationFormat>
  <Paragraphs>396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Apex</vt:lpstr>
      <vt:lpstr>RAS Research Update and Best Practices</vt:lpstr>
      <vt:lpstr>RAS History</vt:lpstr>
      <vt:lpstr>It’s a Different Animal</vt:lpstr>
      <vt:lpstr>Things to Consider</vt:lpstr>
      <vt:lpstr>RAS Binder Challenges</vt:lpstr>
      <vt:lpstr>RAS Binder Characterization Needs</vt:lpstr>
      <vt:lpstr>Materials Used</vt:lpstr>
      <vt:lpstr>Methodology</vt:lpstr>
      <vt:lpstr>PowerPoint Presentation</vt:lpstr>
      <vt:lpstr>Measured vs Extrapolated</vt:lpstr>
      <vt:lpstr>How Much Binder is in the RAS?</vt:lpstr>
      <vt:lpstr>Asphalt Content Testing</vt:lpstr>
      <vt:lpstr>Deleterious Materials</vt:lpstr>
      <vt:lpstr>Deleterious Materials</vt:lpstr>
      <vt:lpstr>Deleterious Materials</vt:lpstr>
      <vt:lpstr>Limits</vt:lpstr>
      <vt:lpstr>Mix Design</vt:lpstr>
      <vt:lpstr>Shingle Binder Contribution</vt:lpstr>
      <vt:lpstr>What Can Affect Binder Availability?</vt:lpstr>
      <vt:lpstr>AASHTO Methodology</vt:lpstr>
      <vt:lpstr>AASHTO Methodology</vt:lpstr>
      <vt:lpstr>Limitations of Methodology</vt:lpstr>
      <vt:lpstr>Current Methods</vt:lpstr>
      <vt:lpstr>The Same, But Different</vt:lpstr>
      <vt:lpstr>The Same, But Different</vt:lpstr>
      <vt:lpstr>Melting Characteristics of RAS</vt:lpstr>
      <vt:lpstr>Shingle Gradation</vt:lpstr>
      <vt:lpstr>Mix Design Must Be Tied to Performance</vt:lpstr>
      <vt:lpstr>Field performance</vt:lpstr>
      <vt:lpstr>Can RAS Perform in a Mix?</vt:lpstr>
      <vt:lpstr>Field Performance Methods</vt:lpstr>
      <vt:lpstr>New Project #1</vt:lpstr>
      <vt:lpstr>New Project #1</vt:lpstr>
      <vt:lpstr>New Project #1 Cracking</vt:lpstr>
      <vt:lpstr>New Project #1 Cracking</vt:lpstr>
      <vt:lpstr>New Project #1: Raveling</vt:lpstr>
      <vt:lpstr>Field Projects</vt:lpstr>
      <vt:lpstr>Performance</vt:lpstr>
      <vt:lpstr>Field Projects</vt:lpstr>
      <vt:lpstr>Performance</vt:lpstr>
      <vt:lpstr>The Next Steps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 Research Update</dc:title>
  <dc:creator>J. Richard Willis</dc:creator>
  <cp:lastModifiedBy>Robert</cp:lastModifiedBy>
  <cp:revision>40</cp:revision>
  <dcterms:created xsi:type="dcterms:W3CDTF">2013-12-11T22:35:36Z</dcterms:created>
  <dcterms:modified xsi:type="dcterms:W3CDTF">2016-09-21T15:53:17Z</dcterms:modified>
</cp:coreProperties>
</file>