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4" r:id="rId2"/>
    <p:sldId id="370" r:id="rId3"/>
    <p:sldId id="371" r:id="rId4"/>
    <p:sldId id="318" r:id="rId5"/>
    <p:sldId id="335" r:id="rId6"/>
    <p:sldId id="367" r:id="rId7"/>
    <p:sldId id="368" r:id="rId8"/>
    <p:sldId id="369" r:id="rId9"/>
    <p:sldId id="372" r:id="rId10"/>
    <p:sldId id="373" r:id="rId11"/>
    <p:sldId id="374" r:id="rId12"/>
    <p:sldId id="375" r:id="rId13"/>
    <p:sldId id="376" r:id="rId14"/>
    <p:sldId id="296" r:id="rId15"/>
    <p:sldId id="337" r:id="rId16"/>
    <p:sldId id="338" r:id="rId17"/>
    <p:sldId id="378" r:id="rId18"/>
    <p:sldId id="380" r:id="rId19"/>
    <p:sldId id="341" r:id="rId20"/>
    <p:sldId id="379" r:id="rId21"/>
    <p:sldId id="381" r:id="rId22"/>
    <p:sldId id="383" r:id="rId23"/>
    <p:sldId id="384" r:id="rId24"/>
    <p:sldId id="382" r:id="rId25"/>
    <p:sldId id="385" r:id="rId26"/>
    <p:sldId id="386" r:id="rId27"/>
    <p:sldId id="387" r:id="rId28"/>
    <p:sldId id="388" r:id="rId29"/>
    <p:sldId id="397" r:id="rId30"/>
    <p:sldId id="396" r:id="rId31"/>
    <p:sldId id="389" r:id="rId32"/>
    <p:sldId id="390" r:id="rId33"/>
    <p:sldId id="351" r:id="rId34"/>
    <p:sldId id="391" r:id="rId35"/>
    <p:sldId id="392" r:id="rId36"/>
    <p:sldId id="393" r:id="rId37"/>
    <p:sldId id="394" r:id="rId38"/>
    <p:sldId id="398" r:id="rId39"/>
    <p:sldId id="360" r:id="rId40"/>
    <p:sldId id="354" r:id="rId41"/>
    <p:sldId id="395" r:id="rId42"/>
    <p:sldId id="399" r:id="rId43"/>
    <p:sldId id="356" r:id="rId44"/>
    <p:sldId id="268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9F5D32-9D8F-48B3-97B9-7263B542E18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C93773-A711-4139-A50D-2188C7F7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E2EB3-9322-4D85-B0C0-242551CFE47A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3F7F10-FD1B-4005-91B9-32DCDCC8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9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7AFBC-5AD2-4AFC-AAE1-71C6877DB59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3306"/>
            <a:ext cx="9144000" cy="20131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Skip Powe, P.E.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State Construction Engineer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Alabama Department of Transportation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25" y="4783015"/>
            <a:ext cx="2685275" cy="20749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6174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Specs &amp; Construction Policies Update</a:t>
            </a:r>
            <a:b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5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AAPA Conference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480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Specs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1038839" cy="465958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800" dirty="0">
                <a:solidFill>
                  <a:schemeClr val="bg1"/>
                </a:solidFill>
              </a:rPr>
              <a:t>Independent Weight Check (IWC)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Working with Ag &amp; Industries to update all of </a:t>
            </a:r>
            <a:r>
              <a:rPr lang="en-US" sz="3800" i="1" dirty="0" err="1">
                <a:solidFill>
                  <a:schemeClr val="bg1"/>
                </a:solidFill>
              </a:rPr>
              <a:t>Subarticle</a:t>
            </a:r>
            <a:r>
              <a:rPr lang="en-US" sz="3800" i="1" dirty="0">
                <a:solidFill>
                  <a:schemeClr val="bg1"/>
                </a:solidFill>
              </a:rPr>
              <a:t> 109.01(h) </a:t>
            </a:r>
            <a:r>
              <a:rPr lang="en-US" sz="3800" dirty="0">
                <a:solidFill>
                  <a:schemeClr val="bg1"/>
                </a:solidFill>
              </a:rPr>
              <a:t>to match state law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Delete IWC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Possibly go to 6 month testing/inspections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Submit copy of results to ALDOT</a:t>
            </a:r>
          </a:p>
        </p:txBody>
      </p:sp>
    </p:spTree>
    <p:extLst>
      <p:ext uri="{BB962C8B-B14F-4D97-AF65-F5344CB8AC3E}">
        <p14:creationId xmlns:p14="http://schemas.microsoft.com/office/powerpoint/2010/main" val="94010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Specs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1038839" cy="465958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800" dirty="0">
                <a:solidFill>
                  <a:schemeClr val="bg1"/>
                </a:solidFill>
              </a:rPr>
              <a:t>Transverse Joint Repair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32C57C-6797-481F-B5AF-9C1C68A3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" y="2484495"/>
            <a:ext cx="10908665" cy="32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82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Specs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1038839" cy="465958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800" dirty="0">
                <a:solidFill>
                  <a:schemeClr val="bg1"/>
                </a:solidFill>
              </a:rPr>
              <a:t>Transverse Joint Repair</a:t>
            </a:r>
          </a:p>
          <a:p>
            <a:pPr>
              <a:spcAft>
                <a:spcPts val="1200"/>
              </a:spcAft>
            </a:pPr>
            <a:r>
              <a:rPr lang="en-US" sz="3800" i="1" dirty="0">
                <a:solidFill>
                  <a:schemeClr val="bg1"/>
                </a:solidFill>
              </a:rPr>
              <a:t>Article 410.06 Correction of Deficiencies &amp; Defects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Lists options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Remedy to the extent practicable by rolling while material is still workable</a:t>
            </a:r>
          </a:p>
        </p:txBody>
      </p:sp>
    </p:spTree>
    <p:extLst>
      <p:ext uri="{BB962C8B-B14F-4D97-AF65-F5344CB8AC3E}">
        <p14:creationId xmlns:p14="http://schemas.microsoft.com/office/powerpoint/2010/main" val="238474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Specs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1038839" cy="4659581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800" dirty="0">
                <a:solidFill>
                  <a:schemeClr val="bg1"/>
                </a:solidFill>
              </a:rPr>
              <a:t>Transverse Joint Repair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Liaison proposes no one wants to be careless and </a:t>
            </a:r>
            <a:r>
              <a:rPr lang="en-US" sz="3800" dirty="0" err="1">
                <a:solidFill>
                  <a:schemeClr val="bg1"/>
                </a:solidFill>
              </a:rPr>
              <a:t>remob</a:t>
            </a:r>
            <a:endParaRPr lang="en-US" sz="38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Incur extra labor and equipment $$$ to grind joints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For </a:t>
            </a:r>
            <a:r>
              <a:rPr lang="en-US" sz="3800" b="1" i="1" u="sng" dirty="0">
                <a:solidFill>
                  <a:schemeClr val="bg1"/>
                </a:solidFill>
              </a:rPr>
              <a:t>FREE!!!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Considering trying this on non-WS layers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Also, talking to NCAT Test Track on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54884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Construction Information Memorandum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Our Policies &amp; Procedures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cc: Industry Associations, if it affects</a:t>
            </a:r>
          </a:p>
        </p:txBody>
      </p:sp>
    </p:spTree>
    <p:extLst>
      <p:ext uri="{BB962C8B-B14F-4D97-AF65-F5344CB8AC3E}">
        <p14:creationId xmlns:p14="http://schemas.microsoft.com/office/powerpoint/2010/main" val="216096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10-2017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1-2018</a:t>
            </a:r>
          </a:p>
          <a:p>
            <a:pPr marL="0" indent="0">
              <a:spcAft>
                <a:spcPts val="1200"/>
              </a:spcAft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8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99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10-2017 Article 405.03(c) Preparation of Existing Surface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Emphasized cleaning and drying surface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List of possible cleaning options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Limitations on vacuum trucks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Means &amp; Methods vs Performance-based Specs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5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992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1-2018 Sand Patch Test for Micro-Milled Surfaces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Test required since June 2015, but inconsistency among Areas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Issues with 1/16” max ridge-to-valley measurement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Impacts ride, exposure time to traffic, overlying layer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i="1" u="sng" dirty="0">
                <a:solidFill>
                  <a:schemeClr val="bg1"/>
                </a:solidFill>
              </a:rPr>
              <a:t>Costs</a:t>
            </a:r>
            <a:r>
              <a:rPr lang="en-US" sz="4000" dirty="0">
                <a:solidFill>
                  <a:schemeClr val="bg1"/>
                </a:solidFill>
              </a:rPr>
              <a:t>; if &gt; 1/16”, it is regular </a:t>
            </a:r>
            <a:r>
              <a:rPr lang="en-US" sz="4000" dirty="0" err="1">
                <a:solidFill>
                  <a:schemeClr val="bg1"/>
                </a:solidFill>
              </a:rPr>
              <a:t>planing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Changes/Issues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Besides specs, proposed specs and CIMs,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What recent changes and issues have we had?</a:t>
            </a:r>
          </a:p>
        </p:txBody>
      </p:sp>
    </p:spTree>
    <p:extLst>
      <p:ext uri="{BB962C8B-B14F-4D97-AF65-F5344CB8AC3E}">
        <p14:creationId xmlns:p14="http://schemas.microsoft.com/office/powerpoint/2010/main" val="61597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2018 Special Drawing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PM-705-6 Index No. 1033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Correction for Centerline Pavement Markers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1A (white/white) to 2C (white/red)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Was in 2017 book but error in 2018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Effective April letting, but CN says use Jan-March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Construction Status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Specification Changes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Proposed Specs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CIMs</a:t>
            </a:r>
          </a:p>
          <a:p>
            <a:pPr marL="0" indent="0">
              <a:spcAft>
                <a:spcPts val="600"/>
              </a:spcAft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Recent Changes/Issues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Points of Emphasis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On the Radar</a:t>
            </a:r>
          </a:p>
        </p:txBody>
      </p:sp>
    </p:spTree>
    <p:extLst>
      <p:ext uri="{BB962C8B-B14F-4D97-AF65-F5344CB8AC3E}">
        <p14:creationId xmlns:p14="http://schemas.microsoft.com/office/powerpoint/2010/main" val="190225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Striping Update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All know impact of last summer’s rain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Striping delays started early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Delay notice on 10/2/2017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Mild winter, but rainy and cool enough to keep pavement too wet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41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Striping Update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Many jobs carried over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Coordinated with Areas, primes, and stripers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Prioritized interstates and high traffic routes due to traffic impact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Spring and warmer temps will help catch-up???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6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Safety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Lack of emphasis for ALDOT folks for years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But, Contractors under OHSA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ALDOT now emphasizing better safety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Some new/updated Department measures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04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Safety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Safety Vests (for all on-site)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Hard Hats (if overhead)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Other PPE (evaluating)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Awareness (emphasized, including parking)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Training (in development)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New policies for procedures (in development)</a:t>
            </a:r>
          </a:p>
        </p:txBody>
      </p:sp>
    </p:spTree>
    <p:extLst>
      <p:ext uri="{BB962C8B-B14F-4D97-AF65-F5344CB8AC3E}">
        <p14:creationId xmlns:p14="http://schemas.microsoft.com/office/powerpoint/2010/main" val="61111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964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e-Construction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Last year, talked about CAMMS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Want to get Contractors on board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On hold; all efforts to finish Materials module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July 1, 2018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Want to save annual licensing fees on </a:t>
            </a:r>
            <a:r>
              <a:rPr lang="en-US" sz="4000" dirty="0" err="1">
                <a:solidFill>
                  <a:schemeClr val="bg1"/>
                </a:solidFill>
              </a:rPr>
              <a:t>SiteManager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92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964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e-Construction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Also, talked about e-CN initiative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Goal is to reduce paper – save time &amp; money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Major accomplishment in last year is iPads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Procured 254 iPads for projects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964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e-Construction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Inspectors record work as it happens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Minimizes travel back to trailer at end of day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Saves on OT ($$$) to do paperwork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Gives inspectors back their personal time </a:t>
            </a:r>
            <a:r>
              <a:rPr lang="en-US" dirty="0">
                <a:highlight>
                  <a:srgbClr val="FFFF00"/>
                </a:highlight>
                <a:sym typeface="Segoe UI Emoji" panose="020B0502040204020203" pitchFamily="34" charset="0"/>
              </a:rPr>
              <a:t>😊</a:t>
            </a:r>
            <a:endParaRPr lang="en-US" dirty="0">
              <a:highlight>
                <a:srgbClr val="FFFF00"/>
              </a:highligh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/Issues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964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e-Construction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Spec Book and Plans also in CAMMS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Gives inspectors more tools at their fingers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More functions being evaluated (i.e. e-Tickets)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Trying to do more with less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7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1B78C63-C13F-4BD7-ACFF-6C4592AF2B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4" y="0"/>
            <a:ext cx="10201835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BC72A9-2E74-49F1-A09D-34E6B2933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299159"/>
            <a:ext cx="2133600" cy="1314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FAC52-95D0-445F-BEA5-9AA2D5FAD727}"/>
              </a:ext>
            </a:extLst>
          </p:cNvPr>
          <p:cNvSpPr txBox="1"/>
          <p:nvPr/>
        </p:nvSpPr>
        <p:spPr>
          <a:xfrm>
            <a:off x="-80683" y="286872"/>
            <a:ext cx="2572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Emphasis</a:t>
            </a:r>
          </a:p>
        </p:txBody>
      </p:sp>
    </p:spTree>
    <p:extLst>
      <p:ext uri="{BB962C8B-B14F-4D97-AF65-F5344CB8AC3E}">
        <p14:creationId xmlns:p14="http://schemas.microsoft.com/office/powerpoint/2010/main" val="168563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364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OGFC Placement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Reminder – </a:t>
            </a:r>
            <a:r>
              <a:rPr lang="en-US" sz="4000" b="1" i="1" u="sng" dirty="0">
                <a:solidFill>
                  <a:schemeClr val="bg1"/>
                </a:solidFill>
              </a:rPr>
              <a:t>Density is not required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Only need to “seat” it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Several jobs lately that appear to be over-rolled 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Water is still on surface 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4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Status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March 2017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208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Active: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382 Contracts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$1.74 Billion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Accepted: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732 Contracts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$2.21 Billion</a:t>
            </a:r>
          </a:p>
          <a:p>
            <a:pPr lvl="1"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March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208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Active: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399 Contracts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$2.31 Billion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Accepted: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675 Contracts</a:t>
            </a:r>
          </a:p>
          <a:p>
            <a:pPr lvl="1">
              <a:spcAft>
                <a:spcPts val="600"/>
              </a:spcAft>
            </a:pPr>
            <a:r>
              <a:rPr lang="en-US" sz="3600">
                <a:solidFill>
                  <a:schemeClr val="bg1"/>
                </a:solidFill>
              </a:rPr>
              <a:t>$2.23 </a:t>
            </a:r>
            <a:r>
              <a:rPr lang="en-US" sz="3600" dirty="0">
                <a:solidFill>
                  <a:schemeClr val="bg1"/>
                </a:solidFill>
              </a:rPr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2740672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364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OGFC Tack Coat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Supplied and placed by </a:t>
            </a:r>
            <a:r>
              <a:rPr lang="en-US" sz="4000" dirty="0" err="1">
                <a:solidFill>
                  <a:schemeClr val="bg1"/>
                </a:solidFill>
              </a:rPr>
              <a:t>Blacklidge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Reminder of 10/18/2017 email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If </a:t>
            </a:r>
            <a:r>
              <a:rPr lang="en-US" sz="4000" dirty="0" err="1">
                <a:solidFill>
                  <a:schemeClr val="bg1"/>
                </a:solidFill>
              </a:rPr>
              <a:t>Blacklidge</a:t>
            </a:r>
            <a:r>
              <a:rPr lang="en-US" sz="4000" dirty="0">
                <a:solidFill>
                  <a:schemeClr val="bg1"/>
                </a:solidFill>
              </a:rPr>
              <a:t> places, they must have a Sublet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Don’t want to repeat this or get free work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50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364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3-2015 Post-Letting Modifications of Section 408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Reminder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Time to cover </a:t>
            </a:r>
            <a:r>
              <a:rPr lang="en-US" sz="4000" dirty="0" err="1">
                <a:solidFill>
                  <a:schemeClr val="bg1"/>
                </a:solidFill>
              </a:rPr>
              <a:t>planing</a:t>
            </a:r>
            <a:r>
              <a:rPr lang="en-US" sz="4000" dirty="0">
                <a:solidFill>
                  <a:schemeClr val="bg1"/>
                </a:solidFill>
              </a:rPr>
              <a:t>/micro-mill is now 7/30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If let as </a:t>
            </a:r>
            <a:r>
              <a:rPr lang="en-US" sz="4000" dirty="0" err="1">
                <a:solidFill>
                  <a:schemeClr val="bg1"/>
                </a:solidFill>
              </a:rPr>
              <a:t>planing</a:t>
            </a:r>
            <a:r>
              <a:rPr lang="en-US" sz="4000" dirty="0">
                <a:solidFill>
                  <a:schemeClr val="bg1"/>
                </a:solidFill>
              </a:rPr>
              <a:t> and you request to change to micro-milling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63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040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3-2015 Post-Letting Modifications of Section 408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Either: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1. Will hold you to the 7 days to cover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2. Need a price reduction for something:</a:t>
            </a:r>
          </a:p>
          <a:p>
            <a:pPr marL="914400" lvl="2" indent="0">
              <a:spcAft>
                <a:spcPts val="1200"/>
              </a:spcAft>
              <a:buNone/>
            </a:pPr>
            <a:r>
              <a:rPr lang="en-US" sz="3400" dirty="0">
                <a:solidFill>
                  <a:schemeClr val="bg1"/>
                </a:solidFill>
              </a:rPr>
              <a:t>Mob, micro-mill, or the asphalt layer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Due to change in # of Mobs, standby, production rates</a:t>
            </a:r>
          </a:p>
          <a:p>
            <a:pPr>
              <a:spcAft>
                <a:spcPts val="1200"/>
              </a:spcAft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54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GFO 3-15 Plan Quantities for Tack Coat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Have numerous issues with Tack plan </a:t>
            </a:r>
            <a:r>
              <a:rPr lang="en-US" sz="4000" dirty="0" err="1">
                <a:solidFill>
                  <a:schemeClr val="bg1"/>
                </a:solidFill>
              </a:rPr>
              <a:t>qtys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Guidance on rates to use for Emulsified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If Prime historically uses PG, then rates for it</a:t>
            </a:r>
          </a:p>
          <a:p>
            <a:pPr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</a:rPr>
              <a:t>New </a:t>
            </a:r>
            <a:r>
              <a:rPr lang="en-US" sz="4000" dirty="0">
                <a:solidFill>
                  <a:schemeClr val="bg1"/>
                </a:solidFill>
              </a:rPr>
              <a:t>g</a:t>
            </a:r>
            <a:r>
              <a:rPr lang="en-US" sz="4000">
                <a:solidFill>
                  <a:schemeClr val="bg1"/>
                </a:solidFill>
              </a:rPr>
              <a:t>uidelines </a:t>
            </a:r>
            <a:r>
              <a:rPr lang="en-US" sz="4000" dirty="0">
                <a:solidFill>
                  <a:schemeClr val="bg1"/>
                </a:solidFill>
              </a:rPr>
              <a:t>for rates for OGFC Tack </a:t>
            </a:r>
          </a:p>
        </p:txBody>
      </p:sp>
    </p:spTree>
    <p:extLst>
      <p:ext uri="{BB962C8B-B14F-4D97-AF65-F5344CB8AC3E}">
        <p14:creationId xmlns:p14="http://schemas.microsoft.com/office/powerpoint/2010/main" val="4088063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GFO 3-15 Plan Quantities for Tack Coat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EA for resurfacing:	0.10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EA for new layer:	0.08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PG for resurfacing:	0.06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PG for new layer:	0.05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OGFC:				0.18</a:t>
            </a:r>
          </a:p>
        </p:txBody>
      </p:sp>
    </p:spTree>
    <p:extLst>
      <p:ext uri="{BB962C8B-B14F-4D97-AF65-F5344CB8AC3E}">
        <p14:creationId xmlns:p14="http://schemas.microsoft.com/office/powerpoint/2010/main" val="4204266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GFO 4-4 RAP Material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Reminder for state-retained material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Limit of 75 CY per project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Applies to ALDOT, County, </a:t>
            </a:r>
            <a:r>
              <a:rPr lang="en-US" sz="4000">
                <a:solidFill>
                  <a:schemeClr val="bg1"/>
                </a:solidFill>
              </a:rPr>
              <a:t>and Cities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2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Early Awards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Many projects carried over from 2017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Lettings started in November &amp; December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Interstate heavy this year, especially PM 1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Several IM jobs are Early Awards due to need</a:t>
            </a:r>
          </a:p>
        </p:txBody>
      </p:sp>
    </p:spTree>
    <p:extLst>
      <p:ext uri="{BB962C8B-B14F-4D97-AF65-F5344CB8AC3E}">
        <p14:creationId xmlns:p14="http://schemas.microsoft.com/office/powerpoint/2010/main" val="4257036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Emphasis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Early Awards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Most of you have several projects ready to start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Hard to schedule Early Awards with current schedules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Limiting Early Awards on maintenance resurfacing to special conditions</a:t>
            </a:r>
          </a:p>
        </p:txBody>
      </p:sp>
    </p:spTree>
    <p:extLst>
      <p:ext uri="{BB962C8B-B14F-4D97-AF65-F5344CB8AC3E}">
        <p14:creationId xmlns:p14="http://schemas.microsoft.com/office/powerpoint/2010/main" val="275859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Radar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EED551-F2FE-4B71-B37C-5464524C8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014" y="1690688"/>
            <a:ext cx="8873971" cy="498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66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Radar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Last year, outlined several issues planned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Many are needs identified or issues requested by ARBA and AAPA Liaison Committees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Due to our shear volume of work, challenged to address all at one time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Still working on, but not making a list this year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6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SP 12-0599(2)	Asphalt Materials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Added Tack Coat materials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Cleaning pavement options and requirements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en-US" sz="3200" b="1" i="1" u="sng" dirty="0">
                <a:solidFill>
                  <a:schemeClr val="bg1"/>
                </a:solidFill>
              </a:rPr>
              <a:t>(Hint: Remember what Joel said yesterday)</a:t>
            </a:r>
          </a:p>
          <a:p>
            <a:pPr lvl="1"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Revised Tack application rates</a:t>
            </a:r>
          </a:p>
        </p:txBody>
      </p:sp>
    </p:spTree>
    <p:extLst>
      <p:ext uri="{BB962C8B-B14F-4D97-AF65-F5344CB8AC3E}">
        <p14:creationId xmlns:p14="http://schemas.microsoft.com/office/powerpoint/2010/main" val="4253490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Radar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Interstate Resurfacing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December:		1 + I-65 Widening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January:		1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February:		8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March:			2</a:t>
            </a:r>
          </a:p>
        </p:txBody>
      </p:sp>
    </p:spTree>
    <p:extLst>
      <p:ext uri="{BB962C8B-B14F-4D97-AF65-F5344CB8AC3E}">
        <p14:creationId xmlns:p14="http://schemas.microsoft.com/office/powerpoint/2010/main" val="2127569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Radar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Interstate Resurfacing (anticipated)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April:		3	St. Clair, St. Clair, Walker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May:		1	St. Clair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June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800" dirty="0">
                <a:solidFill>
                  <a:schemeClr val="bg1"/>
                </a:solidFill>
              </a:rPr>
              <a:t>OR July:		6	Autauga, Chambers, Montgomery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800" dirty="0">
                <a:solidFill>
                  <a:schemeClr val="bg1"/>
                </a:solidFill>
              </a:rPr>
              <a:t>				Jeff/Blount, Marion, Walker</a:t>
            </a:r>
          </a:p>
        </p:txBody>
      </p:sp>
    </p:spTree>
    <p:extLst>
      <p:ext uri="{BB962C8B-B14F-4D97-AF65-F5344CB8AC3E}">
        <p14:creationId xmlns:p14="http://schemas.microsoft.com/office/powerpoint/2010/main" val="3752196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Radar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Interstate Resurfacing (anticipated)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Many PM 1 jobs – Micro-mill OGFC and replace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Thin lift Pavement Preservation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All being let by May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Early Award and Contract Time geared to finish OGFC by October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Make these a priority</a:t>
            </a:r>
          </a:p>
        </p:txBody>
      </p:sp>
    </p:spTree>
    <p:extLst>
      <p:ext uri="{BB962C8B-B14F-4D97-AF65-F5344CB8AC3E}">
        <p14:creationId xmlns:p14="http://schemas.microsoft.com/office/powerpoint/2010/main" val="496112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Radar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Portable Changeable Message Signs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One thing I will leave you with: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DO NOT USE – </a:t>
            </a:r>
            <a:r>
              <a:rPr lang="en-US" sz="3600" b="1" u="sng" dirty="0">
                <a:solidFill>
                  <a:schemeClr val="bg1"/>
                </a:solidFill>
              </a:rPr>
              <a:t>Road Work Ahead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Find something else to say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More to come!</a:t>
            </a:r>
          </a:p>
        </p:txBody>
      </p:sp>
    </p:spTree>
    <p:extLst>
      <p:ext uri="{BB962C8B-B14F-4D97-AF65-F5344CB8AC3E}">
        <p14:creationId xmlns:p14="http://schemas.microsoft.com/office/powerpoint/2010/main" val="1985159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71B6A7-4B96-4382-9C8C-324C318C4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61" y="0"/>
            <a:ext cx="93870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75783-FCDD-47AD-A8F1-9C8302E40467}"/>
              </a:ext>
            </a:extLst>
          </p:cNvPr>
          <p:cNvSpPr txBox="1"/>
          <p:nvPr/>
        </p:nvSpPr>
        <p:spPr>
          <a:xfrm>
            <a:off x="2025570" y="3923817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5986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2018 Standard Specifications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3BE6D-5239-43DE-BA0E-B86589C54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05" y="1537264"/>
            <a:ext cx="4111478" cy="53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Specs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3 Special Provisions in development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Result of AAPA Liaison Committee proposals</a:t>
            </a:r>
          </a:p>
        </p:txBody>
      </p:sp>
    </p:spTree>
    <p:extLst>
      <p:ext uri="{BB962C8B-B14F-4D97-AF65-F5344CB8AC3E}">
        <p14:creationId xmlns:p14="http://schemas.microsoft.com/office/powerpoint/2010/main" val="189603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Specs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915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100" i="1" dirty="0" err="1">
                <a:solidFill>
                  <a:schemeClr val="bg1"/>
                </a:solidFill>
              </a:rPr>
              <a:t>Subarticle</a:t>
            </a:r>
            <a:r>
              <a:rPr lang="en-US" sz="4100" i="1" dirty="0">
                <a:solidFill>
                  <a:schemeClr val="bg1"/>
                </a:solidFill>
              </a:rPr>
              <a:t> 105.12(a) – Load Restrictio</a:t>
            </a:r>
            <a:r>
              <a:rPr lang="en-US" sz="4100" dirty="0">
                <a:solidFill>
                  <a:schemeClr val="bg1"/>
                </a:solidFill>
              </a:rPr>
              <a:t>ns 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900" dirty="0">
                <a:solidFill>
                  <a:schemeClr val="bg1"/>
                </a:solidFill>
              </a:rPr>
              <a:t>Survey of Southeastern States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900" dirty="0">
                <a:solidFill>
                  <a:schemeClr val="bg1"/>
                </a:solidFill>
              </a:rPr>
              <a:t>ALDOT was only one with this spec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900" dirty="0">
                <a:solidFill>
                  <a:schemeClr val="bg1"/>
                </a:solidFill>
              </a:rPr>
              <a:t>Change to only the excess is no payment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CA52D-8B98-4001-951D-2C7C99B3C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5" y="2529457"/>
            <a:ext cx="11703514" cy="13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3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Specs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1038839" cy="465958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800" i="1" dirty="0">
                <a:solidFill>
                  <a:schemeClr val="bg1"/>
                </a:solidFill>
              </a:rPr>
              <a:t>Item 109.01(h)2. Weight Measure for Pay Purposes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Independent Weight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C9FE2-BC6B-4EAB-8674-6948E969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3716875"/>
            <a:ext cx="11750675" cy="20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Specs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1038839" cy="465958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800" dirty="0">
                <a:solidFill>
                  <a:schemeClr val="bg1"/>
                </a:solidFill>
              </a:rPr>
              <a:t>Independent Weight Check (IWC)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Met with Dept. of Agriculture &amp; Industries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Current scale requirements and technology make IWC unnecessary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Internal “electronic” seals can record issues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</a:rPr>
              <a:t>Current spec requires service checks every 4 months</a:t>
            </a:r>
          </a:p>
        </p:txBody>
      </p:sp>
    </p:spTree>
    <p:extLst>
      <p:ext uri="{BB962C8B-B14F-4D97-AF65-F5344CB8AC3E}">
        <p14:creationId xmlns:p14="http://schemas.microsoft.com/office/powerpoint/2010/main" val="2174460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1178</Words>
  <Application>Microsoft Office PowerPoint</Application>
  <PresentationFormat>Widescreen</PresentationFormat>
  <Paragraphs>250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Segoe UI Emoji</vt:lpstr>
      <vt:lpstr>Office Theme</vt:lpstr>
      <vt:lpstr>Specs &amp; Construction Policies Update 28th Annual AAPA Conference</vt:lpstr>
      <vt:lpstr>Overview</vt:lpstr>
      <vt:lpstr>Construction Status</vt:lpstr>
      <vt:lpstr>Specification Changes</vt:lpstr>
      <vt:lpstr>Specification Changes</vt:lpstr>
      <vt:lpstr>Proposed Specs</vt:lpstr>
      <vt:lpstr>Proposed Specs</vt:lpstr>
      <vt:lpstr>Proposed Specs</vt:lpstr>
      <vt:lpstr>Proposed Specs</vt:lpstr>
      <vt:lpstr>Proposed Specs</vt:lpstr>
      <vt:lpstr>Proposed Specs</vt:lpstr>
      <vt:lpstr>Proposed Specs</vt:lpstr>
      <vt:lpstr>Proposed Specs</vt:lpstr>
      <vt:lpstr>CIMs</vt:lpstr>
      <vt:lpstr>CIMs</vt:lpstr>
      <vt:lpstr>CIMs</vt:lpstr>
      <vt:lpstr>CIMs</vt:lpstr>
      <vt:lpstr>Recent Changes/Issues</vt:lpstr>
      <vt:lpstr>Recent Changes/Issues</vt:lpstr>
      <vt:lpstr>Recent Changes/Issues</vt:lpstr>
      <vt:lpstr>Recent Changes/Issues</vt:lpstr>
      <vt:lpstr>Recent Changes/Issues</vt:lpstr>
      <vt:lpstr>Recent Changes/Issues</vt:lpstr>
      <vt:lpstr>Recent Changes/Issues</vt:lpstr>
      <vt:lpstr>Recent Changes/Issues</vt:lpstr>
      <vt:lpstr>Recent Changes/Issues</vt:lpstr>
      <vt:lpstr>Recent Changes/Issues</vt:lpstr>
      <vt:lpstr>PowerPoint Presentation</vt:lpstr>
      <vt:lpstr>Points of Emphasis</vt:lpstr>
      <vt:lpstr>Points of Emphasis</vt:lpstr>
      <vt:lpstr>Points of Emphasis</vt:lpstr>
      <vt:lpstr>Points of Emphasis</vt:lpstr>
      <vt:lpstr>Points of Emphasis</vt:lpstr>
      <vt:lpstr>Points of Emphasis</vt:lpstr>
      <vt:lpstr>Points of Emphasis</vt:lpstr>
      <vt:lpstr>Points of Emphasis</vt:lpstr>
      <vt:lpstr>Points of Emphasis</vt:lpstr>
      <vt:lpstr>On the Radar</vt:lpstr>
      <vt:lpstr>On the Radar</vt:lpstr>
      <vt:lpstr>On the Radar</vt:lpstr>
      <vt:lpstr>On the Radar</vt:lpstr>
      <vt:lpstr>On the Radar</vt:lpstr>
      <vt:lpstr>On the Radar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Maqueshia</dc:creator>
  <cp:lastModifiedBy>AAPA AL Asphalt Pavement Association</cp:lastModifiedBy>
  <cp:revision>156</cp:revision>
  <cp:lastPrinted>2016-10-12T16:15:19Z</cp:lastPrinted>
  <dcterms:created xsi:type="dcterms:W3CDTF">2016-10-06T21:11:37Z</dcterms:created>
  <dcterms:modified xsi:type="dcterms:W3CDTF">2018-04-10T18:51:47Z</dcterms:modified>
</cp:coreProperties>
</file>