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93"/>
  </p:notesMasterIdLst>
  <p:sldIdLst>
    <p:sldId id="798" r:id="rId2"/>
    <p:sldId id="894" r:id="rId3"/>
    <p:sldId id="896" r:id="rId4"/>
    <p:sldId id="897" r:id="rId5"/>
    <p:sldId id="898" r:id="rId6"/>
    <p:sldId id="901" r:id="rId7"/>
    <p:sldId id="899" r:id="rId8"/>
    <p:sldId id="900" r:id="rId9"/>
    <p:sldId id="902" r:id="rId10"/>
    <p:sldId id="903" r:id="rId11"/>
    <p:sldId id="904" r:id="rId12"/>
    <p:sldId id="911" r:id="rId13"/>
    <p:sldId id="799" r:id="rId14"/>
    <p:sldId id="800" r:id="rId15"/>
    <p:sldId id="801" r:id="rId16"/>
    <p:sldId id="802" r:id="rId17"/>
    <p:sldId id="803" r:id="rId18"/>
    <p:sldId id="811" r:id="rId19"/>
    <p:sldId id="812" r:id="rId20"/>
    <p:sldId id="813" r:id="rId21"/>
    <p:sldId id="814" r:id="rId22"/>
    <p:sldId id="815" r:id="rId23"/>
    <p:sldId id="819" r:id="rId24"/>
    <p:sldId id="816" r:id="rId25"/>
    <p:sldId id="817" r:id="rId26"/>
    <p:sldId id="818" r:id="rId27"/>
    <p:sldId id="820" r:id="rId28"/>
    <p:sldId id="821" r:id="rId29"/>
    <p:sldId id="822" r:id="rId30"/>
    <p:sldId id="825" r:id="rId31"/>
    <p:sldId id="826" r:id="rId32"/>
    <p:sldId id="827" r:id="rId33"/>
    <p:sldId id="828" r:id="rId34"/>
    <p:sldId id="829" r:id="rId35"/>
    <p:sldId id="830" r:id="rId36"/>
    <p:sldId id="831" r:id="rId37"/>
    <p:sldId id="833" r:id="rId38"/>
    <p:sldId id="834" r:id="rId39"/>
    <p:sldId id="835" r:id="rId40"/>
    <p:sldId id="836" r:id="rId41"/>
    <p:sldId id="837" r:id="rId42"/>
    <p:sldId id="838" r:id="rId43"/>
    <p:sldId id="839" r:id="rId44"/>
    <p:sldId id="840" r:id="rId45"/>
    <p:sldId id="841" r:id="rId46"/>
    <p:sldId id="842" r:id="rId47"/>
    <p:sldId id="843" r:id="rId48"/>
    <p:sldId id="844" r:id="rId49"/>
    <p:sldId id="845" r:id="rId50"/>
    <p:sldId id="846" r:id="rId51"/>
    <p:sldId id="851" r:id="rId52"/>
    <p:sldId id="852" r:id="rId53"/>
    <p:sldId id="853" r:id="rId54"/>
    <p:sldId id="854" r:id="rId55"/>
    <p:sldId id="855" r:id="rId56"/>
    <p:sldId id="856" r:id="rId57"/>
    <p:sldId id="857" r:id="rId58"/>
    <p:sldId id="858" r:id="rId59"/>
    <p:sldId id="859" r:id="rId60"/>
    <p:sldId id="860" r:id="rId61"/>
    <p:sldId id="861" r:id="rId62"/>
    <p:sldId id="862" r:id="rId63"/>
    <p:sldId id="863" r:id="rId64"/>
    <p:sldId id="864" r:id="rId65"/>
    <p:sldId id="865" r:id="rId66"/>
    <p:sldId id="866" r:id="rId67"/>
    <p:sldId id="867" r:id="rId68"/>
    <p:sldId id="905" r:id="rId69"/>
    <p:sldId id="868" r:id="rId70"/>
    <p:sldId id="907" r:id="rId71"/>
    <p:sldId id="871" r:id="rId72"/>
    <p:sldId id="869" r:id="rId73"/>
    <p:sldId id="909" r:id="rId74"/>
    <p:sldId id="910" r:id="rId75"/>
    <p:sldId id="908" r:id="rId76"/>
    <p:sldId id="870" r:id="rId77"/>
    <p:sldId id="872" r:id="rId78"/>
    <p:sldId id="877" r:id="rId79"/>
    <p:sldId id="878" r:id="rId80"/>
    <p:sldId id="879" r:id="rId81"/>
    <p:sldId id="880" r:id="rId82"/>
    <p:sldId id="881" r:id="rId83"/>
    <p:sldId id="882" r:id="rId84"/>
    <p:sldId id="883" r:id="rId85"/>
    <p:sldId id="884" r:id="rId86"/>
    <p:sldId id="885" r:id="rId87"/>
    <p:sldId id="886" r:id="rId88"/>
    <p:sldId id="887" r:id="rId89"/>
    <p:sldId id="895" r:id="rId90"/>
    <p:sldId id="906" r:id="rId91"/>
    <p:sldId id="893" r:id="rId92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FF0000"/>
    <a:srgbClr val="777777"/>
    <a:srgbClr val="060606"/>
    <a:srgbClr val="BBE0E3"/>
    <a:srgbClr val="4D4D4D"/>
    <a:srgbClr val="DDDDD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485" autoAdjust="0"/>
    <p:restoredTop sz="86443" autoAdjust="0"/>
  </p:normalViewPr>
  <p:slideViewPr>
    <p:cSldViewPr>
      <p:cViewPr varScale="1">
        <p:scale>
          <a:sx n="60" d="100"/>
          <a:sy n="60" d="100"/>
        </p:scale>
        <p:origin x="1824" y="28"/>
      </p:cViewPr>
      <p:guideLst>
        <p:guide orient="horz" pos="2160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DB60DC77-6557-448F-B1C5-D421C919042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712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C76E7-C933-4238-A889-4D0D3589F1B7}" type="slidenum">
              <a:rPr lang="de-DE"/>
              <a:pPr/>
              <a:t>2</a:t>
            </a:fld>
            <a:endParaRPr lang="de-DE"/>
          </a:p>
        </p:txBody>
      </p:sp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1" tIns="47990" rIns="94381" bIns="47990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9699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699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699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1487" cy="3211513"/>
          </a:xfrm>
          <a:ln w="12700" cap="flat"/>
        </p:spPr>
      </p:sp>
      <p:sp>
        <p:nvSpPr>
          <p:cNvPr id="5969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1" tIns="47990" rIns="94381" bIns="4799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21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EE8072-EC77-4D4E-8685-F60C5A9B5566}" type="slidenum">
              <a:rPr lang="de-DE"/>
              <a:pPr/>
              <a:t>20</a:t>
            </a:fld>
            <a:endParaRPr lang="de-DE"/>
          </a:p>
        </p:txBody>
      </p:sp>
      <p:sp>
        <p:nvSpPr>
          <p:cNvPr id="70041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041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042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042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004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48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62F4B-CF20-4CB8-B650-08A359A2ED1B}" type="slidenum">
              <a:rPr lang="de-DE"/>
              <a:pPr/>
              <a:t>21</a:t>
            </a:fld>
            <a:endParaRPr lang="de-DE"/>
          </a:p>
        </p:txBody>
      </p:sp>
      <p:sp>
        <p:nvSpPr>
          <p:cNvPr id="71168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68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1168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68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6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116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49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5CBD6-9E90-4740-B067-5EB7ED6CD758}" type="slidenum">
              <a:rPr lang="de-DE"/>
              <a:pPr/>
              <a:t>22</a:t>
            </a:fld>
            <a:endParaRPr lang="de-DE"/>
          </a:p>
        </p:txBody>
      </p:sp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88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55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79608-0E89-4EA4-910D-9ADE5FF5648A}" type="slidenum">
              <a:rPr lang="de-DE"/>
              <a:pPr/>
              <a:t>24</a:t>
            </a:fld>
            <a:endParaRPr lang="de-DE"/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867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25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D087D-FAEA-4BA9-9F79-5A2C4B190F9F}" type="slidenum">
              <a:rPr lang="de-DE"/>
              <a:pPr/>
              <a:t>25</a:t>
            </a:fld>
            <a:endParaRPr lang="de-DE"/>
          </a:p>
        </p:txBody>
      </p:sp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9085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8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908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70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D087D-FAEA-4BA9-9F79-5A2C4B190F9F}" type="slidenum">
              <a:rPr lang="de-DE"/>
              <a:pPr/>
              <a:t>26</a:t>
            </a:fld>
            <a:endParaRPr lang="de-DE"/>
          </a:p>
        </p:txBody>
      </p:sp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9085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8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908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51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79608-0E89-4EA4-910D-9ADE5FF5648A}" type="slidenum">
              <a:rPr lang="de-DE"/>
              <a:pPr/>
              <a:t>27</a:t>
            </a:fld>
            <a:endParaRPr lang="de-DE"/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867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79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79608-0E89-4EA4-910D-9ADE5FF5648A}" type="slidenum">
              <a:rPr lang="de-DE"/>
              <a:pPr/>
              <a:t>28</a:t>
            </a:fld>
            <a:endParaRPr lang="de-DE"/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867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58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C76E7-C933-4238-A889-4D0D3589F1B7}" type="slidenum">
              <a:rPr lang="de-DE"/>
              <a:pPr/>
              <a:t>29</a:t>
            </a:fld>
            <a:endParaRPr lang="de-DE"/>
          </a:p>
        </p:txBody>
      </p:sp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1" tIns="47990" rIns="94381" bIns="47990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9699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99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99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1487" cy="3211513"/>
          </a:xfrm>
          <a:ln w="12700" cap="flat"/>
        </p:spPr>
      </p:sp>
      <p:sp>
        <p:nvSpPr>
          <p:cNvPr id="5969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1" tIns="47990" rIns="94381" bIns="479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6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60AE7-F06A-408F-B0FB-A27201BB0E16}" type="slidenum">
              <a:rPr lang="de-DE"/>
              <a:pPr/>
              <a:t>30</a:t>
            </a:fld>
            <a:endParaRPr lang="de-DE"/>
          </a:p>
        </p:txBody>
      </p:sp>
      <p:sp>
        <p:nvSpPr>
          <p:cNvPr id="60109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010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0DC77-6557-448F-B1C5-D421C919042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041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AE2C40-9DEB-470B-9127-182C2C20479C}" type="slidenum">
              <a:rPr lang="de-DE"/>
              <a:pPr/>
              <a:t>31</a:t>
            </a:fld>
            <a:endParaRPr lang="de-DE"/>
          </a:p>
        </p:txBody>
      </p:sp>
      <p:sp>
        <p:nvSpPr>
          <p:cNvPr id="60313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3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0314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4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031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5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89140-05DC-4F9D-BFDC-81631964FC82}" type="slidenum">
              <a:rPr lang="de-DE"/>
              <a:pPr/>
              <a:t>33</a:t>
            </a:fld>
            <a:endParaRPr lang="de-DE"/>
          </a:p>
        </p:txBody>
      </p:sp>
      <p:sp>
        <p:nvSpPr>
          <p:cNvPr id="65126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26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2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512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81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8554F-4E32-45E9-9D1B-6D6012CDDB22}" type="slidenum">
              <a:rPr lang="de-DE"/>
              <a:pPr/>
              <a:t>34</a:t>
            </a:fld>
            <a:endParaRPr lang="de-DE"/>
          </a:p>
        </p:txBody>
      </p:sp>
      <p:sp>
        <p:nvSpPr>
          <p:cNvPr id="57037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37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7037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37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3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703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63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D0A7B-C95B-445E-9933-A76DEF3E29FB}" type="slidenum">
              <a:rPr lang="de-DE"/>
              <a:pPr/>
              <a:t>35</a:t>
            </a:fld>
            <a:endParaRPr lang="de-DE"/>
          </a:p>
        </p:txBody>
      </p:sp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8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0518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8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051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3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9FBB8-F448-440E-8CD4-5C9314658F24}" type="slidenum">
              <a:rPr lang="de-DE"/>
              <a:pPr/>
              <a:t>36</a:t>
            </a:fld>
            <a:endParaRPr lang="de-DE"/>
          </a:p>
        </p:txBody>
      </p:sp>
      <p:sp>
        <p:nvSpPr>
          <p:cNvPr id="53965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65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65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6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396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73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73265-D0A1-4517-8728-6C6001E3F1D8}" type="slidenum">
              <a:rPr lang="de-DE"/>
              <a:pPr/>
              <a:t>37</a:t>
            </a:fld>
            <a:endParaRPr lang="de-DE"/>
          </a:p>
        </p:txBody>
      </p:sp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69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4170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70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7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417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34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0E9E4-4577-4911-82C3-D092D07C478A}" type="slidenum">
              <a:rPr lang="de-DE"/>
              <a:pPr/>
              <a:t>38</a:t>
            </a:fld>
            <a:endParaRPr lang="de-DE"/>
          </a:p>
        </p:txBody>
      </p:sp>
      <p:sp>
        <p:nvSpPr>
          <p:cNvPr id="60723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723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0723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723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723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0723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32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DDB3F1-EC48-4107-B4F8-E800A8CDF52E}" type="slidenum">
              <a:rPr lang="de-DE"/>
              <a:pPr/>
              <a:t>39</a:t>
            </a:fld>
            <a:endParaRPr lang="de-DE"/>
          </a:p>
        </p:txBody>
      </p:sp>
      <p:sp>
        <p:nvSpPr>
          <p:cNvPr id="60928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928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0928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928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92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092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28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C76E7-C933-4238-A889-4D0D3589F1B7}" type="slidenum">
              <a:rPr lang="de-DE"/>
              <a:pPr/>
              <a:t>40</a:t>
            </a:fld>
            <a:endParaRPr lang="de-DE"/>
          </a:p>
        </p:txBody>
      </p:sp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1" tIns="47990" rIns="94381" bIns="47990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9699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99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99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1487" cy="3211513"/>
          </a:xfrm>
          <a:ln w="12700" cap="flat"/>
        </p:spPr>
      </p:sp>
      <p:sp>
        <p:nvSpPr>
          <p:cNvPr id="5969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1" tIns="47990" rIns="94381" bIns="479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10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5A3C6-C5FD-4E4D-AC80-1ED033A3CC43}" type="slidenum">
              <a:rPr lang="de-DE"/>
              <a:pPr/>
              <a:t>41</a:t>
            </a:fld>
            <a:endParaRPr lang="de-DE"/>
          </a:p>
        </p:txBody>
      </p:sp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8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81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9D57FE-DA75-40F8-BE3A-DBAF5CAF1DC1}" type="slidenum">
              <a:rPr lang="de-DE" altLang="en-US"/>
              <a:pPr eaLnBrk="1" hangingPunct="1"/>
              <a:t>13</a:t>
            </a:fld>
            <a:endParaRPr lang="de-DE" altLang="en-US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4161235" y="1"/>
            <a:ext cx="3187898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161235" y="8687405"/>
            <a:ext cx="3187898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0" tIns="47988" rIns="94380" bIns="47988" anchor="b"/>
          <a:lstStyle>
            <a:lvl1pPr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en-US">
                <a:latin typeface="Times New Roman" pitchFamily="18" charset="0"/>
              </a:rPr>
              <a:t>3</a:t>
            </a: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0" y="8687405"/>
            <a:ext cx="3186411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1"/>
            <a:ext cx="3186411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93750"/>
            <a:ext cx="4281488" cy="3211513"/>
          </a:xfrm>
          <a:ln cap="flat"/>
        </p:spPr>
      </p:sp>
      <p:sp>
        <p:nvSpPr>
          <p:cNvPr id="1229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290" y="4342191"/>
            <a:ext cx="5386090" cy="4115405"/>
          </a:xfrm>
          <a:noFill/>
        </p:spPr>
        <p:txBody>
          <a:bodyPr lIns="94380" tIns="47988" rIns="94380" bIns="47988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1096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5A3C6-C5FD-4E4D-AC80-1ED033A3CC43}" type="slidenum">
              <a:rPr lang="de-DE"/>
              <a:pPr/>
              <a:t>42</a:t>
            </a:fld>
            <a:endParaRPr lang="de-DE"/>
          </a:p>
        </p:txBody>
      </p:sp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8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81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43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5A3C6-C5FD-4E4D-AC80-1ED033A3CC43}" type="slidenum">
              <a:rPr lang="de-DE"/>
              <a:pPr/>
              <a:t>43</a:t>
            </a:fld>
            <a:endParaRPr lang="de-DE"/>
          </a:p>
        </p:txBody>
      </p:sp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8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19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81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90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AB440-BE5F-4119-861C-589F21EBFA6A}" type="slidenum">
              <a:rPr lang="de-DE"/>
              <a:pPr/>
              <a:t>44</a:t>
            </a:fld>
            <a:endParaRPr lang="de-DE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5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6765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5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676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90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A49C0-9DDF-425D-A84C-DCC4AD188F90}" type="slidenum">
              <a:rPr lang="de-DE"/>
              <a:pPr/>
              <a:t>45</a:t>
            </a:fld>
            <a:endParaRPr lang="de-DE"/>
          </a:p>
        </p:txBody>
      </p:sp>
      <p:sp>
        <p:nvSpPr>
          <p:cNvPr id="70246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0246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246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24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024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07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E6720-B684-4B05-A5F0-F21627C9A670}" type="slidenum">
              <a:rPr lang="de-DE"/>
              <a:pPr/>
              <a:t>46</a:t>
            </a:fld>
            <a:endParaRPr lang="de-DE"/>
          </a:p>
        </p:txBody>
      </p:sp>
      <p:sp>
        <p:nvSpPr>
          <p:cNvPr id="61952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2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2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195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3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40FCC-61FE-4C51-856F-BAA43A7021B5}" type="slidenum">
              <a:rPr lang="de-DE"/>
              <a:pPr/>
              <a:t>47</a:t>
            </a:fld>
            <a:endParaRPr lang="de-DE"/>
          </a:p>
        </p:txBody>
      </p:sp>
      <p:sp>
        <p:nvSpPr>
          <p:cNvPr id="62157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7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2157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215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32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4B144A-71A7-4C80-B863-B6DA703F4D08}" type="slidenum">
              <a:rPr lang="de-DE"/>
              <a:pPr/>
              <a:t>48</a:t>
            </a:fld>
            <a:endParaRPr lang="de-DE"/>
          </a:p>
        </p:txBody>
      </p:sp>
      <p:sp>
        <p:nvSpPr>
          <p:cNvPr id="62361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2362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362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362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236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5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33599-EAC8-4EAB-908B-1D372626530C}" type="slidenum">
              <a:rPr lang="de-DE"/>
              <a:pPr/>
              <a:t>49</a:t>
            </a:fld>
            <a:endParaRPr lang="de-DE"/>
          </a:p>
        </p:txBody>
      </p:sp>
      <p:sp>
        <p:nvSpPr>
          <p:cNvPr id="62566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6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2566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6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256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921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33599-EAC8-4EAB-908B-1D372626530C}" type="slidenum">
              <a:rPr lang="de-DE"/>
              <a:pPr/>
              <a:t>50</a:t>
            </a:fld>
            <a:endParaRPr lang="de-DE"/>
          </a:p>
        </p:txBody>
      </p:sp>
      <p:sp>
        <p:nvSpPr>
          <p:cNvPr id="62566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6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2566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6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256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30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F809A-E1BC-41A4-B382-C626EFDAAC5B}" type="slidenum">
              <a:rPr lang="de-DE"/>
              <a:pPr/>
              <a:t>51</a:t>
            </a:fld>
            <a:endParaRPr lang="de-DE"/>
          </a:p>
        </p:txBody>
      </p:sp>
      <p:sp>
        <p:nvSpPr>
          <p:cNvPr id="64717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717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4717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717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4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C76E7-C933-4238-A889-4D0D3589F1B7}" type="slidenum">
              <a:rPr lang="de-DE"/>
              <a:pPr/>
              <a:t>14</a:t>
            </a:fld>
            <a:endParaRPr lang="de-DE"/>
          </a:p>
        </p:txBody>
      </p:sp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1" tIns="47990" rIns="94381" bIns="47990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9699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699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699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1487" cy="3211513"/>
          </a:xfrm>
          <a:ln w="12700" cap="flat"/>
        </p:spPr>
      </p:sp>
      <p:sp>
        <p:nvSpPr>
          <p:cNvPr id="5969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1" tIns="47990" rIns="94381" bIns="4799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68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6E3ED-FB0D-450A-A6F3-7BB45B81526F}" type="slidenum">
              <a:rPr lang="de-DE"/>
              <a:pPr/>
              <a:t>52</a:t>
            </a:fld>
            <a:endParaRPr lang="de-DE"/>
          </a:p>
        </p:txBody>
      </p:sp>
      <p:sp>
        <p:nvSpPr>
          <p:cNvPr id="71577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1578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157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37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2D94CD-87CA-47CA-92DB-2516F61B919D}" type="slidenum">
              <a:rPr lang="de-DE"/>
              <a:pPr/>
              <a:t>53</a:t>
            </a:fld>
            <a:endParaRPr lang="de-DE"/>
          </a:p>
        </p:txBody>
      </p:sp>
      <p:sp>
        <p:nvSpPr>
          <p:cNvPr id="70758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8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0758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8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07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715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0DC77-6557-448F-B1C5-D421C9190426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242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0DC77-6557-448F-B1C5-D421C9190426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7859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0A052-5EAD-4803-BA91-0727DF3B0123}" type="slidenum">
              <a:rPr lang="de-DE"/>
              <a:pPr/>
              <a:t>63</a:t>
            </a:fld>
            <a:endParaRPr lang="de-DE"/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3728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28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2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372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060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0A052-5EAD-4803-BA91-0727DF3B0123}" type="slidenum">
              <a:rPr lang="de-DE"/>
              <a:pPr/>
              <a:t>64</a:t>
            </a:fld>
            <a:endParaRPr lang="de-DE"/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3728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28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2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372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72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7C73-92C4-4938-9A9F-F563FA0ABD2D}" type="slidenum">
              <a:rPr lang="de-DE"/>
              <a:pPr/>
              <a:t>65</a:t>
            </a:fld>
            <a:endParaRPr lang="de-DE"/>
          </a:p>
        </p:txBody>
      </p:sp>
      <p:sp>
        <p:nvSpPr>
          <p:cNvPr id="73933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3933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393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913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43A28-22DC-4E42-9EE9-54E58906BBA9}" type="slidenum">
              <a:rPr lang="de-DE"/>
              <a:pPr/>
              <a:t>66</a:t>
            </a:fld>
            <a:endParaRPr lang="de-DE"/>
          </a:p>
        </p:txBody>
      </p:sp>
      <p:sp>
        <p:nvSpPr>
          <p:cNvPr id="74137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137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4138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138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138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413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854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450CD-977F-4B27-82D1-C75D2351D494}" type="slidenum">
              <a:rPr lang="de-DE"/>
              <a:pPr/>
              <a:t>67</a:t>
            </a:fld>
            <a:endParaRPr lang="de-DE"/>
          </a:p>
        </p:txBody>
      </p:sp>
      <p:sp>
        <p:nvSpPr>
          <p:cNvPr id="74342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2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3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434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09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72BAF-B5AE-4E83-ACB7-09775A5F542C}" type="slidenum">
              <a:rPr lang="de-DE"/>
              <a:pPr/>
              <a:t>69</a:t>
            </a:fld>
            <a:endParaRPr lang="de-DE"/>
          </a:p>
        </p:txBody>
      </p:sp>
      <p:sp>
        <p:nvSpPr>
          <p:cNvPr id="74547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47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47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4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454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3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5A3C6-C5FD-4E4D-AC80-1ED033A3CC43}" type="slidenum">
              <a:rPr lang="de-DE"/>
              <a:pPr/>
              <a:t>15</a:t>
            </a:fld>
            <a:endParaRPr lang="de-DE"/>
          </a:p>
        </p:txBody>
      </p:sp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8198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819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81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325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C2E71-D3AC-4CBB-93F4-16BAD6FE3AB5}" type="slidenum">
              <a:rPr lang="de-DE"/>
              <a:pPr/>
              <a:t>71</a:t>
            </a:fld>
            <a:endParaRPr lang="de-DE"/>
          </a:p>
        </p:txBody>
      </p:sp>
      <p:sp>
        <p:nvSpPr>
          <p:cNvPr id="75161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161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162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162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516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951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937BC-AF51-4AA0-8B4E-370AD63119EC}" type="slidenum">
              <a:rPr lang="de-DE"/>
              <a:pPr/>
              <a:t>72</a:t>
            </a:fld>
            <a:endParaRPr lang="de-DE"/>
          </a:p>
        </p:txBody>
      </p:sp>
      <p:sp>
        <p:nvSpPr>
          <p:cNvPr id="747522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23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47524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475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86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107A0-240E-46F8-A6FF-A9921D70DDA7}" type="slidenum">
              <a:rPr lang="de-DE"/>
              <a:pPr/>
              <a:t>76</a:t>
            </a:fld>
            <a:endParaRPr lang="de-DE"/>
          </a:p>
        </p:txBody>
      </p:sp>
      <p:sp>
        <p:nvSpPr>
          <p:cNvPr id="74957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957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95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495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201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9D57FE-DA75-40F8-BE3A-DBAF5CAF1DC1}" type="slidenum">
              <a:rPr lang="de-DE" altLang="en-US"/>
              <a:pPr eaLnBrk="1" hangingPunct="1"/>
              <a:t>77</a:t>
            </a:fld>
            <a:endParaRPr lang="de-DE" altLang="en-US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4161235" y="1"/>
            <a:ext cx="3187898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161235" y="8687405"/>
            <a:ext cx="3187898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0" tIns="47988" rIns="94380" bIns="47988" anchor="b"/>
          <a:lstStyle>
            <a:lvl1pPr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12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en-US">
                <a:latin typeface="Times New Roman" pitchFamily="18" charset="0"/>
              </a:rPr>
              <a:t>3</a:t>
            </a: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0" y="8687405"/>
            <a:ext cx="3186411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1"/>
            <a:ext cx="3186411" cy="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93750"/>
            <a:ext cx="4281488" cy="3211513"/>
          </a:xfrm>
          <a:ln cap="flat"/>
        </p:spPr>
      </p:sp>
      <p:sp>
        <p:nvSpPr>
          <p:cNvPr id="1229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290" y="4342191"/>
            <a:ext cx="5386090" cy="4115405"/>
          </a:xfrm>
          <a:noFill/>
        </p:spPr>
        <p:txBody>
          <a:bodyPr lIns="94380" tIns="47988" rIns="94380" bIns="47988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22789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0DC77-6557-448F-B1C5-D421C9190426}" type="slidenum">
              <a:rPr lang="de-DE" smtClean="0"/>
              <a:pPr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546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6F6B5-89D6-431A-A68B-E02BDE106239}" type="slidenum">
              <a:rPr lang="de-DE"/>
              <a:pPr/>
              <a:t>91</a:t>
            </a:fld>
            <a:endParaRPr lang="de-DE"/>
          </a:p>
        </p:txBody>
      </p:sp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195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19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5201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D6414-FD58-4F07-93A0-D20E7DF0282F}" type="slidenum">
              <a:rPr lang="de-DE"/>
              <a:pPr/>
              <a:t>16</a:t>
            </a:fld>
            <a:endParaRPr lang="de-DE"/>
          </a:p>
        </p:txBody>
      </p:sp>
      <p:sp>
        <p:nvSpPr>
          <p:cNvPr id="67789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789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7789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789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78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778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2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D3A29-2F55-4B7A-AE20-E8F5E3063DF2}" type="slidenum">
              <a:rPr lang="de-DE"/>
              <a:pPr/>
              <a:t>17</a:t>
            </a:fld>
            <a:endParaRPr lang="de-DE"/>
          </a:p>
        </p:txBody>
      </p:sp>
      <p:sp>
        <p:nvSpPr>
          <p:cNvPr id="679938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9939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679940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9941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99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6799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73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A49C0-9DDF-425D-A84C-DCC4AD188F90}" type="slidenum">
              <a:rPr lang="de-DE"/>
              <a:pPr/>
              <a:t>18</a:t>
            </a:fld>
            <a:endParaRPr lang="de-DE"/>
          </a:p>
        </p:txBody>
      </p:sp>
      <p:sp>
        <p:nvSpPr>
          <p:cNvPr id="702466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02468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2469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24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024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3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051D0-1C6D-4315-96D4-024665ED4DEE}" type="slidenum">
              <a:rPr lang="de-DE"/>
              <a:pPr/>
              <a:t>19</a:t>
            </a:fld>
            <a:endParaRPr lang="de-DE"/>
          </a:p>
        </p:txBody>
      </p:sp>
      <p:sp>
        <p:nvSpPr>
          <p:cNvPr id="713730" name="Rectangle 2"/>
          <p:cNvSpPr>
            <a:spLocks noChangeArrowheads="1"/>
          </p:cNvSpPr>
          <p:nvPr/>
        </p:nvSpPr>
        <p:spPr bwMode="auto">
          <a:xfrm>
            <a:off x="4160838" y="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3731" name="Rectangle 3"/>
          <p:cNvSpPr>
            <a:spLocks noChangeArrowheads="1"/>
          </p:cNvSpPr>
          <p:nvPr/>
        </p:nvSpPr>
        <p:spPr bwMode="auto">
          <a:xfrm>
            <a:off x="4160838" y="8686800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388" tIns="47993" rIns="94388" bIns="47993" anchor="b"/>
          <a:lstStyle/>
          <a:p>
            <a:pPr algn="r" defTabSz="957263" eaLnBrk="0" hangingPunct="0"/>
            <a:r>
              <a:rPr lang="de-DE">
                <a:latin typeface="Times New Roman" pitchFamily="18" charset="0"/>
              </a:rPr>
              <a:t>3</a:t>
            </a:r>
          </a:p>
        </p:txBody>
      </p:sp>
      <p:sp>
        <p:nvSpPr>
          <p:cNvPr id="713732" name="Rectangle 4"/>
          <p:cNvSpPr>
            <a:spLocks noChangeArrowheads="1"/>
          </p:cNvSpPr>
          <p:nvPr/>
        </p:nvSpPr>
        <p:spPr bwMode="auto">
          <a:xfrm>
            <a:off x="0" y="868680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0" y="0"/>
            <a:ext cx="318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373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3075" cy="3211513"/>
          </a:xfrm>
          <a:ln w="12700" cap="flat"/>
        </p:spPr>
      </p:sp>
      <p:sp>
        <p:nvSpPr>
          <p:cNvPr id="7137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1813"/>
            <a:ext cx="5386387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388" tIns="47993" rIns="94388" bIns="4799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7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4285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61446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94158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68568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90442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792000"/>
            <a:ext cx="9144000" cy="6066000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1451377"/>
            <a:ext cx="6410492" cy="625247"/>
          </a:xfrm>
          <a:prstGeom prst="rect">
            <a:avLst/>
          </a:prstGeom>
          <a:solidFill>
            <a:schemeClr val="bg1"/>
          </a:solidFill>
        </p:spPr>
        <p:txBody>
          <a:bodyPr wrap="none" lIns="180000" rIns="180000" bIns="108000" anchor="b">
            <a:spAutoFit/>
          </a:bodyPr>
          <a:lstStyle>
            <a:lvl1pPr>
              <a:defRPr sz="3000" cap="all" baseline="0"/>
            </a:lvl1pPr>
          </a:lstStyle>
          <a:p>
            <a:r>
              <a:rPr lang="de-DE" dirty="0" smtClean="0"/>
              <a:t>TITLE 1: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2308798"/>
            <a:ext cx="4030866" cy="422405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Title 2: Author, date, city, other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80000" y="6480000"/>
            <a:ext cx="2340000" cy="180000"/>
          </a:xfrm>
          <a:prstGeom prst="rect">
            <a:avLst/>
          </a:prstGeom>
        </p:spPr>
        <p:txBody>
          <a:bodyPr/>
          <a:lstStyle/>
          <a:p>
            <a:fld id="{7331353C-D4FD-4FB8-BCD0-C2E01FD0E9F7}" type="datetimeFigureOut">
              <a:rPr lang="de-DE" smtClean="0"/>
              <a:t>23.03.2017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28000" y="6480000"/>
            <a:ext cx="3888000" cy="18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40000" y="6480000"/>
            <a:ext cx="2124000" cy="180000"/>
          </a:xfrm>
          <a:prstGeom prst="rect">
            <a:avLst/>
          </a:prstGeom>
        </p:spPr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88001"/>
            <a:ext cx="203902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  <a:endParaRPr lang="de-DE" sz="1050" dirty="0">
              <a:solidFill>
                <a:srgbClr val="4153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6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9910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57842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43160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77571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129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7812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4123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56003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hyperlink" Target="file:///C:\Users\lnars\Desktop\Vogele%20Product%20Information%20Advance\START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99">
            <a:hlinkClick r:id="rId16" action="ppaction://hlinkpres?slideindex=1&amp;slidetitle=" highlightClick="1"/>
          </p:cNvPr>
          <p:cNvSpPr>
            <a:spLocks noChangeArrowheads="1"/>
          </p:cNvSpPr>
          <p:nvPr userDrawn="1"/>
        </p:nvSpPr>
        <p:spPr bwMode="auto">
          <a:xfrm>
            <a:off x="8801100" y="6515100"/>
            <a:ext cx="342900" cy="342900"/>
          </a:xfrm>
          <a:prstGeom prst="actionButtonHome">
            <a:avLst/>
          </a:prstGeom>
          <a:solidFill>
            <a:srgbClr val="C0C0C0"/>
          </a:solidFill>
          <a:ln w="19050">
            <a:solidFill>
              <a:srgbClr val="09875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3" name="AutoShape 1099">
            <a:hlinkClick r:id="" action="ppaction://noaction" highlightClick="1"/>
          </p:cNvPr>
          <p:cNvSpPr>
            <a:spLocks noChangeArrowheads="1"/>
          </p:cNvSpPr>
          <p:nvPr userDrawn="1"/>
        </p:nvSpPr>
        <p:spPr bwMode="auto">
          <a:xfrm>
            <a:off x="8782050" y="764704"/>
            <a:ext cx="342900" cy="342900"/>
          </a:xfrm>
          <a:prstGeom prst="actionButtonHome">
            <a:avLst/>
          </a:prstGeom>
          <a:solidFill>
            <a:srgbClr val="C0C0C0"/>
          </a:solidFill>
          <a:ln w="19050">
            <a:solidFill>
              <a:srgbClr val="09875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pic>
        <p:nvPicPr>
          <p:cNvPr id="16" name="Grafik 3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74" y="252000"/>
            <a:ext cx="1246080" cy="259200"/>
          </a:xfrm>
          <a:prstGeom prst="rect">
            <a:avLst/>
          </a:prstGeom>
        </p:spPr>
      </p:pic>
      <p:sp>
        <p:nvSpPr>
          <p:cNvPr id="18" name="Textplatzhalter 8"/>
          <p:cNvSpPr txBox="1">
            <a:spLocks/>
          </p:cNvSpPr>
          <p:nvPr userDrawn="1"/>
        </p:nvSpPr>
        <p:spPr>
          <a:xfrm>
            <a:off x="0" y="738000"/>
            <a:ext cx="9144000" cy="54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lIns="9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18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19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 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6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file:///C:\Users\lnars\Desktop\Vogele%20Product%20Information%20Advance\Vogele%20Product%20Information%20Advance%20Attachments\screw%20man.m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microsoft.com/office/2007/relationships/hdphoto" Target="../media/hdphoto2.wdp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hyperlink" Target="file:///C:\Users\lnars\Desktop\Vogele%20Product%20Information%20Advance\Vogele%20Product%20Information%20Advance%20Attachments\CAT%20Line%20of%20Pull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C:\Users\lnars\Desktop\Vogele%20Product%20Information%20Advance\Vogele%20Product%20Information%20Advance%20Attachments\AOL%20asphalt%20paver%20basics.ppt#-1,2,Line of Pull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openxmlformats.org/officeDocument/2006/relationships/hyperlink" Target="file:///C:\Users\lnars\Desktop\Vogele%20Product%20Information%20Advance\Vogele%20Product%20Information%20Advance%20Attachments\Mat%20Stripes.MO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nars\Desktop\Vogele%20Product%20Information%20Advance\Vogele%20Product%20Information%20Advance%20Attachments\Clumps.3gp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TAS%2032%20Truck%20Exchange.pdf" TargetMode="Externa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TAS%2032%20Truck%20Exchange.pdf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nars\Desktop\Vogele%20Product%20Information%20Advance\Vogele%20Product%20Information%20Advance%20Attachments\Segregation.pptx#-1,31,PowerPoint Presentation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0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4a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file:///C:\Users\lnars\Desktop\Vogele%20Product%20Information%20Advance\Vision%2010%20ft\Screed%20Console_new%20structure.ppt#-1,1,PowerPoint Presentation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jpeg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2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file:///C:\Users\lnars\Desktop\Vogele%20Product%20Information%20Advance\Vogele%20Product%20Information%20Advance%20Attachments\AOL%20asphalt%20paver%20basics.ppt#-1,6,Understanding Automatic Grade Control Placement" TargetMode="Externa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hyperlink" Target="file:///C:\Users\lnars\Desktop\Vogele%20Product%20Information%20Advance\START.ppt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8636" b="25200"/>
          <a:stretch/>
        </p:blipFill>
        <p:spPr>
          <a:xfrm>
            <a:off x="0" y="803034"/>
            <a:ext cx="9144000" cy="6054966"/>
          </a:xfrm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3967066" cy="754804"/>
          </a:xfrm>
        </p:spPr>
        <p:txBody>
          <a:bodyPr/>
          <a:lstStyle/>
          <a:p>
            <a:r>
              <a:rPr lang="en-US" sz="1800" b="1" i="1" dirty="0" smtClean="0"/>
              <a:t>Best Practice – Nighttime Paving</a:t>
            </a:r>
          </a:p>
          <a:p>
            <a:r>
              <a:rPr lang="en-US" sz="1800" b="1" i="1" dirty="0" smtClean="0"/>
              <a:t>M Burris</a:t>
            </a:r>
            <a:endParaRPr lang="de-DE" sz="1800" b="1" i="1" dirty="0"/>
          </a:p>
        </p:txBody>
      </p:sp>
      <p:sp>
        <p:nvSpPr>
          <p:cNvPr id="7" name="Untertitel 4"/>
          <p:cNvSpPr txBox="1">
            <a:spLocks/>
          </p:cNvSpPr>
          <p:nvPr/>
        </p:nvSpPr>
        <p:spPr>
          <a:xfrm>
            <a:off x="0" y="1052736"/>
            <a:ext cx="1237153" cy="514738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None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 sz="2800" b="0">
                <a:solidFill>
                  <a:schemeClr val="tx1"/>
                </a:solidFill>
                <a:latin typeface="+mn-lt"/>
              </a:defRPr>
            </a:lvl2pPr>
            <a:lvl3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4pPr>
            <a:lvl5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5pPr>
            <a:lvl6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6pPr>
            <a:lvl7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7pPr>
            <a:lvl8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8pPr>
            <a:lvl9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i="1" kern="0" dirty="0" smtClean="0"/>
              <a:t>AAPA</a:t>
            </a:r>
            <a:endParaRPr lang="de-DE" sz="2400" b="1" i="1" kern="0" dirty="0"/>
          </a:p>
        </p:txBody>
      </p:sp>
    </p:spTree>
    <p:extLst>
      <p:ext uri="{BB962C8B-B14F-4D97-AF65-F5344CB8AC3E}">
        <p14:creationId xmlns:p14="http://schemas.microsoft.com/office/powerpoint/2010/main" val="27019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416824" cy="432048"/>
          </a:xfrm>
        </p:spPr>
        <p:txBody>
          <a:bodyPr/>
          <a:lstStyle/>
          <a:p>
            <a:r>
              <a:rPr lang="en-US" sz="2400" b="1" dirty="0" smtClean="0"/>
              <a:t>TYPICAL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595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418058"/>
          </a:xfrm>
        </p:spPr>
        <p:txBody>
          <a:bodyPr/>
          <a:lstStyle/>
          <a:p>
            <a:r>
              <a:rPr lang="en-US" sz="2800" b="1" dirty="0" smtClean="0"/>
              <a:t>VERY POPULAR, LED BLADE LIGHT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03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60432" cy="692696"/>
          </a:xfrm>
        </p:spPr>
        <p:txBody>
          <a:bodyPr/>
          <a:lstStyle/>
          <a:p>
            <a:r>
              <a:rPr lang="de-DE" sz="2000" b="1" dirty="0" smtClean="0"/>
              <a:t>READY FOR OPERATION WHATEVER THE TIME OF DAY</a:t>
            </a:r>
            <a:endParaRPr lang="en-US" sz="2000" b="1" dirty="0"/>
          </a:p>
        </p:txBody>
      </p:sp>
      <p:pic>
        <p:nvPicPr>
          <p:cNvPr id="3" name="Bild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b="12020"/>
          <a:stretch>
            <a:fillRect/>
          </a:stretch>
        </p:blipFill>
        <p:spPr>
          <a:xfrm>
            <a:off x="0" y="1026155"/>
            <a:ext cx="9144000" cy="5400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9633" y="3290501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457200" y="6453335"/>
            <a:ext cx="7211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 smtClean="0"/>
              <a:t>GOOD LIGHTING FOR PERFECT OPERATION AT NIGHT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891261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9"/>
          <p:cNvGrpSpPr>
            <a:grpSpLocks/>
          </p:cNvGrpSpPr>
          <p:nvPr/>
        </p:nvGrpSpPr>
        <p:grpSpPr bwMode="auto">
          <a:xfrm>
            <a:off x="-19050" y="792163"/>
            <a:ext cx="9182100" cy="6065837"/>
            <a:chOff x="-19050" y="792163"/>
            <a:chExt cx="9182100" cy="6065837"/>
          </a:xfrm>
        </p:grpSpPr>
        <p:pic>
          <p:nvPicPr>
            <p:cNvPr id="11" name="Bildplatzhalter 2"/>
            <p:cNvPicPr>
              <a:picLocks noChangeAspect="1"/>
            </p:cNvPicPr>
            <p:nvPr/>
          </p:nvPicPr>
          <p:blipFill rotWithShape="1">
            <a:blip r:embed="rId3"/>
            <a:srcRect l="22357" t="17237" r="71545" b="29792"/>
            <a:stretch/>
          </p:blipFill>
          <p:spPr>
            <a:xfrm>
              <a:off x="-19050" y="792163"/>
              <a:ext cx="617538" cy="6065837"/>
            </a:xfrm>
            <a:prstGeom prst="rect">
              <a:avLst/>
            </a:prstGeom>
            <a:solidFill>
              <a:schemeClr val="accent6"/>
            </a:solidFill>
          </p:spPr>
        </p:pic>
        <p:pic>
          <p:nvPicPr>
            <p:cNvPr id="12" name="Bildplatzhalter 2"/>
            <p:cNvPicPr>
              <a:picLocks noChangeAspect="1"/>
            </p:cNvPicPr>
            <p:nvPr/>
          </p:nvPicPr>
          <p:blipFill rotWithShape="1">
            <a:blip r:embed="rId3"/>
            <a:srcRect l="22163" t="17237" r="36274" b="29792"/>
            <a:stretch/>
          </p:blipFill>
          <p:spPr>
            <a:xfrm>
              <a:off x="598488" y="792163"/>
              <a:ext cx="8564562" cy="6065837"/>
            </a:xfrm>
            <a:prstGeom prst="rect">
              <a:avLst/>
            </a:prstGeom>
            <a:solidFill>
              <a:schemeClr val="accent6"/>
            </a:solidFill>
          </p:spPr>
        </p:pic>
      </p:grpSp>
      <p:sp>
        <p:nvSpPr>
          <p:cNvPr id="718852" name="Text Box 4"/>
          <p:cNvSpPr txBox="1">
            <a:spLocks noChangeArrowheads="1"/>
          </p:cNvSpPr>
          <p:nvPr/>
        </p:nvSpPr>
        <p:spPr bwMode="auto">
          <a:xfrm>
            <a:off x="0" y="908720"/>
            <a:ext cx="8964613" cy="63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4163" indent="-284163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631825" indent="-233363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485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2057400" indent="-3429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628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30861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433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005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577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1.  Principles </a:t>
            </a:r>
            <a:r>
              <a:rPr lang="en-US" sz="1800" b="1" i="1" dirty="0">
                <a:solidFill>
                  <a:schemeClr val="bg1"/>
                </a:solidFill>
              </a:rPr>
              <a:t>of the Free Floating </a:t>
            </a:r>
            <a:r>
              <a:rPr lang="en-US" sz="1800" b="1" i="1" dirty="0" smtClean="0">
                <a:solidFill>
                  <a:schemeClr val="bg1"/>
                </a:solidFill>
              </a:rPr>
              <a:t>Screed</a:t>
            </a:r>
            <a:endParaRPr lang="en-US" sz="1800" b="1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Forces </a:t>
            </a:r>
            <a:r>
              <a:rPr lang="en-US" sz="1800" b="1" i="1" dirty="0">
                <a:solidFill>
                  <a:schemeClr val="bg1"/>
                </a:solidFill>
              </a:rPr>
              <a:t>Acting on the </a:t>
            </a:r>
            <a:r>
              <a:rPr lang="en-US" sz="1800" b="1" i="1" dirty="0" smtClean="0">
                <a:solidFill>
                  <a:schemeClr val="bg1"/>
                </a:solidFill>
              </a:rPr>
              <a:t>Screed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Managing each Forces to enhance </a:t>
            </a:r>
            <a:r>
              <a:rPr lang="en-US" sz="1800" b="1" i="1" dirty="0">
                <a:solidFill>
                  <a:schemeClr val="bg1"/>
                </a:solidFill>
              </a:rPr>
              <a:t>Smoothness &amp; Density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18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2.  Screed </a:t>
            </a:r>
            <a:r>
              <a:rPr lang="en-US" sz="1800" b="1" i="1" dirty="0">
                <a:solidFill>
                  <a:schemeClr val="bg1"/>
                </a:solidFill>
              </a:rPr>
              <a:t>Adjustments Impacting </a:t>
            </a:r>
            <a:r>
              <a:rPr lang="en-US" sz="1800" b="1" i="1" dirty="0" smtClean="0">
                <a:solidFill>
                  <a:schemeClr val="bg1"/>
                </a:solidFill>
              </a:rPr>
              <a:t>The Free Floating Screed</a:t>
            </a:r>
            <a:endParaRPr lang="en-US" sz="1800" b="1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Extensions, </a:t>
            </a:r>
            <a:r>
              <a:rPr lang="en-US" sz="1800" b="1" i="1" dirty="0">
                <a:solidFill>
                  <a:schemeClr val="bg1"/>
                </a:solidFill>
              </a:rPr>
              <a:t>Strikeoff, tow point </a:t>
            </a:r>
            <a:r>
              <a:rPr lang="en-US" sz="1800" b="1" i="1" dirty="0" smtClean="0">
                <a:solidFill>
                  <a:schemeClr val="bg1"/>
                </a:solidFill>
              </a:rPr>
              <a:t>position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Pulling </a:t>
            </a:r>
            <a:r>
              <a:rPr lang="en-US" sz="1800" b="1" i="1" dirty="0">
                <a:solidFill>
                  <a:schemeClr val="bg1"/>
                </a:solidFill>
              </a:rPr>
              <a:t>off </a:t>
            </a:r>
            <a:r>
              <a:rPr lang="en-US" sz="1800" b="1" i="1" dirty="0" smtClean="0">
                <a:solidFill>
                  <a:schemeClr val="bg1"/>
                </a:solidFill>
              </a:rPr>
              <a:t>the </a:t>
            </a:r>
            <a:r>
              <a:rPr lang="en-US" sz="1800" b="1" i="1" dirty="0">
                <a:solidFill>
                  <a:schemeClr val="bg1"/>
                </a:solidFill>
              </a:rPr>
              <a:t>Joint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endParaRPr lang="en-US" sz="18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3.  Segregation</a:t>
            </a:r>
            <a:endParaRPr lang="en-US" sz="1800" b="1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Mechanical &amp; Thermal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solidFill>
                  <a:schemeClr val="bg1"/>
                </a:solidFill>
              </a:rPr>
              <a:t>Typical </a:t>
            </a:r>
            <a:r>
              <a:rPr lang="en-US" sz="1800" b="1" i="1" dirty="0">
                <a:solidFill>
                  <a:schemeClr val="bg1"/>
                </a:solidFill>
              </a:rPr>
              <a:t>Locations, Causes &amp; </a:t>
            </a:r>
            <a:r>
              <a:rPr lang="en-US" sz="1800" b="1" i="1" dirty="0" smtClean="0">
                <a:solidFill>
                  <a:schemeClr val="bg1"/>
                </a:solidFill>
              </a:rPr>
              <a:t>Solutions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endParaRPr lang="en-US" sz="1800" b="1" i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defRPr/>
            </a:pPr>
            <a:r>
              <a:rPr lang="en-US" sz="1800" b="1" i="1" dirty="0">
                <a:solidFill>
                  <a:schemeClr val="bg1"/>
                </a:solidFill>
              </a:rPr>
              <a:t>4</a:t>
            </a:r>
            <a:r>
              <a:rPr lang="en-US" sz="1800" b="1" i="1" dirty="0" smtClean="0">
                <a:solidFill>
                  <a:schemeClr val="bg1"/>
                </a:solidFill>
              </a:rPr>
              <a:t>.  Longitudinal </a:t>
            </a:r>
            <a:r>
              <a:rPr lang="en-US" sz="1800" b="1" i="1" dirty="0">
                <a:solidFill>
                  <a:schemeClr val="bg1"/>
                </a:solidFill>
              </a:rPr>
              <a:t>Joint </a:t>
            </a:r>
            <a:r>
              <a:rPr lang="en-US" sz="1800" b="1" i="1" dirty="0" smtClean="0">
                <a:solidFill>
                  <a:schemeClr val="bg1"/>
                </a:solidFill>
              </a:rPr>
              <a:t>Construction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endParaRPr lang="en-US" sz="18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1800" b="1" i="1" dirty="0">
                <a:solidFill>
                  <a:schemeClr val="bg1"/>
                </a:solidFill>
              </a:rPr>
              <a:t>5</a:t>
            </a:r>
            <a:r>
              <a:rPr lang="en-US" sz="1800" b="1" i="1" dirty="0" smtClean="0">
                <a:solidFill>
                  <a:schemeClr val="bg1"/>
                </a:solidFill>
              </a:rPr>
              <a:t>.  </a:t>
            </a:r>
            <a:r>
              <a:rPr lang="en-US" sz="1800" b="1" i="1" dirty="0">
                <a:solidFill>
                  <a:schemeClr val="bg1"/>
                </a:solidFill>
              </a:rPr>
              <a:t>Automatic Grade &amp; </a:t>
            </a:r>
            <a:r>
              <a:rPr lang="en-US" sz="1800" b="1" i="1" dirty="0" smtClean="0">
                <a:solidFill>
                  <a:schemeClr val="bg1"/>
                </a:solidFill>
              </a:rPr>
              <a:t>Slope</a:t>
            </a:r>
            <a:endParaRPr lang="en-US" sz="1800" b="1" i="1" dirty="0">
              <a:solidFill>
                <a:schemeClr val="bg1"/>
              </a:solidFill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34925" y="271463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000" b="1" i="1" dirty="0"/>
              <a:t>Best Practices </a:t>
            </a:r>
            <a:r>
              <a:rPr lang="en-US" altLang="en-US" sz="2000" b="1" i="1" dirty="0" smtClean="0"/>
              <a:t>– Nighttime Paving</a:t>
            </a:r>
            <a:endParaRPr lang="en-US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5110874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19050"/>
            <a:ext cx="291147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67" name="Text Box 30"/>
          <p:cNvSpPr txBox="1">
            <a:spLocks noChangeArrowheads="1"/>
          </p:cNvSpPr>
          <p:nvPr/>
        </p:nvSpPr>
        <p:spPr bwMode="auto">
          <a:xfrm>
            <a:off x="0" y="764704"/>
            <a:ext cx="91440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 </a:t>
            </a:r>
            <a:r>
              <a:rPr lang="en-US" sz="1800" b="1" i="1" dirty="0" smtClean="0"/>
              <a:t>Vibratory </a:t>
            </a:r>
            <a:r>
              <a:rPr lang="en-US" sz="1800" b="1" i="1" dirty="0"/>
              <a:t>Screed Compaction: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Aggregate moves together. reduces the air Voids as the screed moves forward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The </a:t>
            </a:r>
            <a:r>
              <a:rPr lang="en-US" sz="1800" b="1" i="1" u="sng" dirty="0" smtClean="0">
                <a:solidFill>
                  <a:srgbClr val="FF0000"/>
                </a:solidFill>
              </a:rPr>
              <a:t>aggregate size</a:t>
            </a:r>
            <a:r>
              <a:rPr lang="en-US" sz="1800" b="1" i="1" dirty="0" smtClean="0"/>
              <a:t> must allow the screed to Float /  Not held up on aggregate</a:t>
            </a:r>
            <a:endParaRPr lang="en-US" sz="1800" b="1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11560" y="2171765"/>
            <a:ext cx="7593481" cy="4713619"/>
            <a:chOff x="1043608" y="2362895"/>
            <a:chExt cx="7161433" cy="4234457"/>
          </a:xfrm>
        </p:grpSpPr>
        <p:pic>
          <p:nvPicPr>
            <p:cNvPr id="7680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362895"/>
              <a:ext cx="7161433" cy="4234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 bwMode="auto">
            <a:xfrm>
              <a:off x="3820285" y="5946405"/>
              <a:ext cx="2597344" cy="224393"/>
            </a:xfrm>
            <a:custGeom>
              <a:avLst/>
              <a:gdLst>
                <a:gd name="connsiteX0" fmla="*/ 0 w 2597344"/>
                <a:gd name="connsiteY0" fmla="*/ 0 h 224393"/>
                <a:gd name="connsiteX1" fmla="*/ 22439 w 2597344"/>
                <a:gd name="connsiteY1" fmla="*/ 72928 h 224393"/>
                <a:gd name="connsiteX2" fmla="*/ 72927 w 2597344"/>
                <a:gd name="connsiteY2" fmla="*/ 145855 h 224393"/>
                <a:gd name="connsiteX3" fmla="*/ 106586 w 2597344"/>
                <a:gd name="connsiteY3" fmla="*/ 173904 h 224393"/>
                <a:gd name="connsiteX4" fmla="*/ 173904 w 2597344"/>
                <a:gd name="connsiteY4" fmla="*/ 196343 h 224393"/>
                <a:gd name="connsiteX5" fmla="*/ 297320 w 2597344"/>
                <a:gd name="connsiteY5" fmla="*/ 213173 h 224393"/>
                <a:gd name="connsiteX6" fmla="*/ 813423 w 2597344"/>
                <a:gd name="connsiteY6" fmla="*/ 224393 h 224393"/>
                <a:gd name="connsiteX7" fmla="*/ 813423 w 2597344"/>
                <a:gd name="connsiteY7" fmla="*/ 162685 h 224393"/>
                <a:gd name="connsiteX8" fmla="*/ 2597344 w 2597344"/>
                <a:gd name="connsiteY8" fmla="*/ 201953 h 22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7344" h="224393">
                  <a:moveTo>
                    <a:pt x="0" y="0"/>
                  </a:moveTo>
                  <a:lnTo>
                    <a:pt x="22439" y="72928"/>
                  </a:lnTo>
                  <a:lnTo>
                    <a:pt x="72927" y="145855"/>
                  </a:lnTo>
                  <a:lnTo>
                    <a:pt x="106586" y="173904"/>
                  </a:lnTo>
                  <a:lnTo>
                    <a:pt x="173904" y="196343"/>
                  </a:lnTo>
                  <a:lnTo>
                    <a:pt x="297320" y="213173"/>
                  </a:lnTo>
                  <a:lnTo>
                    <a:pt x="813423" y="224393"/>
                  </a:lnTo>
                  <a:lnTo>
                    <a:pt x="813423" y="162685"/>
                  </a:lnTo>
                  <a:lnTo>
                    <a:pt x="2597344" y="201953"/>
                  </a:lnTo>
                </a:path>
              </a:pathLst>
            </a:custGeom>
            <a:noFill/>
            <a:ln w="38100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6190257" y="6252541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321895" y="6216023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265004" y="6335063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283968" y="6234591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499992" y="6314942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067944" y="6216745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355976" y="6237312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299085" y="6356352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4318049" y="6255880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4534073" y="6336231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102025" y="6238034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4133988" y="6292461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4273369" y="6374302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171915" y="6264149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4452973" y="6349092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421191" y="6306449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4190879" y="6313750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4471936" y="6294501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440155" y="6382302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4402228" y="6199789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226473" y="6207048"/>
              <a:ext cx="37927" cy="17950"/>
            </a:xfrm>
            <a:custGeom>
              <a:avLst/>
              <a:gdLst>
                <a:gd name="connsiteX0" fmla="*/ 0 w 102413"/>
                <a:gd name="connsiteY0" fmla="*/ 36576 h 87782"/>
                <a:gd name="connsiteX1" fmla="*/ 95097 w 102413"/>
                <a:gd name="connsiteY1" fmla="*/ 87782 h 87782"/>
                <a:gd name="connsiteX2" fmla="*/ 102413 w 102413"/>
                <a:gd name="connsiteY2" fmla="*/ 43891 h 87782"/>
                <a:gd name="connsiteX3" fmla="*/ 102413 w 102413"/>
                <a:gd name="connsiteY3" fmla="*/ 43891 h 87782"/>
                <a:gd name="connsiteX4" fmla="*/ 58521 w 102413"/>
                <a:gd name="connsiteY4" fmla="*/ 0 h 87782"/>
                <a:gd name="connsiteX5" fmla="*/ 0 w 102413"/>
                <a:gd name="connsiteY5" fmla="*/ 36576 h 8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13" h="87782">
                  <a:moveTo>
                    <a:pt x="0" y="36576"/>
                  </a:moveTo>
                  <a:lnTo>
                    <a:pt x="95097" y="87782"/>
                  </a:lnTo>
                  <a:lnTo>
                    <a:pt x="102413" y="43891"/>
                  </a:lnTo>
                  <a:lnTo>
                    <a:pt x="102413" y="43891"/>
                  </a:lnTo>
                  <a:lnTo>
                    <a:pt x="58521" y="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852936"/>
            <a:ext cx="2173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Un-Compacted aggregate flowing under screed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 bwMode="auto">
          <a:xfrm>
            <a:off x="1698539" y="3683933"/>
            <a:ext cx="1857214" cy="28106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4352820" y="4974849"/>
            <a:ext cx="2783520" cy="14679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6470375" y="4356393"/>
            <a:ext cx="1653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Final Screed Compaction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6470375" y="4974849"/>
            <a:ext cx="665965" cy="14679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67802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1819408" y="2144173"/>
            <a:ext cx="6442810" cy="3517075"/>
            <a:chOff x="933449" y="2360197"/>
            <a:chExt cx="6442810" cy="3517075"/>
          </a:xfrm>
        </p:grpSpPr>
        <p:grpSp>
          <p:nvGrpSpPr>
            <p:cNvPr id="113" name="Group 112"/>
            <p:cNvGrpSpPr/>
            <p:nvPr/>
          </p:nvGrpSpPr>
          <p:grpSpPr>
            <a:xfrm>
              <a:off x="4054972" y="2360197"/>
              <a:ext cx="1885453" cy="1031443"/>
              <a:chOff x="5617357" y="1828800"/>
              <a:chExt cx="1885453" cy="1031443"/>
            </a:xfrm>
          </p:grpSpPr>
          <p:sp>
            <p:nvSpPr>
              <p:cNvPr id="140" name="Freeform 139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sp>
            <p:nvSpPr>
              <p:cNvPr id="141" name="Flowchart: Connector 140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617357" y="1887322"/>
                <a:ext cx="32306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Straight Connector 144"/>
              <p:cNvCxnSpPr>
                <a:endCxn id="146" idx="0"/>
              </p:cNvCxnSpPr>
              <p:nvPr/>
            </p:nvCxnSpPr>
            <p:spPr bwMode="auto">
              <a:xfrm>
                <a:off x="5904225" y="1887322"/>
                <a:ext cx="679455" cy="4535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6" name="Freeform 145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 bwMode="auto">
              <a:xfrm>
                <a:off x="5617357" y="2501798"/>
                <a:ext cx="133939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4" name="Group 113"/>
            <p:cNvGrpSpPr/>
            <p:nvPr/>
          </p:nvGrpSpPr>
          <p:grpSpPr>
            <a:xfrm>
              <a:off x="933449" y="4016668"/>
              <a:ext cx="6442810" cy="1860604"/>
              <a:chOff x="933449" y="4016668"/>
              <a:chExt cx="6442810" cy="1860604"/>
            </a:xfrm>
          </p:grpSpPr>
          <p:sp>
            <p:nvSpPr>
              <p:cNvPr id="135" name="Donut 134"/>
              <p:cNvSpPr/>
              <p:nvPr/>
            </p:nvSpPr>
            <p:spPr bwMode="auto">
              <a:xfrm>
                <a:off x="2124390" y="4016668"/>
                <a:ext cx="1079458" cy="996508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1979712" y="4260613"/>
                <a:ext cx="5244998" cy="1616659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sp>
            <p:nvSpPr>
              <p:cNvPr id="137" name="Line 3"/>
              <p:cNvSpPr>
                <a:spLocks noChangeShapeType="1"/>
              </p:cNvSpPr>
              <p:nvPr/>
            </p:nvSpPr>
            <p:spPr bwMode="auto">
              <a:xfrm flipH="1">
                <a:off x="933449" y="5859052"/>
                <a:ext cx="6442810" cy="1821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8" name="Line 5"/>
              <p:cNvSpPr>
                <a:spLocks noChangeShapeType="1"/>
              </p:cNvSpPr>
              <p:nvPr/>
            </p:nvSpPr>
            <p:spPr bwMode="auto">
              <a:xfrm>
                <a:off x="4932363" y="4935810"/>
                <a:ext cx="1962150" cy="9239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9" name="Line 3"/>
              <p:cNvSpPr>
                <a:spLocks noChangeShapeType="1"/>
              </p:cNvSpPr>
              <p:nvPr/>
            </p:nvSpPr>
            <p:spPr bwMode="auto">
              <a:xfrm flipH="1">
                <a:off x="5233436" y="5373216"/>
                <a:ext cx="1897292" cy="90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276600" y="3033195"/>
              <a:ext cx="2087488" cy="2340021"/>
              <a:chOff x="3276600" y="3033195"/>
              <a:chExt cx="2087488" cy="2340021"/>
            </a:xfrm>
          </p:grpSpPr>
          <p:sp>
            <p:nvSpPr>
              <p:cNvPr id="116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cxnSp>
            <p:nvCxnSpPr>
              <p:cNvPr id="117" name="Straight Connector 116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Connector 118"/>
              <p:cNvCxnSpPr>
                <a:stCxn id="130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Flowchart: Connector 123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cxnSp>
            <p:nvCxnSpPr>
              <p:cNvPr id="125" name="Straight Connector 124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0" name="Freeform 129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latin typeface="Arial" charset="0"/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Straight Connector 132"/>
              <p:cNvCxnSpPr>
                <a:stCxn id="130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6779244" y="3804321"/>
            <a:ext cx="2041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Max. Compaction at Trailing Edge </a:t>
            </a:r>
          </a:p>
        </p:txBody>
      </p:sp>
      <p:sp>
        <p:nvSpPr>
          <p:cNvPr id="680965" name="Text Box 5"/>
          <p:cNvSpPr txBox="1">
            <a:spLocks noChangeArrowheads="1"/>
          </p:cNvSpPr>
          <p:nvPr/>
        </p:nvSpPr>
        <p:spPr bwMode="auto">
          <a:xfrm>
            <a:off x="2800300" y="1955800"/>
            <a:ext cx="979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/>
              <a:t>Main Screed</a:t>
            </a: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6300068" y="4749800"/>
            <a:ext cx="1962150" cy="9239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 flipH="1">
            <a:off x="7527205" y="4773144"/>
            <a:ext cx="9525" cy="360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68" name="Line 8"/>
          <p:cNvSpPr>
            <a:spLocks noChangeShapeType="1"/>
          </p:cNvSpPr>
          <p:nvPr/>
        </p:nvSpPr>
        <p:spPr bwMode="auto">
          <a:xfrm flipV="1">
            <a:off x="7536730" y="5589240"/>
            <a:ext cx="0" cy="409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69" name="Text Box 9"/>
          <p:cNvSpPr txBox="1">
            <a:spLocks noChangeArrowheads="1"/>
          </p:cNvSpPr>
          <p:nvPr/>
        </p:nvSpPr>
        <p:spPr bwMode="auto">
          <a:xfrm>
            <a:off x="6804099" y="6116638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Mat Thickness</a:t>
            </a:r>
          </a:p>
        </p:txBody>
      </p:sp>
      <p:sp>
        <p:nvSpPr>
          <p:cNvPr id="680970" name="Line 10"/>
          <p:cNvSpPr>
            <a:spLocks noChangeShapeType="1"/>
          </p:cNvSpPr>
          <p:nvPr/>
        </p:nvSpPr>
        <p:spPr bwMode="auto">
          <a:xfrm flipH="1" flipV="1">
            <a:off x="5489104" y="3598863"/>
            <a:ext cx="98425" cy="15541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75" name="Text Box 15"/>
          <p:cNvSpPr txBox="1">
            <a:spLocks noChangeArrowheads="1"/>
          </p:cNvSpPr>
          <p:nvPr/>
        </p:nvSpPr>
        <p:spPr bwMode="auto">
          <a:xfrm flipH="1">
            <a:off x="1168500" y="6146006"/>
            <a:ext cx="200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Material Flowing Under Screed</a:t>
            </a:r>
          </a:p>
        </p:txBody>
      </p:sp>
      <p:sp>
        <p:nvSpPr>
          <p:cNvPr id="680982" name="Line 22"/>
          <p:cNvSpPr>
            <a:spLocks noChangeShapeType="1"/>
          </p:cNvSpPr>
          <p:nvPr/>
        </p:nvSpPr>
        <p:spPr bwMode="auto">
          <a:xfrm>
            <a:off x="2834829" y="4437112"/>
            <a:ext cx="0" cy="374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83" name="Line 23"/>
          <p:cNvSpPr>
            <a:spLocks noChangeShapeType="1"/>
          </p:cNvSpPr>
          <p:nvPr/>
        </p:nvSpPr>
        <p:spPr bwMode="auto">
          <a:xfrm flipH="1" flipV="1">
            <a:off x="1954787" y="4815907"/>
            <a:ext cx="2568049" cy="10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86" name="Line 26"/>
          <p:cNvSpPr>
            <a:spLocks noChangeShapeType="1"/>
          </p:cNvSpPr>
          <p:nvPr/>
        </p:nvSpPr>
        <p:spPr bwMode="auto">
          <a:xfrm flipH="1">
            <a:off x="6088856" y="4365104"/>
            <a:ext cx="1219324" cy="7681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87" name="Line 27"/>
          <p:cNvSpPr>
            <a:spLocks noChangeShapeType="1"/>
          </p:cNvSpPr>
          <p:nvPr/>
        </p:nvSpPr>
        <p:spPr bwMode="auto">
          <a:xfrm flipH="1">
            <a:off x="3995935" y="5153026"/>
            <a:ext cx="2160241" cy="83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89" name="Text Box 29"/>
          <p:cNvSpPr txBox="1">
            <a:spLocks noChangeArrowheads="1"/>
          </p:cNvSpPr>
          <p:nvPr/>
        </p:nvSpPr>
        <p:spPr bwMode="auto">
          <a:xfrm>
            <a:off x="899592" y="4509120"/>
            <a:ext cx="2110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0 Compaction at </a:t>
            </a:r>
            <a:r>
              <a:rPr lang="en-US" sz="1600" b="1" i="1" dirty="0" smtClean="0"/>
              <a:t>Strikeoff</a:t>
            </a:r>
          </a:p>
        </p:txBody>
      </p:sp>
      <p:sp>
        <p:nvSpPr>
          <p:cNvPr id="680990" name="Line 30"/>
          <p:cNvSpPr>
            <a:spLocks noChangeShapeType="1"/>
          </p:cNvSpPr>
          <p:nvPr/>
        </p:nvSpPr>
        <p:spPr bwMode="auto">
          <a:xfrm flipH="1" flipV="1">
            <a:off x="4130328" y="5157190"/>
            <a:ext cx="9624" cy="94833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91" name="Line 31"/>
          <p:cNvSpPr>
            <a:spLocks noChangeShapeType="1"/>
          </p:cNvSpPr>
          <p:nvPr/>
        </p:nvSpPr>
        <p:spPr bwMode="auto">
          <a:xfrm flipH="1">
            <a:off x="4067944" y="4549186"/>
            <a:ext cx="2381" cy="27718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80992" name="Text Box 32"/>
          <p:cNvSpPr txBox="1">
            <a:spLocks noChangeArrowheads="1"/>
          </p:cNvSpPr>
          <p:nvPr/>
        </p:nvSpPr>
        <p:spPr bwMode="auto">
          <a:xfrm flipH="1">
            <a:off x="4139952" y="5733256"/>
            <a:ext cx="2006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Screed Compaction</a:t>
            </a:r>
          </a:p>
          <a:p>
            <a:r>
              <a:rPr lang="en-US" sz="1600" b="1" i="1" dirty="0"/>
              <a:t>(Angle  of Attack)</a:t>
            </a:r>
          </a:p>
        </p:txBody>
      </p:sp>
      <p:sp>
        <p:nvSpPr>
          <p:cNvPr id="680996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sp>
        <p:nvSpPr>
          <p:cNvPr id="680999" name="Text Box 39"/>
          <p:cNvSpPr txBox="1">
            <a:spLocks noChangeArrowheads="1"/>
          </p:cNvSpPr>
          <p:nvPr/>
        </p:nvSpPr>
        <p:spPr bwMode="auto">
          <a:xfrm>
            <a:off x="0" y="823366"/>
            <a:ext cx="7204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dirty="0"/>
              <a:t> </a:t>
            </a:r>
            <a:r>
              <a:rPr lang="en-US" sz="1800" b="1" i="1" dirty="0" smtClean="0"/>
              <a:t>Vibratory </a:t>
            </a:r>
            <a:r>
              <a:rPr lang="en-US" sz="1800" b="1" i="1" dirty="0"/>
              <a:t>Screed </a:t>
            </a:r>
            <a:r>
              <a:rPr lang="en-US" sz="1800" b="1" i="1" dirty="0" smtClean="0"/>
              <a:t>Compaction:</a:t>
            </a:r>
          </a:p>
        </p:txBody>
      </p:sp>
      <p:sp>
        <p:nvSpPr>
          <p:cNvPr id="680974" name="Line 14"/>
          <p:cNvSpPr>
            <a:spLocks noChangeShapeType="1"/>
          </p:cNvSpPr>
          <p:nvPr/>
        </p:nvSpPr>
        <p:spPr bwMode="auto">
          <a:xfrm flipH="1" flipV="1">
            <a:off x="2843808" y="5661248"/>
            <a:ext cx="0" cy="422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1939488" y="2780928"/>
            <a:ext cx="12356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/>
              <a:t>Main </a:t>
            </a:r>
            <a:r>
              <a:rPr lang="en-US" sz="1800" b="1" i="1" dirty="0" smtClean="0"/>
              <a:t>Strikeoff</a:t>
            </a:r>
            <a:endParaRPr lang="en-US" sz="1800" b="1" i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520753" y="2565399"/>
            <a:ext cx="824760" cy="4970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3175100" y="3212976"/>
            <a:ext cx="987459" cy="4716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58600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933449" y="3033195"/>
            <a:ext cx="6807200" cy="2844077"/>
            <a:chOff x="933449" y="3033195"/>
            <a:chExt cx="6807200" cy="2844077"/>
          </a:xfrm>
        </p:grpSpPr>
        <p:grpSp>
          <p:nvGrpSpPr>
            <p:cNvPr id="67" name="Group 66"/>
            <p:cNvGrpSpPr/>
            <p:nvPr/>
          </p:nvGrpSpPr>
          <p:grpSpPr>
            <a:xfrm>
              <a:off x="933449" y="4016668"/>
              <a:ext cx="6807200" cy="1860604"/>
              <a:chOff x="933449" y="4016668"/>
              <a:chExt cx="6807200" cy="1860604"/>
            </a:xfrm>
          </p:grpSpPr>
          <p:sp>
            <p:nvSpPr>
              <p:cNvPr id="97" name="Donut 96"/>
              <p:cNvSpPr/>
              <p:nvPr/>
            </p:nvSpPr>
            <p:spPr bwMode="auto">
              <a:xfrm>
                <a:off x="2124390" y="4016668"/>
                <a:ext cx="1079458" cy="996508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 bwMode="auto">
              <a:xfrm>
                <a:off x="1979712" y="4260613"/>
                <a:ext cx="5244998" cy="1616659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9" name="Line 3"/>
              <p:cNvSpPr>
                <a:spLocks noChangeShapeType="1"/>
              </p:cNvSpPr>
              <p:nvPr/>
            </p:nvSpPr>
            <p:spPr bwMode="auto">
              <a:xfrm flipH="1">
                <a:off x="933449" y="5840834"/>
                <a:ext cx="6807200" cy="3643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>
                <a:off x="4932363" y="4935810"/>
                <a:ext cx="1962150" cy="9239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1" name="Line 3"/>
              <p:cNvSpPr>
                <a:spLocks noChangeShapeType="1"/>
              </p:cNvSpPr>
              <p:nvPr/>
            </p:nvSpPr>
            <p:spPr bwMode="auto">
              <a:xfrm flipH="1">
                <a:off x="5233436" y="5364121"/>
                <a:ext cx="1897292" cy="90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3276600" y="3033195"/>
              <a:ext cx="2264932" cy="2340021"/>
              <a:chOff x="3276600" y="3033195"/>
              <a:chExt cx="2264932" cy="2340021"/>
            </a:xfrm>
          </p:grpSpPr>
          <p:sp>
            <p:nvSpPr>
              <p:cNvPr id="73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>
                <a:stCxn id="91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4" name="Flowchart: Connector 83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85" name="Straight Connector 84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Straight Connector 89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Freeform 90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>
                <a:stCxn id="91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4211960" y="3058884"/>
                <a:ext cx="132957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362500" y="3058884"/>
            <a:ext cx="17618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/>
              <a:t>Main Screed</a:t>
            </a:r>
          </a:p>
        </p:txBody>
      </p:sp>
      <p:sp>
        <p:nvSpPr>
          <p:cNvPr id="676869" name="Line 5"/>
          <p:cNvSpPr>
            <a:spLocks noChangeShapeType="1"/>
          </p:cNvSpPr>
          <p:nvPr/>
        </p:nvSpPr>
        <p:spPr bwMode="auto">
          <a:xfrm>
            <a:off x="4932363" y="4935810"/>
            <a:ext cx="1962150" cy="9239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70" name="Line 6"/>
          <p:cNvSpPr>
            <a:spLocks noChangeShapeType="1"/>
          </p:cNvSpPr>
          <p:nvPr/>
        </p:nvSpPr>
        <p:spPr bwMode="auto">
          <a:xfrm flipH="1">
            <a:off x="6503516" y="4853837"/>
            <a:ext cx="12700" cy="51937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71" name="Line 7"/>
          <p:cNvSpPr>
            <a:spLocks noChangeShapeType="1"/>
          </p:cNvSpPr>
          <p:nvPr/>
        </p:nvSpPr>
        <p:spPr bwMode="auto">
          <a:xfrm flipV="1">
            <a:off x="6503516" y="5894660"/>
            <a:ext cx="12700" cy="554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72" name="Text Box 8"/>
          <p:cNvSpPr txBox="1">
            <a:spLocks noChangeArrowheads="1"/>
          </p:cNvSpPr>
          <p:nvPr/>
        </p:nvSpPr>
        <p:spPr bwMode="auto">
          <a:xfrm>
            <a:off x="6156324" y="4568677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Mat Thickness</a:t>
            </a:r>
          </a:p>
        </p:txBody>
      </p:sp>
      <p:sp>
        <p:nvSpPr>
          <p:cNvPr id="676873" name="Line 9"/>
          <p:cNvSpPr>
            <a:spLocks noChangeShapeType="1"/>
          </p:cNvSpPr>
          <p:nvPr/>
        </p:nvSpPr>
        <p:spPr bwMode="auto">
          <a:xfrm flipH="1" flipV="1">
            <a:off x="3276600" y="3784873"/>
            <a:ext cx="215900" cy="15843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77" name="Text Box 13"/>
          <p:cNvSpPr txBox="1">
            <a:spLocks noChangeArrowheads="1"/>
          </p:cNvSpPr>
          <p:nvPr/>
        </p:nvSpPr>
        <p:spPr bwMode="auto">
          <a:xfrm flipH="1">
            <a:off x="179388" y="6088335"/>
            <a:ext cx="24114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600" b="1" i="1" dirty="0"/>
              <a:t>Extrusion Compaction - Due to Bull Nose</a:t>
            </a:r>
          </a:p>
        </p:txBody>
      </p:sp>
      <p:sp>
        <p:nvSpPr>
          <p:cNvPr id="676883" name="Line 19"/>
          <p:cNvSpPr>
            <a:spLocks noChangeShapeType="1"/>
          </p:cNvSpPr>
          <p:nvPr/>
        </p:nvSpPr>
        <p:spPr bwMode="auto">
          <a:xfrm flipH="1" flipV="1">
            <a:off x="2555776" y="5013176"/>
            <a:ext cx="75882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85" name="Line 21"/>
          <p:cNvSpPr>
            <a:spLocks noChangeShapeType="1"/>
          </p:cNvSpPr>
          <p:nvPr/>
        </p:nvSpPr>
        <p:spPr bwMode="auto">
          <a:xfrm flipH="1">
            <a:off x="5292725" y="4060139"/>
            <a:ext cx="876300" cy="1264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86" name="Line 22"/>
          <p:cNvSpPr>
            <a:spLocks noChangeShapeType="1"/>
          </p:cNvSpPr>
          <p:nvPr/>
        </p:nvSpPr>
        <p:spPr bwMode="auto">
          <a:xfrm flipH="1" flipV="1">
            <a:off x="2987675" y="5324748"/>
            <a:ext cx="2160388" cy="48468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89" name="Line 25"/>
          <p:cNvSpPr>
            <a:spLocks noChangeShapeType="1"/>
          </p:cNvSpPr>
          <p:nvPr/>
        </p:nvSpPr>
        <p:spPr bwMode="auto">
          <a:xfrm flipH="1" flipV="1">
            <a:off x="3132138" y="5348982"/>
            <a:ext cx="0" cy="88381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90" name="Line 26"/>
          <p:cNvSpPr>
            <a:spLocks noChangeShapeType="1"/>
          </p:cNvSpPr>
          <p:nvPr/>
        </p:nvSpPr>
        <p:spPr bwMode="auto">
          <a:xfrm>
            <a:off x="3132138" y="4653136"/>
            <a:ext cx="0" cy="3746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91" name="Text Box 27"/>
          <p:cNvSpPr txBox="1">
            <a:spLocks noChangeArrowheads="1"/>
          </p:cNvSpPr>
          <p:nvPr/>
        </p:nvSpPr>
        <p:spPr bwMode="auto">
          <a:xfrm flipH="1">
            <a:off x="3419475" y="6016898"/>
            <a:ext cx="2505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Gradient Compaction</a:t>
            </a:r>
          </a:p>
          <a:p>
            <a:r>
              <a:rPr lang="en-US" sz="1600" b="1" i="1" dirty="0"/>
              <a:t>- Due to Angle of attack</a:t>
            </a:r>
          </a:p>
        </p:txBody>
      </p:sp>
      <p:sp>
        <p:nvSpPr>
          <p:cNvPr id="676892" name="Line 28"/>
          <p:cNvSpPr>
            <a:spLocks noChangeShapeType="1"/>
          </p:cNvSpPr>
          <p:nvPr/>
        </p:nvSpPr>
        <p:spPr bwMode="auto">
          <a:xfrm flipH="1" flipV="1">
            <a:off x="2555875" y="6304235"/>
            <a:ext cx="144463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93" name="Line 29"/>
          <p:cNvSpPr>
            <a:spLocks noChangeShapeType="1"/>
          </p:cNvSpPr>
          <p:nvPr/>
        </p:nvSpPr>
        <p:spPr bwMode="auto">
          <a:xfrm flipH="1">
            <a:off x="3132138" y="6232798"/>
            <a:ext cx="33337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94" name="Text Box 30"/>
          <p:cNvSpPr txBox="1">
            <a:spLocks noChangeArrowheads="1"/>
          </p:cNvSpPr>
          <p:nvPr/>
        </p:nvSpPr>
        <p:spPr bwMode="auto">
          <a:xfrm>
            <a:off x="20635" y="764704"/>
            <a:ext cx="720407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 </a:t>
            </a:r>
            <a:r>
              <a:rPr lang="en-US" sz="1800" b="1" i="1" dirty="0" smtClean="0"/>
              <a:t>Vibratory </a:t>
            </a:r>
            <a:r>
              <a:rPr lang="en-US" sz="1800" b="1" i="1" dirty="0"/>
              <a:t>Screed Compaction: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 smtClean="0"/>
              <a:t>   </a:t>
            </a:r>
            <a:r>
              <a:rPr lang="en-US" sz="1800" b="1" i="1" dirty="0"/>
              <a:t>1.  Extrusion Compaction - Due to Bull nose on screed plate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   2.  Gradient Compaction  - Due to screed angle of attack 	</a:t>
            </a:r>
          </a:p>
        </p:txBody>
      </p:sp>
      <p:sp>
        <p:nvSpPr>
          <p:cNvPr id="676896" name="Line 32"/>
          <p:cNvSpPr>
            <a:spLocks noChangeShapeType="1"/>
          </p:cNvSpPr>
          <p:nvPr/>
        </p:nvSpPr>
        <p:spPr bwMode="auto">
          <a:xfrm flipH="1" flipV="1">
            <a:off x="2413224" y="5162613"/>
            <a:ext cx="115252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97" name="Line 33"/>
          <p:cNvSpPr>
            <a:spLocks noChangeShapeType="1"/>
          </p:cNvSpPr>
          <p:nvPr/>
        </p:nvSpPr>
        <p:spPr bwMode="auto">
          <a:xfrm>
            <a:off x="2700338" y="4638526"/>
            <a:ext cx="0" cy="3746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898" name="Line 34"/>
          <p:cNvSpPr>
            <a:spLocks noChangeShapeType="1"/>
          </p:cNvSpPr>
          <p:nvPr/>
        </p:nvSpPr>
        <p:spPr bwMode="auto">
          <a:xfrm flipH="1" flipV="1">
            <a:off x="2700338" y="5157192"/>
            <a:ext cx="0" cy="114704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6901" name="Text Box 37"/>
          <p:cNvSpPr txBox="1">
            <a:spLocks noChangeArrowheads="1"/>
          </p:cNvSpPr>
          <p:nvPr/>
        </p:nvSpPr>
        <p:spPr bwMode="auto">
          <a:xfrm>
            <a:off x="6011863" y="3479113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Max Compaction at trailing edge</a:t>
            </a: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H="1" flipV="1">
            <a:off x="1907702" y="3861048"/>
            <a:ext cx="1406899" cy="1223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379275" y="3645024"/>
            <a:ext cx="1728341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 smtClean="0"/>
              <a:t>Main Strikeoff</a:t>
            </a:r>
            <a:endParaRPr lang="en-US" sz="1600" b="1" i="1" dirty="0"/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 flipH="1" flipV="1">
            <a:off x="1907702" y="3243549"/>
            <a:ext cx="1586141" cy="6978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743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7" name="Line 5"/>
          <p:cNvSpPr>
            <a:spLocks noChangeShapeType="1"/>
          </p:cNvSpPr>
          <p:nvPr/>
        </p:nvSpPr>
        <p:spPr bwMode="auto">
          <a:xfrm>
            <a:off x="5440251" y="4688850"/>
            <a:ext cx="1962150" cy="8731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21" name="Line 9"/>
          <p:cNvSpPr>
            <a:spLocks noChangeShapeType="1"/>
          </p:cNvSpPr>
          <p:nvPr/>
        </p:nvSpPr>
        <p:spPr bwMode="auto">
          <a:xfrm flipH="1" flipV="1">
            <a:off x="5818844" y="3487112"/>
            <a:ext cx="215900" cy="15843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24" name="Freeform 12"/>
          <p:cNvSpPr>
            <a:spLocks/>
          </p:cNvSpPr>
          <p:nvPr/>
        </p:nvSpPr>
        <p:spPr bwMode="auto">
          <a:xfrm>
            <a:off x="4953695" y="3328095"/>
            <a:ext cx="217487" cy="96837"/>
          </a:xfrm>
          <a:custGeom>
            <a:avLst/>
            <a:gdLst>
              <a:gd name="T0" fmla="*/ 137 w 137"/>
              <a:gd name="T1" fmla="*/ 0 h 61"/>
              <a:gd name="T2" fmla="*/ 0 w 137"/>
              <a:gd name="T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7" h="61">
                <a:moveTo>
                  <a:pt x="137" y="0"/>
                </a:moveTo>
                <a:cubicBezTo>
                  <a:pt x="111" y="28"/>
                  <a:pt x="39" y="61"/>
                  <a:pt x="0" y="61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25" name="Text Box 13"/>
          <p:cNvSpPr txBox="1">
            <a:spLocks noChangeArrowheads="1"/>
          </p:cNvSpPr>
          <p:nvPr/>
        </p:nvSpPr>
        <p:spPr bwMode="auto">
          <a:xfrm flipH="1">
            <a:off x="257869" y="4263479"/>
            <a:ext cx="289745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b="1" i="1" dirty="0"/>
              <a:t>Occurs at the Bull Nose</a:t>
            </a:r>
          </a:p>
          <a:p>
            <a:pPr>
              <a:lnSpc>
                <a:spcPct val="150000"/>
              </a:lnSpc>
            </a:pPr>
            <a:r>
              <a:rPr lang="en-US" sz="1400" b="1" i="1" dirty="0"/>
              <a:t>Influence by:</a:t>
            </a:r>
          </a:p>
          <a:p>
            <a:pPr>
              <a:lnSpc>
                <a:spcPct val="150000"/>
              </a:lnSpc>
            </a:pPr>
            <a:r>
              <a:rPr lang="en-US" sz="1400" b="1" i="1" dirty="0"/>
              <a:t>1.  Main Strikeoff Adjustment</a:t>
            </a:r>
          </a:p>
        </p:txBody>
      </p:sp>
      <p:sp>
        <p:nvSpPr>
          <p:cNvPr id="678931" name="Line 19"/>
          <p:cNvSpPr>
            <a:spLocks noChangeShapeType="1"/>
          </p:cNvSpPr>
          <p:nvPr/>
        </p:nvSpPr>
        <p:spPr bwMode="auto">
          <a:xfrm flipH="1" flipV="1">
            <a:off x="370135" y="3651518"/>
            <a:ext cx="5048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34" name="Line 22"/>
          <p:cNvSpPr>
            <a:spLocks noChangeShapeType="1"/>
          </p:cNvSpPr>
          <p:nvPr/>
        </p:nvSpPr>
        <p:spPr bwMode="auto">
          <a:xfrm flipH="1" flipV="1">
            <a:off x="4860032" y="4025131"/>
            <a:ext cx="20161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37" name="Line 25"/>
          <p:cNvSpPr>
            <a:spLocks noChangeShapeType="1"/>
          </p:cNvSpPr>
          <p:nvPr/>
        </p:nvSpPr>
        <p:spPr bwMode="auto">
          <a:xfrm flipH="1" flipV="1">
            <a:off x="5004495" y="4047232"/>
            <a:ext cx="0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38" name="Line 26"/>
          <p:cNvSpPr>
            <a:spLocks noChangeShapeType="1"/>
          </p:cNvSpPr>
          <p:nvPr/>
        </p:nvSpPr>
        <p:spPr bwMode="auto">
          <a:xfrm>
            <a:off x="5004495" y="3456682"/>
            <a:ext cx="0" cy="374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39" name="Text Box 27"/>
          <p:cNvSpPr txBox="1">
            <a:spLocks noChangeArrowheads="1"/>
          </p:cNvSpPr>
          <p:nvPr/>
        </p:nvSpPr>
        <p:spPr bwMode="auto">
          <a:xfrm flipH="1">
            <a:off x="4572000" y="4207728"/>
            <a:ext cx="453650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b="1" i="1" dirty="0"/>
              <a:t>Occurs along the flat of the </a:t>
            </a:r>
            <a:r>
              <a:rPr lang="en-US" sz="1400" b="1" i="1" dirty="0" smtClean="0"/>
              <a:t>Angled Screed plate </a:t>
            </a:r>
            <a:endParaRPr lang="en-US" sz="1400" b="1" i="1" dirty="0"/>
          </a:p>
          <a:p>
            <a:pPr>
              <a:lnSpc>
                <a:spcPct val="150000"/>
              </a:lnSpc>
            </a:pPr>
            <a:r>
              <a:rPr lang="en-US" sz="1400" b="1" i="1" dirty="0" smtClean="0"/>
              <a:t>Influenced </a:t>
            </a:r>
            <a:r>
              <a:rPr lang="en-US" sz="1400" b="1" i="1" dirty="0"/>
              <a:t>by the following: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400" b="1" i="1" dirty="0" smtClean="0"/>
              <a:t>Screed weight &amp; Vibration </a:t>
            </a:r>
            <a:r>
              <a:rPr lang="en-US" sz="1400" b="1" i="1" dirty="0"/>
              <a:t>– By </a:t>
            </a:r>
            <a:r>
              <a:rPr lang="en-US" sz="1400" b="1" i="1" dirty="0" smtClean="0"/>
              <a:t>design</a:t>
            </a:r>
          </a:p>
          <a:p>
            <a:pPr marL="914400" lvl="1" indent="-342900">
              <a:lnSpc>
                <a:spcPct val="150000"/>
              </a:lnSpc>
              <a:buAutoNum type="alphaLcPeriod"/>
            </a:pPr>
            <a:r>
              <a:rPr lang="en-US" sz="1400" b="1" i="1" dirty="0" smtClean="0"/>
              <a:t>Frequency</a:t>
            </a:r>
          </a:p>
          <a:p>
            <a:pPr marL="914400" lvl="1" indent="-342900">
              <a:lnSpc>
                <a:spcPct val="150000"/>
              </a:lnSpc>
              <a:buAutoNum type="alphaLcPeriod"/>
            </a:pPr>
            <a:r>
              <a:rPr lang="en-US" sz="1400" b="1" i="1" dirty="0" smtClean="0"/>
              <a:t>Amplitude 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400" b="1" i="1" dirty="0" smtClean="0"/>
              <a:t>Head </a:t>
            </a:r>
            <a:r>
              <a:rPr lang="en-US" sz="1400" b="1" i="1" dirty="0"/>
              <a:t>of </a:t>
            </a:r>
            <a:r>
              <a:rPr lang="en-US" sz="1400" b="1" i="1" dirty="0" smtClean="0"/>
              <a:t>material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400" b="1" i="1" dirty="0" smtClean="0"/>
              <a:t>Tow </a:t>
            </a:r>
            <a:r>
              <a:rPr lang="en-US" sz="1400" b="1" i="1" dirty="0"/>
              <a:t>point </a:t>
            </a:r>
            <a:r>
              <a:rPr lang="en-US" sz="1400" b="1" i="1" dirty="0" smtClean="0"/>
              <a:t>position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400" b="1" i="1" dirty="0" smtClean="0"/>
              <a:t>Extension </a:t>
            </a:r>
            <a:r>
              <a:rPr lang="en-US" sz="1400" b="1" i="1" dirty="0"/>
              <a:t>Angle of </a:t>
            </a:r>
            <a:r>
              <a:rPr lang="en-US" sz="1400" b="1" i="1" dirty="0" smtClean="0"/>
              <a:t>attack &amp; Match Height</a:t>
            </a:r>
          </a:p>
        </p:txBody>
      </p:sp>
      <p:sp>
        <p:nvSpPr>
          <p:cNvPr id="678944" name="Line 32"/>
          <p:cNvSpPr>
            <a:spLocks noChangeShapeType="1"/>
          </p:cNvSpPr>
          <p:nvPr/>
        </p:nvSpPr>
        <p:spPr bwMode="auto">
          <a:xfrm flipH="1" flipV="1">
            <a:off x="4860032" y="3831332"/>
            <a:ext cx="7921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45" name="Line 33"/>
          <p:cNvSpPr>
            <a:spLocks noChangeShapeType="1"/>
          </p:cNvSpPr>
          <p:nvPr/>
        </p:nvSpPr>
        <p:spPr bwMode="auto">
          <a:xfrm>
            <a:off x="443160" y="3276868"/>
            <a:ext cx="0" cy="374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46" name="Line 34"/>
          <p:cNvSpPr>
            <a:spLocks noChangeShapeType="1"/>
          </p:cNvSpPr>
          <p:nvPr/>
        </p:nvSpPr>
        <p:spPr bwMode="auto">
          <a:xfrm flipH="1" flipV="1">
            <a:off x="443160" y="3794393"/>
            <a:ext cx="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78951" name="Rectangle 39"/>
          <p:cNvSpPr>
            <a:spLocks noChangeArrowheads="1"/>
          </p:cNvSpPr>
          <p:nvPr/>
        </p:nvSpPr>
        <p:spPr bwMode="auto">
          <a:xfrm>
            <a:off x="7028679" y="3963913"/>
            <a:ext cx="1485778" cy="2571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2000"/>
            <a:endParaRPr lang="en-US" sz="2200" dirty="0"/>
          </a:p>
        </p:txBody>
      </p:sp>
      <p:sp>
        <p:nvSpPr>
          <p:cNvPr id="678968" name="Text Box 56"/>
          <p:cNvSpPr txBox="1">
            <a:spLocks noChangeArrowheads="1"/>
          </p:cNvSpPr>
          <p:nvPr/>
        </p:nvSpPr>
        <p:spPr bwMode="auto">
          <a:xfrm>
            <a:off x="180943" y="1341750"/>
            <a:ext cx="25209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Extrusion Compaction</a:t>
            </a:r>
            <a:endParaRPr lang="en-US" sz="1600" b="1" i="1" dirty="0"/>
          </a:p>
        </p:txBody>
      </p:sp>
      <p:sp>
        <p:nvSpPr>
          <p:cNvPr id="678969" name="Text Box 57"/>
          <p:cNvSpPr txBox="1">
            <a:spLocks noChangeArrowheads="1"/>
          </p:cNvSpPr>
          <p:nvPr/>
        </p:nvSpPr>
        <p:spPr bwMode="auto">
          <a:xfrm>
            <a:off x="4617635" y="1435578"/>
            <a:ext cx="26183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Gradient Compaction</a:t>
            </a:r>
            <a:endParaRPr lang="en-US" sz="1600" b="1" i="1" dirty="0"/>
          </a:p>
        </p:txBody>
      </p:sp>
      <p:sp>
        <p:nvSpPr>
          <p:cNvPr id="678971" name="Text Box 59"/>
          <p:cNvSpPr txBox="1">
            <a:spLocks noChangeArrowheads="1"/>
          </p:cNvSpPr>
          <p:nvPr/>
        </p:nvSpPr>
        <p:spPr bwMode="auto">
          <a:xfrm>
            <a:off x="-13397" y="837961"/>
            <a:ext cx="720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dirty="0"/>
              <a:t> </a:t>
            </a:r>
            <a:r>
              <a:rPr lang="en-US" sz="1800" b="1" i="1" dirty="0" smtClean="0"/>
              <a:t>Vibration Screed </a:t>
            </a:r>
            <a:r>
              <a:rPr lang="en-US" sz="1800" b="1" i="1" dirty="0"/>
              <a:t>Compaction – For a given Mix design:</a:t>
            </a:r>
            <a:endParaRPr lang="en-US" sz="1600" b="1" i="1" dirty="0"/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-36512" y="188640"/>
            <a:ext cx="5905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2412430" y="3957249"/>
            <a:ext cx="1485778" cy="2571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2000"/>
            <a:endParaRPr lang="en-US" sz="2200" dirty="0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H="1" flipV="1">
            <a:off x="622546" y="3984123"/>
            <a:ext cx="172489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251520" y="4207728"/>
            <a:ext cx="37450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909431" y="4221088"/>
            <a:ext cx="37450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2"/>
          <p:cNvSpPr>
            <a:spLocks noChangeShapeType="1"/>
          </p:cNvSpPr>
          <p:nvPr/>
        </p:nvSpPr>
        <p:spPr bwMode="auto">
          <a:xfrm flipH="1" flipV="1">
            <a:off x="347374" y="3794393"/>
            <a:ext cx="69690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83416" y="1870033"/>
            <a:ext cx="1735910" cy="2101739"/>
            <a:chOff x="3276600" y="3189746"/>
            <a:chExt cx="2087488" cy="2183470"/>
          </a:xfrm>
        </p:grpSpPr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H="1" flipV="1">
              <a:off x="3276600" y="3784873"/>
              <a:ext cx="215900" cy="158432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364088" y="3238365"/>
              <a:ext cx="0" cy="62268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4732284" y="3861048"/>
              <a:ext cx="631804" cy="5000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>
              <a:stCxn id="44" idx="0"/>
            </p:cNvCxnSpPr>
            <p:nvPr/>
          </p:nvCxnSpPr>
          <p:spPr bwMode="auto">
            <a:xfrm flipV="1">
              <a:off x="3431705" y="3196205"/>
              <a:ext cx="55699" cy="140891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 flipV="1">
              <a:off x="3474720" y="3243551"/>
              <a:ext cx="1197292" cy="6978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4601294" y="3189746"/>
              <a:ext cx="130989" cy="2264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>
              <a:off x="4716016" y="3416198"/>
              <a:ext cx="16268" cy="39893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4499992" y="3810273"/>
              <a:ext cx="224158" cy="3349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Flowchart: Connector 36"/>
            <p:cNvSpPr/>
            <p:nvPr/>
          </p:nvSpPr>
          <p:spPr bwMode="auto">
            <a:xfrm>
              <a:off x="4150705" y="4512133"/>
              <a:ext cx="276833" cy="252785"/>
            </a:xfrm>
            <a:prstGeom prst="flowChartConnector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latin typeface="Arial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 flipV="1">
              <a:off x="4289121" y="4145236"/>
              <a:ext cx="210871" cy="35354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V="1">
              <a:off x="4441521" y="4361135"/>
              <a:ext cx="290763" cy="29004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4283968" y="4258974"/>
              <a:ext cx="0" cy="74986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4067869" y="4651183"/>
              <a:ext cx="519034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419475" y="4651184"/>
              <a:ext cx="1671904" cy="2280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Freeform 43"/>
            <p:cNvSpPr/>
            <p:nvPr/>
          </p:nvSpPr>
          <p:spPr bwMode="auto">
            <a:xfrm>
              <a:off x="3402444" y="4605120"/>
              <a:ext cx="1843431" cy="768096"/>
            </a:xfrm>
            <a:custGeom>
              <a:avLst/>
              <a:gdLst>
                <a:gd name="connsiteX0" fmla="*/ 29261 w 1843431"/>
                <a:gd name="connsiteY0" fmla="*/ 0 h 768096"/>
                <a:gd name="connsiteX1" fmla="*/ 1675181 w 1843431"/>
                <a:gd name="connsiteY1" fmla="*/ 226771 h 768096"/>
                <a:gd name="connsiteX2" fmla="*/ 1755648 w 1843431"/>
                <a:gd name="connsiteY2" fmla="*/ 248717 h 768096"/>
                <a:gd name="connsiteX3" fmla="*/ 1719072 w 1843431"/>
                <a:gd name="connsiteY3" fmla="*/ 658368 h 768096"/>
                <a:gd name="connsiteX4" fmla="*/ 1843431 w 1843431"/>
                <a:gd name="connsiteY4" fmla="*/ 672999 h 768096"/>
                <a:gd name="connsiteX5" fmla="*/ 1836115 w 1843431"/>
                <a:gd name="connsiteY5" fmla="*/ 768096 h 768096"/>
                <a:gd name="connsiteX6" fmla="*/ 212141 w 1843431"/>
                <a:gd name="connsiteY6" fmla="*/ 548640 h 768096"/>
                <a:gd name="connsiteX7" fmla="*/ 146304 w 1843431"/>
                <a:gd name="connsiteY7" fmla="*/ 526695 h 768096"/>
                <a:gd name="connsiteX8" fmla="*/ 87783 w 1843431"/>
                <a:gd name="connsiteY8" fmla="*/ 497434 h 768096"/>
                <a:gd name="connsiteX9" fmla="*/ 51207 w 1843431"/>
                <a:gd name="connsiteY9" fmla="*/ 446227 h 768096"/>
                <a:gd name="connsiteX10" fmla="*/ 51207 w 1843431"/>
                <a:gd name="connsiteY10" fmla="*/ 446227 h 768096"/>
                <a:gd name="connsiteX11" fmla="*/ 14631 w 1843431"/>
                <a:gd name="connsiteY11" fmla="*/ 395021 h 768096"/>
                <a:gd name="connsiteX12" fmla="*/ 0 w 1843431"/>
                <a:gd name="connsiteY12" fmla="*/ 358445 h 768096"/>
                <a:gd name="connsiteX13" fmla="*/ 29261 w 1843431"/>
                <a:gd name="connsiteY13" fmla="*/ 0 h 76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3431" h="768096">
                  <a:moveTo>
                    <a:pt x="29261" y="0"/>
                  </a:moveTo>
                  <a:lnTo>
                    <a:pt x="1675181" y="226771"/>
                  </a:lnTo>
                  <a:lnTo>
                    <a:pt x="1755648" y="248717"/>
                  </a:lnTo>
                  <a:lnTo>
                    <a:pt x="1719072" y="658368"/>
                  </a:lnTo>
                  <a:lnTo>
                    <a:pt x="1843431" y="672999"/>
                  </a:lnTo>
                  <a:lnTo>
                    <a:pt x="1836115" y="768096"/>
                  </a:lnTo>
                  <a:lnTo>
                    <a:pt x="212141" y="548640"/>
                  </a:lnTo>
                  <a:lnTo>
                    <a:pt x="146304" y="526695"/>
                  </a:lnTo>
                  <a:lnTo>
                    <a:pt x="87783" y="497434"/>
                  </a:lnTo>
                  <a:lnTo>
                    <a:pt x="51207" y="446227"/>
                  </a:lnTo>
                  <a:lnTo>
                    <a:pt x="51207" y="446227"/>
                  </a:lnTo>
                  <a:lnTo>
                    <a:pt x="14631" y="395021"/>
                  </a:lnTo>
                  <a:lnTo>
                    <a:pt x="0" y="358445"/>
                  </a:lnTo>
                  <a:lnTo>
                    <a:pt x="29261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latin typeface="Arial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493843" y="3428216"/>
              <a:ext cx="28606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3779912" y="3428216"/>
              <a:ext cx="1395002" cy="122296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>
              <a:stCxn id="44" idx="2"/>
            </p:cNvCxnSpPr>
            <p:nvPr/>
          </p:nvCxnSpPr>
          <p:spPr bwMode="auto">
            <a:xfrm flipV="1">
              <a:off x="5158092" y="4651184"/>
              <a:ext cx="16822" cy="2026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3364992" y="3615666"/>
              <a:ext cx="37452" cy="1416265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/>
          <p:cNvGrpSpPr/>
          <p:nvPr/>
        </p:nvGrpSpPr>
        <p:grpSpPr>
          <a:xfrm>
            <a:off x="5438253" y="1822637"/>
            <a:ext cx="1735910" cy="2153427"/>
            <a:chOff x="3276600" y="3136048"/>
            <a:chExt cx="2087488" cy="2237168"/>
          </a:xfrm>
        </p:grpSpPr>
        <p:sp>
          <p:nvSpPr>
            <p:cNvPr id="50" name="Line 9"/>
            <p:cNvSpPr>
              <a:spLocks noChangeShapeType="1"/>
            </p:cNvSpPr>
            <p:nvPr/>
          </p:nvSpPr>
          <p:spPr bwMode="auto">
            <a:xfrm flipH="1" flipV="1">
              <a:off x="3276600" y="3784873"/>
              <a:ext cx="215900" cy="158432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5364088" y="3255051"/>
              <a:ext cx="0" cy="60599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flipH="1">
              <a:off x="4732284" y="3861048"/>
              <a:ext cx="631804" cy="5000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>
              <a:stCxn id="64" idx="0"/>
            </p:cNvCxnSpPr>
            <p:nvPr/>
          </p:nvCxnSpPr>
          <p:spPr bwMode="auto">
            <a:xfrm flipV="1">
              <a:off x="3431705" y="3196205"/>
              <a:ext cx="55699" cy="140891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 flipV="1">
              <a:off x="3474720" y="3243551"/>
              <a:ext cx="1197292" cy="6978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586902" y="3136048"/>
              <a:ext cx="145381" cy="28015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flipH="1">
              <a:off x="4716016" y="3416198"/>
              <a:ext cx="16268" cy="39893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>
              <a:off x="4499992" y="3810273"/>
              <a:ext cx="224158" cy="3349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Flowchart: Connector 57"/>
            <p:cNvSpPr/>
            <p:nvPr/>
          </p:nvSpPr>
          <p:spPr bwMode="auto">
            <a:xfrm>
              <a:off x="4150705" y="4512133"/>
              <a:ext cx="276833" cy="252785"/>
            </a:xfrm>
            <a:prstGeom prst="flowChartConnector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latin typeface="Arial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289121" y="4145236"/>
              <a:ext cx="210871" cy="35354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4441521" y="4361135"/>
              <a:ext cx="290763" cy="29004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/>
            <p:cNvCxnSpPr/>
            <p:nvPr/>
          </p:nvCxnSpPr>
          <p:spPr bwMode="auto">
            <a:xfrm flipV="1">
              <a:off x="4283968" y="4258974"/>
              <a:ext cx="0" cy="74986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/>
            <p:nvPr/>
          </p:nvCxnSpPr>
          <p:spPr bwMode="auto">
            <a:xfrm flipH="1">
              <a:off x="4067869" y="4651183"/>
              <a:ext cx="519034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3419475" y="4651184"/>
              <a:ext cx="1671904" cy="2280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Freeform 63"/>
            <p:cNvSpPr/>
            <p:nvPr/>
          </p:nvSpPr>
          <p:spPr bwMode="auto">
            <a:xfrm>
              <a:off x="3402444" y="4605120"/>
              <a:ext cx="1843431" cy="768096"/>
            </a:xfrm>
            <a:custGeom>
              <a:avLst/>
              <a:gdLst>
                <a:gd name="connsiteX0" fmla="*/ 29261 w 1843431"/>
                <a:gd name="connsiteY0" fmla="*/ 0 h 768096"/>
                <a:gd name="connsiteX1" fmla="*/ 1675181 w 1843431"/>
                <a:gd name="connsiteY1" fmla="*/ 226771 h 768096"/>
                <a:gd name="connsiteX2" fmla="*/ 1755648 w 1843431"/>
                <a:gd name="connsiteY2" fmla="*/ 248717 h 768096"/>
                <a:gd name="connsiteX3" fmla="*/ 1719072 w 1843431"/>
                <a:gd name="connsiteY3" fmla="*/ 658368 h 768096"/>
                <a:gd name="connsiteX4" fmla="*/ 1843431 w 1843431"/>
                <a:gd name="connsiteY4" fmla="*/ 672999 h 768096"/>
                <a:gd name="connsiteX5" fmla="*/ 1836115 w 1843431"/>
                <a:gd name="connsiteY5" fmla="*/ 768096 h 768096"/>
                <a:gd name="connsiteX6" fmla="*/ 212141 w 1843431"/>
                <a:gd name="connsiteY6" fmla="*/ 548640 h 768096"/>
                <a:gd name="connsiteX7" fmla="*/ 146304 w 1843431"/>
                <a:gd name="connsiteY7" fmla="*/ 526695 h 768096"/>
                <a:gd name="connsiteX8" fmla="*/ 87783 w 1843431"/>
                <a:gd name="connsiteY8" fmla="*/ 497434 h 768096"/>
                <a:gd name="connsiteX9" fmla="*/ 51207 w 1843431"/>
                <a:gd name="connsiteY9" fmla="*/ 446227 h 768096"/>
                <a:gd name="connsiteX10" fmla="*/ 51207 w 1843431"/>
                <a:gd name="connsiteY10" fmla="*/ 446227 h 768096"/>
                <a:gd name="connsiteX11" fmla="*/ 14631 w 1843431"/>
                <a:gd name="connsiteY11" fmla="*/ 395021 h 768096"/>
                <a:gd name="connsiteX12" fmla="*/ 0 w 1843431"/>
                <a:gd name="connsiteY12" fmla="*/ 358445 h 768096"/>
                <a:gd name="connsiteX13" fmla="*/ 29261 w 1843431"/>
                <a:gd name="connsiteY13" fmla="*/ 0 h 76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3431" h="768096">
                  <a:moveTo>
                    <a:pt x="29261" y="0"/>
                  </a:moveTo>
                  <a:lnTo>
                    <a:pt x="1675181" y="226771"/>
                  </a:lnTo>
                  <a:lnTo>
                    <a:pt x="1755648" y="248717"/>
                  </a:lnTo>
                  <a:lnTo>
                    <a:pt x="1719072" y="658368"/>
                  </a:lnTo>
                  <a:lnTo>
                    <a:pt x="1843431" y="672999"/>
                  </a:lnTo>
                  <a:lnTo>
                    <a:pt x="1836115" y="768096"/>
                  </a:lnTo>
                  <a:lnTo>
                    <a:pt x="212141" y="548640"/>
                  </a:lnTo>
                  <a:lnTo>
                    <a:pt x="146304" y="526695"/>
                  </a:lnTo>
                  <a:lnTo>
                    <a:pt x="87783" y="497434"/>
                  </a:lnTo>
                  <a:lnTo>
                    <a:pt x="51207" y="446227"/>
                  </a:lnTo>
                  <a:lnTo>
                    <a:pt x="51207" y="446227"/>
                  </a:lnTo>
                  <a:lnTo>
                    <a:pt x="14631" y="395021"/>
                  </a:lnTo>
                  <a:lnTo>
                    <a:pt x="0" y="358445"/>
                  </a:lnTo>
                  <a:lnTo>
                    <a:pt x="29261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latin typeface="Arial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 bwMode="auto">
            <a:xfrm>
              <a:off x="3493843" y="3428216"/>
              <a:ext cx="28606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3779912" y="3428216"/>
              <a:ext cx="1395002" cy="122296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>
              <a:stCxn id="64" idx="2"/>
            </p:cNvCxnSpPr>
            <p:nvPr/>
          </p:nvCxnSpPr>
          <p:spPr bwMode="auto">
            <a:xfrm flipV="1">
              <a:off x="5158092" y="4651184"/>
              <a:ext cx="16822" cy="2026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3364992" y="3615666"/>
              <a:ext cx="37452" cy="1416265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" name="Elbow Connector 2"/>
          <p:cNvCxnSpPr/>
          <p:nvPr/>
        </p:nvCxnSpPr>
        <p:spPr bwMode="auto">
          <a:xfrm>
            <a:off x="1691680" y="1843358"/>
            <a:ext cx="1047350" cy="93828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Elbow Connector 68"/>
          <p:cNvCxnSpPr/>
          <p:nvPr/>
        </p:nvCxnSpPr>
        <p:spPr bwMode="auto">
          <a:xfrm>
            <a:off x="6287648" y="1845172"/>
            <a:ext cx="1047350" cy="93828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337769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Text Box 2"/>
          <p:cNvSpPr txBox="1">
            <a:spLocks noChangeArrowheads="1"/>
          </p:cNvSpPr>
          <p:nvPr/>
        </p:nvSpPr>
        <p:spPr bwMode="auto">
          <a:xfrm>
            <a:off x="23886" y="840158"/>
            <a:ext cx="7045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/>
              <a:t>Review of Key Components of the </a:t>
            </a:r>
            <a:r>
              <a:rPr lang="en-US" sz="1800" b="1" i="1" dirty="0" smtClean="0"/>
              <a:t>Paver:</a:t>
            </a:r>
            <a:endParaRPr lang="en-US" sz="1800" b="1" i="1" dirty="0"/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pic>
        <p:nvPicPr>
          <p:cNvPr id="701785" name="Picture 345" descr="C:\Users\lnars\Desktop\Old My Documents\picture\Dash 3 10 ft\TA S2000-3\IMG_1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31810" r="10030" b="16250"/>
          <a:stretch/>
        </p:blipFill>
        <p:spPr bwMode="auto">
          <a:xfrm>
            <a:off x="0" y="1628800"/>
            <a:ext cx="9144000" cy="482701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6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 descr="Graphic_03_A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94074"/>
            <a:ext cx="78549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2707" name="Text Box 3"/>
          <p:cNvSpPr txBox="1">
            <a:spLocks noChangeArrowheads="1"/>
          </p:cNvSpPr>
          <p:nvPr/>
        </p:nvSpPr>
        <p:spPr bwMode="auto">
          <a:xfrm>
            <a:off x="0" y="819298"/>
            <a:ext cx="7045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/>
              <a:t>Review of Key Components of the Paver:</a:t>
            </a:r>
          </a:p>
        </p:txBody>
      </p:sp>
      <p:sp>
        <p:nvSpPr>
          <p:cNvPr id="712709" name="Text Box 5"/>
          <p:cNvSpPr txBox="1">
            <a:spLocks noChangeArrowheads="1"/>
          </p:cNvSpPr>
          <p:nvPr/>
        </p:nvSpPr>
        <p:spPr bwMode="auto">
          <a:xfrm>
            <a:off x="3708400" y="1749574"/>
            <a:ext cx="1655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Tow Arm</a:t>
            </a:r>
          </a:p>
          <a:p>
            <a:r>
              <a:rPr lang="en-US" sz="1400" b="1" i="1"/>
              <a:t>(Leveling Arm)</a:t>
            </a:r>
          </a:p>
        </p:txBody>
      </p:sp>
      <p:sp>
        <p:nvSpPr>
          <p:cNvPr id="712710" name="Line 6"/>
          <p:cNvSpPr>
            <a:spLocks noChangeShapeType="1"/>
          </p:cNvSpPr>
          <p:nvPr/>
        </p:nvSpPr>
        <p:spPr bwMode="auto">
          <a:xfrm>
            <a:off x="4572000" y="2267099"/>
            <a:ext cx="0" cy="2092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11" name="Line 7"/>
          <p:cNvSpPr>
            <a:spLocks noChangeShapeType="1"/>
          </p:cNvSpPr>
          <p:nvPr/>
        </p:nvSpPr>
        <p:spPr bwMode="auto">
          <a:xfrm flipV="1">
            <a:off x="2559050" y="5075386"/>
            <a:ext cx="573088" cy="850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12" name="Text Box 8"/>
          <p:cNvSpPr txBox="1">
            <a:spLocks noChangeArrowheads="1"/>
          </p:cNvSpPr>
          <p:nvPr/>
        </p:nvSpPr>
        <p:spPr bwMode="auto">
          <a:xfrm>
            <a:off x="1550988" y="5710386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Tow Point</a:t>
            </a:r>
          </a:p>
          <a:p>
            <a:r>
              <a:rPr lang="en-US" sz="1400" b="1" i="1"/>
              <a:t>(Pull Point)</a:t>
            </a:r>
          </a:p>
        </p:txBody>
      </p:sp>
      <p:sp>
        <p:nvSpPr>
          <p:cNvPr id="712713" name="Text Box 9"/>
          <p:cNvSpPr txBox="1">
            <a:spLocks noChangeArrowheads="1"/>
          </p:cNvSpPr>
          <p:nvPr/>
        </p:nvSpPr>
        <p:spPr bwMode="auto">
          <a:xfrm>
            <a:off x="468313" y="2554436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Tractor</a:t>
            </a:r>
          </a:p>
        </p:txBody>
      </p:sp>
      <p:sp>
        <p:nvSpPr>
          <p:cNvPr id="712714" name="Line 10"/>
          <p:cNvSpPr>
            <a:spLocks noChangeShapeType="1"/>
          </p:cNvSpPr>
          <p:nvPr/>
        </p:nvSpPr>
        <p:spPr bwMode="auto">
          <a:xfrm>
            <a:off x="1187450" y="2843361"/>
            <a:ext cx="287338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15" name="Text Box 11"/>
          <p:cNvSpPr txBox="1">
            <a:spLocks noChangeArrowheads="1"/>
          </p:cNvSpPr>
          <p:nvPr/>
        </p:nvSpPr>
        <p:spPr bwMode="auto">
          <a:xfrm>
            <a:off x="7307263" y="5710386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Mat Depth</a:t>
            </a:r>
          </a:p>
        </p:txBody>
      </p:sp>
      <p:sp>
        <p:nvSpPr>
          <p:cNvPr id="712716" name="Line 12"/>
          <p:cNvSpPr>
            <a:spLocks noChangeShapeType="1"/>
          </p:cNvSpPr>
          <p:nvPr/>
        </p:nvSpPr>
        <p:spPr bwMode="auto">
          <a:xfrm flipH="1">
            <a:off x="6516688" y="3346599"/>
            <a:ext cx="863600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17" name="Text Box 13"/>
          <p:cNvSpPr txBox="1">
            <a:spLocks noChangeArrowheads="1"/>
          </p:cNvSpPr>
          <p:nvPr/>
        </p:nvSpPr>
        <p:spPr bwMode="auto">
          <a:xfrm>
            <a:off x="7235825" y="284336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Thickness control Screw</a:t>
            </a:r>
          </a:p>
        </p:txBody>
      </p:sp>
      <p:sp>
        <p:nvSpPr>
          <p:cNvPr id="712718" name="Line 14"/>
          <p:cNvSpPr>
            <a:spLocks noChangeShapeType="1"/>
          </p:cNvSpPr>
          <p:nvPr/>
        </p:nvSpPr>
        <p:spPr bwMode="auto">
          <a:xfrm flipH="1">
            <a:off x="5003800" y="4859486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19" name="Line 15"/>
          <p:cNvSpPr>
            <a:spLocks noChangeShapeType="1"/>
          </p:cNvSpPr>
          <p:nvPr/>
        </p:nvSpPr>
        <p:spPr bwMode="auto">
          <a:xfrm flipH="1" flipV="1">
            <a:off x="5003800" y="5435749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20" name="Text Box 16"/>
          <p:cNvSpPr txBox="1">
            <a:spLocks noChangeArrowheads="1"/>
          </p:cNvSpPr>
          <p:nvPr/>
        </p:nvSpPr>
        <p:spPr bwMode="auto">
          <a:xfrm>
            <a:off x="3851275" y="5723086"/>
            <a:ext cx="23764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i="1" dirty="0" smtClean="0"/>
              <a:t>Stable</a:t>
            </a:r>
            <a:endParaRPr lang="en-US" sz="1400" b="1" i="1" dirty="0"/>
          </a:p>
          <a:p>
            <a:pPr algn="ctr"/>
            <a:r>
              <a:rPr lang="en-US" sz="1400" b="1" i="1" dirty="0"/>
              <a:t>Angle of Attack</a:t>
            </a:r>
          </a:p>
          <a:p>
            <a:pPr algn="ctr"/>
            <a:r>
              <a:rPr lang="en-US" sz="1400" b="1" i="1" dirty="0"/>
              <a:t>(5 Forces in Balance)</a:t>
            </a:r>
          </a:p>
        </p:txBody>
      </p:sp>
      <p:sp>
        <p:nvSpPr>
          <p:cNvPr id="712721" name="Text Box 17"/>
          <p:cNvSpPr txBox="1">
            <a:spLocks noChangeArrowheads="1"/>
          </p:cNvSpPr>
          <p:nvPr/>
        </p:nvSpPr>
        <p:spPr bwMode="auto">
          <a:xfrm>
            <a:off x="7308850" y="4122886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Pivot Point</a:t>
            </a:r>
          </a:p>
        </p:txBody>
      </p:sp>
      <p:sp>
        <p:nvSpPr>
          <p:cNvPr id="712722" name="Line 18"/>
          <p:cNvSpPr>
            <a:spLocks noChangeShapeType="1"/>
          </p:cNvSpPr>
          <p:nvPr/>
        </p:nvSpPr>
        <p:spPr bwMode="auto">
          <a:xfrm flipH="1" flipV="1">
            <a:off x="7883525" y="5416699"/>
            <a:ext cx="0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23" name="Line 19"/>
          <p:cNvSpPr>
            <a:spLocks noChangeShapeType="1"/>
          </p:cNvSpPr>
          <p:nvPr/>
        </p:nvSpPr>
        <p:spPr bwMode="auto">
          <a:xfrm flipH="1">
            <a:off x="7883525" y="5129361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24" name="Line 20"/>
          <p:cNvSpPr>
            <a:spLocks noChangeShapeType="1"/>
          </p:cNvSpPr>
          <p:nvPr/>
        </p:nvSpPr>
        <p:spPr bwMode="auto">
          <a:xfrm>
            <a:off x="2124075" y="2338536"/>
            <a:ext cx="863600" cy="1944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25" name="Text Box 21"/>
          <p:cNvSpPr txBox="1">
            <a:spLocks noChangeArrowheads="1"/>
          </p:cNvSpPr>
          <p:nvPr/>
        </p:nvSpPr>
        <p:spPr bwMode="auto">
          <a:xfrm>
            <a:off x="1476375" y="1835299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Tow Point</a:t>
            </a:r>
          </a:p>
          <a:p>
            <a:r>
              <a:rPr lang="en-US" sz="1400" b="1" i="1"/>
              <a:t>Cylinder</a:t>
            </a:r>
          </a:p>
        </p:txBody>
      </p:sp>
      <p:sp>
        <p:nvSpPr>
          <p:cNvPr id="712726" name="Freeform 22"/>
          <p:cNvSpPr>
            <a:spLocks/>
          </p:cNvSpPr>
          <p:nvPr/>
        </p:nvSpPr>
        <p:spPr bwMode="auto">
          <a:xfrm>
            <a:off x="5795963" y="4570561"/>
            <a:ext cx="863600" cy="792163"/>
          </a:xfrm>
          <a:custGeom>
            <a:avLst/>
            <a:gdLst>
              <a:gd name="T0" fmla="*/ 544 w 544"/>
              <a:gd name="T1" fmla="*/ 499 h 499"/>
              <a:gd name="T2" fmla="*/ 0 w 544"/>
              <a:gd name="T3" fmla="*/ 409 h 499"/>
              <a:gd name="T4" fmla="*/ 45 w 544"/>
              <a:gd name="T5" fmla="*/ 0 h 499"/>
              <a:gd name="T6" fmla="*/ 136 w 544"/>
              <a:gd name="T7" fmla="*/ 0 h 499"/>
              <a:gd name="T8" fmla="*/ 544 w 544"/>
              <a:gd name="T9" fmla="*/ 409 h 499"/>
              <a:gd name="T10" fmla="*/ 544 w 544"/>
              <a:gd name="T11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4" h="499">
                <a:moveTo>
                  <a:pt x="544" y="499"/>
                </a:moveTo>
                <a:lnTo>
                  <a:pt x="0" y="409"/>
                </a:lnTo>
                <a:lnTo>
                  <a:pt x="45" y="0"/>
                </a:lnTo>
                <a:lnTo>
                  <a:pt x="136" y="0"/>
                </a:lnTo>
                <a:lnTo>
                  <a:pt x="544" y="409"/>
                </a:lnTo>
                <a:lnTo>
                  <a:pt x="544" y="499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 i="1"/>
          </a:p>
        </p:txBody>
      </p:sp>
      <p:sp>
        <p:nvSpPr>
          <p:cNvPr id="712727" name="Line 23"/>
          <p:cNvSpPr>
            <a:spLocks noChangeShapeType="1"/>
          </p:cNvSpPr>
          <p:nvPr/>
        </p:nvSpPr>
        <p:spPr bwMode="auto">
          <a:xfrm flipH="1">
            <a:off x="6084888" y="4283224"/>
            <a:ext cx="1223962" cy="819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28" name="AutoShape 24"/>
          <p:cNvSpPr>
            <a:spLocks noChangeArrowheads="1"/>
          </p:cNvSpPr>
          <p:nvPr/>
        </p:nvSpPr>
        <p:spPr bwMode="auto">
          <a:xfrm>
            <a:off x="6011863" y="5075386"/>
            <a:ext cx="73025" cy="71438"/>
          </a:xfrm>
          <a:prstGeom prst="octagon">
            <a:avLst>
              <a:gd name="adj" fmla="val 29287"/>
            </a:avLst>
          </a:prstGeom>
          <a:solidFill>
            <a:srgbClr val="4D4D4D"/>
          </a:solidFill>
          <a:ln w="12700" algn="ctr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 i="1"/>
          </a:p>
        </p:txBody>
      </p:sp>
      <p:sp>
        <p:nvSpPr>
          <p:cNvPr id="712729" name="Text Box 25"/>
          <p:cNvSpPr txBox="1">
            <a:spLocks noChangeArrowheads="1"/>
          </p:cNvSpPr>
          <p:nvPr/>
        </p:nvSpPr>
        <p:spPr bwMode="auto">
          <a:xfrm>
            <a:off x="7524750" y="4499124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Screed</a:t>
            </a:r>
          </a:p>
        </p:txBody>
      </p:sp>
      <p:sp>
        <p:nvSpPr>
          <p:cNvPr id="712730" name="Line 26"/>
          <p:cNvSpPr>
            <a:spLocks noChangeShapeType="1"/>
          </p:cNvSpPr>
          <p:nvPr/>
        </p:nvSpPr>
        <p:spPr bwMode="auto">
          <a:xfrm flipH="1">
            <a:off x="7019925" y="4715024"/>
            <a:ext cx="576263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31" name="Line 27"/>
          <p:cNvSpPr>
            <a:spLocks noChangeShapeType="1"/>
          </p:cNvSpPr>
          <p:nvPr/>
        </p:nvSpPr>
        <p:spPr bwMode="auto">
          <a:xfrm flipH="1">
            <a:off x="5580063" y="2122636"/>
            <a:ext cx="71437" cy="2163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 i="1"/>
          </a:p>
        </p:txBody>
      </p:sp>
      <p:sp>
        <p:nvSpPr>
          <p:cNvPr id="712732" name="Text Box 28"/>
          <p:cNvSpPr txBox="1">
            <a:spLocks noChangeArrowheads="1"/>
          </p:cNvSpPr>
          <p:nvPr/>
        </p:nvSpPr>
        <p:spPr bwMode="auto">
          <a:xfrm>
            <a:off x="5292725" y="1817836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Screed Arm</a:t>
            </a:r>
          </a:p>
        </p:txBody>
      </p:sp>
      <p:sp>
        <p:nvSpPr>
          <p:cNvPr id="712733" name="Freeform 29"/>
          <p:cNvSpPr>
            <a:spLocks/>
          </p:cNvSpPr>
          <p:nvPr/>
        </p:nvSpPr>
        <p:spPr bwMode="auto">
          <a:xfrm>
            <a:off x="4932363" y="4859486"/>
            <a:ext cx="2952750" cy="576263"/>
          </a:xfrm>
          <a:custGeom>
            <a:avLst/>
            <a:gdLst>
              <a:gd name="T0" fmla="*/ 2087 w 2087"/>
              <a:gd name="T1" fmla="*/ 318 h 318"/>
              <a:gd name="T2" fmla="*/ 0 w 2087"/>
              <a:gd name="T3" fmla="*/ 318 h 318"/>
              <a:gd name="T4" fmla="*/ 45 w 2087"/>
              <a:gd name="T5" fmla="*/ 182 h 318"/>
              <a:gd name="T6" fmla="*/ 182 w 2087"/>
              <a:gd name="T7" fmla="*/ 91 h 318"/>
              <a:gd name="T8" fmla="*/ 272 w 2087"/>
              <a:gd name="T9" fmla="*/ 45 h 318"/>
              <a:gd name="T10" fmla="*/ 408 w 2087"/>
              <a:gd name="T11" fmla="*/ 0 h 318"/>
              <a:gd name="T12" fmla="*/ 544 w 2087"/>
              <a:gd name="T13" fmla="*/ 0 h 318"/>
              <a:gd name="T14" fmla="*/ 635 w 2087"/>
              <a:gd name="T15" fmla="*/ 0 h 318"/>
              <a:gd name="T16" fmla="*/ 590 w 2087"/>
              <a:gd name="T17" fmla="*/ 182 h 318"/>
              <a:gd name="T18" fmla="*/ 1179 w 2087"/>
              <a:gd name="T19" fmla="*/ 272 h 318"/>
              <a:gd name="T20" fmla="*/ 2087 w 2087"/>
              <a:gd name="T21" fmla="*/ 272 h 318"/>
              <a:gd name="T22" fmla="*/ 2087 w 2087"/>
              <a:gd name="T23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7" h="318">
                <a:moveTo>
                  <a:pt x="2087" y="318"/>
                </a:moveTo>
                <a:lnTo>
                  <a:pt x="0" y="318"/>
                </a:lnTo>
                <a:lnTo>
                  <a:pt x="45" y="182"/>
                </a:lnTo>
                <a:lnTo>
                  <a:pt x="182" y="91"/>
                </a:lnTo>
                <a:lnTo>
                  <a:pt x="272" y="45"/>
                </a:lnTo>
                <a:lnTo>
                  <a:pt x="408" y="0"/>
                </a:lnTo>
                <a:lnTo>
                  <a:pt x="544" y="0"/>
                </a:lnTo>
                <a:lnTo>
                  <a:pt x="635" y="0"/>
                </a:lnTo>
                <a:lnTo>
                  <a:pt x="590" y="182"/>
                </a:lnTo>
                <a:lnTo>
                  <a:pt x="1179" y="272"/>
                </a:lnTo>
                <a:lnTo>
                  <a:pt x="2087" y="272"/>
                </a:lnTo>
                <a:lnTo>
                  <a:pt x="2087" y="318"/>
                </a:lnTo>
                <a:close/>
              </a:path>
            </a:pathLst>
          </a:custGeom>
          <a:solidFill>
            <a:srgbClr val="777777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 i="1"/>
          </a:p>
        </p:txBody>
      </p:sp>
      <p:sp>
        <p:nvSpPr>
          <p:cNvPr id="712734" name="Line 30"/>
          <p:cNvSpPr>
            <a:spLocks noChangeShapeType="1"/>
          </p:cNvSpPr>
          <p:nvPr/>
        </p:nvSpPr>
        <p:spPr bwMode="auto">
          <a:xfrm flipH="1" flipV="1">
            <a:off x="4859338" y="5002361"/>
            <a:ext cx="1008062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 i="1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34716377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19050"/>
            <a:ext cx="291147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67" name="Text Box 30"/>
          <p:cNvSpPr txBox="1">
            <a:spLocks noChangeArrowheads="1"/>
          </p:cNvSpPr>
          <p:nvPr/>
        </p:nvSpPr>
        <p:spPr bwMode="auto">
          <a:xfrm>
            <a:off x="0" y="764704"/>
            <a:ext cx="91440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 smtClean="0"/>
              <a:t>Night Paving: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The Principles of Paving same for Night or Day Paving</a:t>
            </a:r>
            <a:endParaRPr lang="en-US" sz="1800" b="1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Lighting usually a Major Challenge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Temperature Variation another challenge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Human Behavior in the nights must not be ignored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Sleepy employees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Impaired Drivers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Safety uniform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b="1" i="1" dirty="0"/>
          </a:p>
          <a:p>
            <a:pPr marL="0" indent="0">
              <a:lnSpc>
                <a:spcPct val="150000"/>
              </a:lnSpc>
            </a:pPr>
            <a:r>
              <a:rPr lang="en-US" sz="1800" b="1" i="1" dirty="0" smtClean="0"/>
              <a:t>We will focus on Understanding the Principles of the free floating Screed</a:t>
            </a:r>
          </a:p>
          <a:p>
            <a:pPr marL="0" indent="0">
              <a:lnSpc>
                <a:spcPct val="150000"/>
              </a:lnSpc>
            </a:pPr>
            <a:r>
              <a:rPr lang="en-US" sz="1800" b="1" i="1" dirty="0" smtClean="0"/>
              <a:t>……..and Best Practice with a focus on Night Paving  </a:t>
            </a:r>
            <a:endParaRPr lang="en-US" sz="1800" b="1" i="1" dirty="0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4925" y="271463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000" b="1" i="1" dirty="0"/>
              <a:t>Best Practices </a:t>
            </a:r>
            <a:r>
              <a:rPr lang="en-US" altLang="en-US" sz="2000" b="1" i="1" dirty="0" smtClean="0"/>
              <a:t>– Nighttime Paving</a:t>
            </a:r>
            <a:endParaRPr lang="en-US" altLang="en-US" sz="2000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560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51" y="4586358"/>
            <a:ext cx="2311024" cy="179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" y="4448374"/>
            <a:ext cx="4903895" cy="186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9402" name="AutoShape 10"/>
          <p:cNvSpPr>
            <a:spLocks noChangeArrowheads="1"/>
          </p:cNvSpPr>
          <p:nvPr/>
        </p:nvSpPr>
        <p:spPr bwMode="auto">
          <a:xfrm>
            <a:off x="4734539" y="5128946"/>
            <a:ext cx="485533" cy="393516"/>
          </a:xfrm>
          <a:prstGeom prst="curvedUpArrow">
            <a:avLst>
              <a:gd name="adj1" fmla="val 29890"/>
              <a:gd name="adj2" fmla="val 59780"/>
              <a:gd name="adj3" fmla="val 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9403" name="AutoShape 11"/>
          <p:cNvSpPr>
            <a:spLocks noChangeArrowheads="1"/>
          </p:cNvSpPr>
          <p:nvPr/>
        </p:nvSpPr>
        <p:spPr bwMode="auto">
          <a:xfrm>
            <a:off x="8100764" y="4356741"/>
            <a:ext cx="647700" cy="301625"/>
          </a:xfrm>
          <a:prstGeom prst="curvedDownArrow">
            <a:avLst>
              <a:gd name="adj1" fmla="val 42947"/>
              <a:gd name="adj2" fmla="val 85895"/>
              <a:gd name="adj3" fmla="val 33333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04" name="Line 12"/>
          <p:cNvSpPr>
            <a:spLocks noChangeShapeType="1"/>
          </p:cNvSpPr>
          <p:nvPr/>
        </p:nvSpPr>
        <p:spPr bwMode="auto">
          <a:xfrm flipV="1">
            <a:off x="683568" y="4730473"/>
            <a:ext cx="0" cy="50323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0" y="836712"/>
            <a:ext cx="86124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i="1" dirty="0"/>
              <a:t>Increase or Decrease Mat Depth </a:t>
            </a:r>
            <a:r>
              <a:rPr lang="en-US" sz="1600" b="1" i="1" dirty="0" smtClean="0"/>
              <a:t>And Balance</a:t>
            </a:r>
            <a:endParaRPr lang="en-US" sz="1600" b="1" i="1" dirty="0"/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 smtClean="0"/>
              <a:t>-  Mat </a:t>
            </a:r>
            <a:r>
              <a:rPr lang="en-US" sz="1600" b="1" i="1" dirty="0"/>
              <a:t>Depth is Increase or Decrease by Changing the Screed Angle -  (Angle of Attack)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    1.  Manually By using the Thickness Control Screw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    2.  Manually By using the Tow Point Jog Switch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    3.  Or Automatically using Grade &amp; Slope Control Systems</a:t>
            </a:r>
          </a:p>
        </p:txBody>
      </p:sp>
      <p:sp>
        <p:nvSpPr>
          <p:cNvPr id="699406" name="Text Box 14"/>
          <p:cNvSpPr txBox="1">
            <a:spLocks noChangeArrowheads="1"/>
          </p:cNvSpPr>
          <p:nvPr/>
        </p:nvSpPr>
        <p:spPr bwMode="auto">
          <a:xfrm>
            <a:off x="5220072" y="3794270"/>
            <a:ext cx="391684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40000"/>
              </a:lnSpc>
              <a:buFont typeface="Wingdings" pitchFamily="2" charset="2"/>
              <a:buNone/>
            </a:pPr>
            <a:r>
              <a:rPr lang="en-US" sz="1600" b="1" i="1"/>
              <a:t>Decrease Angle - Decrease  Mat Depth</a:t>
            </a:r>
          </a:p>
        </p:txBody>
      </p:sp>
      <p:sp>
        <p:nvSpPr>
          <p:cNvPr id="699407" name="Line 15"/>
          <p:cNvSpPr>
            <a:spLocks noChangeShapeType="1"/>
          </p:cNvSpPr>
          <p:nvPr/>
        </p:nvSpPr>
        <p:spPr bwMode="auto">
          <a:xfrm>
            <a:off x="6300192" y="4485668"/>
            <a:ext cx="0" cy="50482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85504" y="3824432"/>
            <a:ext cx="3759747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40000"/>
              </a:lnSpc>
              <a:buFont typeface="Wingdings" pitchFamily="2" charset="2"/>
              <a:buNone/>
            </a:pPr>
            <a:r>
              <a:rPr lang="en-US" sz="1600" b="1" i="1"/>
              <a:t>Increase Angle - Increase  Mat Depth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 flipV="1">
            <a:off x="2322925" y="5777106"/>
            <a:ext cx="2124298" cy="3102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95302" y="6242542"/>
            <a:ext cx="227669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5886813" y="6351807"/>
            <a:ext cx="2484264" cy="112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 flipH="1" flipV="1">
            <a:off x="5891887" y="5860326"/>
            <a:ext cx="2124298" cy="3102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467851" y="4658366"/>
            <a:ext cx="0" cy="4705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Line 8"/>
          <p:cNvSpPr>
            <a:spLocks noChangeShapeType="1"/>
          </p:cNvSpPr>
          <p:nvPr/>
        </p:nvSpPr>
        <p:spPr bwMode="auto">
          <a:xfrm flipH="1">
            <a:off x="5965898" y="5932210"/>
            <a:ext cx="0" cy="4195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H="1" flipV="1">
            <a:off x="2339752" y="5785726"/>
            <a:ext cx="0" cy="3848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20353314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Text Box 2"/>
          <p:cNvSpPr txBox="1">
            <a:spLocks noChangeArrowheads="1"/>
          </p:cNvSpPr>
          <p:nvPr/>
        </p:nvSpPr>
        <p:spPr bwMode="auto">
          <a:xfrm>
            <a:off x="-19350" y="764704"/>
            <a:ext cx="90297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/>
              <a:t>It takes 5 x the Length of the tow arm to reach </a:t>
            </a:r>
            <a:r>
              <a:rPr lang="en-US" sz="1800" b="1" i="1" dirty="0"/>
              <a:t>100% </a:t>
            </a:r>
            <a:r>
              <a:rPr lang="en-US" sz="1800" b="1" i="1" dirty="0" smtClean="0"/>
              <a:t>of the new grade</a:t>
            </a:r>
            <a:endParaRPr lang="en-US" sz="1800" b="1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5 Forces holding the screed to grade must reach Equilibrium (Balance)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Approx. </a:t>
            </a:r>
            <a:r>
              <a:rPr lang="en-US" sz="1800" b="1" i="1" dirty="0"/>
              <a:t>65</a:t>
            </a:r>
            <a:r>
              <a:rPr lang="en-US" sz="1800" b="1" i="1" dirty="0" smtClean="0"/>
              <a:t>% of change occurs in the first tow arm length</a:t>
            </a:r>
          </a:p>
          <a:p>
            <a:pPr>
              <a:lnSpc>
                <a:spcPct val="150000"/>
              </a:lnSpc>
            </a:pPr>
            <a:r>
              <a:rPr lang="en-US" sz="1800" b="1" i="1" dirty="0"/>
              <a:t> </a:t>
            </a:r>
            <a:r>
              <a:rPr lang="en-US" sz="1800" b="1" i="1" dirty="0" smtClean="0"/>
              <a:t>   -  Must over compensation for large change in short distance</a:t>
            </a:r>
          </a:p>
        </p:txBody>
      </p:sp>
      <p:cxnSp>
        <p:nvCxnSpPr>
          <p:cNvPr id="43" name="Straight Arrow Connector 42"/>
          <p:cNvCxnSpPr>
            <a:endCxn id="295" idx="2"/>
          </p:cNvCxnSpPr>
          <p:nvPr/>
        </p:nvCxnSpPr>
        <p:spPr bwMode="auto">
          <a:xfrm flipH="1">
            <a:off x="4965134" y="3150028"/>
            <a:ext cx="1668638" cy="7077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6446179" y="2860059"/>
            <a:ext cx="380000" cy="6101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7" name="Group 36"/>
          <p:cNvGrpSpPr/>
          <p:nvPr/>
        </p:nvGrpSpPr>
        <p:grpSpPr>
          <a:xfrm rot="300000">
            <a:off x="5224652" y="4770451"/>
            <a:ext cx="1950309" cy="770947"/>
            <a:chOff x="1598907" y="3680001"/>
            <a:chExt cx="6661373" cy="2100951"/>
          </a:xfrm>
        </p:grpSpPr>
        <p:grpSp>
          <p:nvGrpSpPr>
            <p:cNvPr id="201" name="Group 200"/>
            <p:cNvGrpSpPr/>
            <p:nvPr/>
          </p:nvGrpSpPr>
          <p:grpSpPr>
            <a:xfrm>
              <a:off x="4862319" y="4795192"/>
              <a:ext cx="3397961" cy="985760"/>
              <a:chOff x="1979712" y="4184151"/>
              <a:chExt cx="5244998" cy="1577864"/>
            </a:xfrm>
          </p:grpSpPr>
          <p:sp>
            <p:nvSpPr>
              <p:cNvPr id="235" name="Freeform 234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Donut 235"/>
              <p:cNvSpPr/>
              <p:nvPr/>
            </p:nvSpPr>
            <p:spPr bwMode="auto">
              <a:xfrm>
                <a:off x="2309630" y="4184151"/>
                <a:ext cx="894218" cy="829025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227" name="Freeform 226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Flowchart: Connector 227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Freeform 228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31" name="Straight Connector 230"/>
              <p:cNvCxnSpPr>
                <a:endCxn id="230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2" name="Straight Connector 231"/>
              <p:cNvCxnSpPr>
                <a:stCxn id="230" idx="8"/>
                <a:endCxn id="233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3" name="Freeform 232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34" name="Straight Connector 233"/>
              <p:cNvCxnSpPr>
                <a:endCxn id="233" idx="4"/>
              </p:cNvCxnSpPr>
              <p:nvPr/>
            </p:nvCxnSpPr>
            <p:spPr bwMode="auto">
              <a:xfrm>
                <a:off x="3523257" y="2412185"/>
                <a:ext cx="3396922" cy="896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3" name="Group 202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208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209" name="Straight Connector 208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1" name="Straight Connector 210"/>
              <p:cNvCxnSpPr>
                <a:stCxn id="222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6" name="Flowchart: Connector 215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17" name="Straight Connector 216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0" name="Straight Connector 219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1" name="Straight Connector 220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2" name="Freeform 221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3" name="Straight Connector 222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" name="Straight Connector 224"/>
              <p:cNvCxnSpPr>
                <a:stCxn id="222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" name="Straight Connector 225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203"/>
            <p:cNvCxnSpPr/>
            <p:nvPr/>
          </p:nvCxnSpPr>
          <p:spPr bwMode="auto">
            <a:xfrm flipH="1">
              <a:off x="1666069" y="3784714"/>
              <a:ext cx="3096343" cy="11453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 flipH="1">
              <a:off x="1810084" y="4035782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6" name="Freeform 205"/>
            <p:cNvSpPr/>
            <p:nvPr/>
          </p:nvSpPr>
          <p:spPr bwMode="auto">
            <a:xfrm>
              <a:off x="1598907" y="4919731"/>
              <a:ext cx="203563" cy="309470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7" name="Flowchart: Connector 206"/>
            <p:cNvSpPr/>
            <p:nvPr/>
          </p:nvSpPr>
          <p:spPr bwMode="auto">
            <a:xfrm>
              <a:off x="1727693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180000">
            <a:off x="3548906" y="4705662"/>
            <a:ext cx="1950309" cy="770947"/>
            <a:chOff x="1598907" y="3680001"/>
            <a:chExt cx="6661373" cy="2100951"/>
          </a:xfrm>
        </p:grpSpPr>
        <p:grpSp>
          <p:nvGrpSpPr>
            <p:cNvPr id="165" name="Group 164"/>
            <p:cNvGrpSpPr/>
            <p:nvPr/>
          </p:nvGrpSpPr>
          <p:grpSpPr>
            <a:xfrm>
              <a:off x="4862319" y="4795192"/>
              <a:ext cx="3397961" cy="985760"/>
              <a:chOff x="1979712" y="4184151"/>
              <a:chExt cx="5244998" cy="1577864"/>
            </a:xfrm>
          </p:grpSpPr>
          <p:sp>
            <p:nvSpPr>
              <p:cNvPr id="199" name="Freeform 198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Donut 199"/>
              <p:cNvSpPr/>
              <p:nvPr/>
            </p:nvSpPr>
            <p:spPr bwMode="auto">
              <a:xfrm>
                <a:off x="2309630" y="4184151"/>
                <a:ext cx="894218" cy="829025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191" name="Freeform 190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Flowchart: Connector 191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Freeform 193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5" name="Straight Connector 194"/>
              <p:cNvCxnSpPr>
                <a:endCxn id="194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6" name="Straight Connector 195"/>
              <p:cNvCxnSpPr>
                <a:stCxn id="194" idx="8"/>
                <a:endCxn id="197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7" name="Freeform 196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8" name="Straight Connector 197"/>
              <p:cNvCxnSpPr>
                <a:endCxn id="197" idx="4"/>
              </p:cNvCxnSpPr>
              <p:nvPr/>
            </p:nvCxnSpPr>
            <p:spPr bwMode="auto">
              <a:xfrm>
                <a:off x="3523257" y="2412185"/>
                <a:ext cx="3396922" cy="896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7" name="Group 166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172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173" name="Straight Connector 172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5" name="Straight Connector 174"/>
              <p:cNvCxnSpPr>
                <a:stCxn id="186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0" name="Flowchart: Connector 179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81" name="Straight Connector 180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Freeform 185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87" name="Straight Connector 186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9" name="Straight Connector 188"/>
              <p:cNvCxnSpPr>
                <a:stCxn id="186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8" name="Straight Connector 167"/>
            <p:cNvCxnSpPr/>
            <p:nvPr/>
          </p:nvCxnSpPr>
          <p:spPr bwMode="auto">
            <a:xfrm flipH="1">
              <a:off x="1666069" y="3784714"/>
              <a:ext cx="3096343" cy="11453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1810084" y="4035782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0" name="Freeform 169"/>
            <p:cNvSpPr/>
            <p:nvPr/>
          </p:nvSpPr>
          <p:spPr bwMode="auto">
            <a:xfrm>
              <a:off x="1598907" y="4919731"/>
              <a:ext cx="203563" cy="309470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1" name="Flowchart: Connector 170"/>
            <p:cNvSpPr/>
            <p:nvPr/>
          </p:nvSpPr>
          <p:spPr bwMode="auto">
            <a:xfrm>
              <a:off x="1727693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rot="60000">
            <a:off x="1908505" y="4673461"/>
            <a:ext cx="1950309" cy="770947"/>
            <a:chOff x="1598907" y="3680001"/>
            <a:chExt cx="6661373" cy="2100951"/>
          </a:xfrm>
        </p:grpSpPr>
        <p:grpSp>
          <p:nvGrpSpPr>
            <p:cNvPr id="129" name="Group 128"/>
            <p:cNvGrpSpPr/>
            <p:nvPr/>
          </p:nvGrpSpPr>
          <p:grpSpPr>
            <a:xfrm>
              <a:off x="4862319" y="4795192"/>
              <a:ext cx="3397961" cy="985760"/>
              <a:chOff x="1979712" y="4184151"/>
              <a:chExt cx="5244998" cy="1577864"/>
            </a:xfrm>
          </p:grpSpPr>
          <p:sp>
            <p:nvSpPr>
              <p:cNvPr id="163" name="Freeform 162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4" name="Donut 163"/>
              <p:cNvSpPr/>
              <p:nvPr/>
            </p:nvSpPr>
            <p:spPr bwMode="auto">
              <a:xfrm>
                <a:off x="2309630" y="4184151"/>
                <a:ext cx="894218" cy="829025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155" name="Freeform 154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Flowchart: Connector 155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8" name="Freeform 157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9" name="Straight Connector 158"/>
              <p:cNvCxnSpPr>
                <a:endCxn id="158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Straight Connector 159"/>
              <p:cNvCxnSpPr>
                <a:stCxn id="158" idx="8"/>
                <a:endCxn id="161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1" name="Freeform 160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62" name="Straight Connector 161"/>
              <p:cNvCxnSpPr>
                <a:endCxn id="161" idx="4"/>
              </p:cNvCxnSpPr>
              <p:nvPr/>
            </p:nvCxnSpPr>
            <p:spPr bwMode="auto">
              <a:xfrm>
                <a:off x="3523257" y="2412185"/>
                <a:ext cx="3396922" cy="896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136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137" name="Straight Connector 136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Straight Connector 138"/>
              <p:cNvCxnSpPr>
                <a:stCxn id="150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4" name="Flowchart: Connector 143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0" name="Freeform 149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1" name="Straight Connector 150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3" name="Straight Connector 152"/>
              <p:cNvCxnSpPr>
                <a:stCxn id="150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" name="Straight Connector 131"/>
            <p:cNvCxnSpPr/>
            <p:nvPr/>
          </p:nvCxnSpPr>
          <p:spPr bwMode="auto">
            <a:xfrm flipH="1">
              <a:off x="1666069" y="3784714"/>
              <a:ext cx="3096343" cy="11453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 flipH="1">
              <a:off x="1810084" y="4035782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Freeform 133"/>
            <p:cNvSpPr/>
            <p:nvPr/>
          </p:nvSpPr>
          <p:spPr bwMode="auto">
            <a:xfrm>
              <a:off x="1598907" y="4919731"/>
              <a:ext cx="203563" cy="309470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5" name="Flowchart: Connector 134"/>
            <p:cNvSpPr/>
            <p:nvPr/>
          </p:nvSpPr>
          <p:spPr bwMode="auto">
            <a:xfrm>
              <a:off x="1727693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51371" y="4634608"/>
            <a:ext cx="1950309" cy="770947"/>
            <a:chOff x="1598907" y="3680001"/>
            <a:chExt cx="6661373" cy="2100951"/>
          </a:xfrm>
        </p:grpSpPr>
        <p:grpSp>
          <p:nvGrpSpPr>
            <p:cNvPr id="93" name="Group 92"/>
            <p:cNvGrpSpPr/>
            <p:nvPr/>
          </p:nvGrpSpPr>
          <p:grpSpPr>
            <a:xfrm>
              <a:off x="4862319" y="4795192"/>
              <a:ext cx="3397961" cy="985760"/>
              <a:chOff x="1979712" y="4184151"/>
              <a:chExt cx="5244998" cy="1577864"/>
            </a:xfrm>
          </p:grpSpPr>
          <p:sp>
            <p:nvSpPr>
              <p:cNvPr id="127" name="Freeform 126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8" name="Donut 127"/>
              <p:cNvSpPr/>
              <p:nvPr/>
            </p:nvSpPr>
            <p:spPr bwMode="auto">
              <a:xfrm>
                <a:off x="2309630" y="4184151"/>
                <a:ext cx="894218" cy="829025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119" name="Freeform 118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" name="Flowchart: Connector 119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" name="Freeform 120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" name="Freeform 121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23" name="Straight Connector 122"/>
              <p:cNvCxnSpPr>
                <a:endCxn id="122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Straight Connector 123"/>
              <p:cNvCxnSpPr>
                <a:stCxn id="122" idx="8"/>
                <a:endCxn id="125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5" name="Freeform 124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26" name="Straight Connector 125"/>
              <p:cNvCxnSpPr>
                <a:endCxn id="125" idx="4"/>
              </p:cNvCxnSpPr>
              <p:nvPr/>
            </p:nvCxnSpPr>
            <p:spPr bwMode="auto">
              <a:xfrm>
                <a:off x="3523257" y="2412185"/>
                <a:ext cx="3396922" cy="896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5" name="Group 94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100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101" name="Straight Connector 100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>
                <a:stCxn id="114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Flowchart: Connector 107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9" name="Straight Connector 108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4" name="Freeform 113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Straight Connector 116"/>
              <p:cNvCxnSpPr>
                <a:stCxn id="114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" name="Straight Connector 95"/>
            <p:cNvCxnSpPr/>
            <p:nvPr/>
          </p:nvCxnSpPr>
          <p:spPr bwMode="auto">
            <a:xfrm flipH="1">
              <a:off x="1666069" y="3784714"/>
              <a:ext cx="3096343" cy="11453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Straight Connector 96"/>
            <p:cNvCxnSpPr/>
            <p:nvPr/>
          </p:nvCxnSpPr>
          <p:spPr bwMode="auto">
            <a:xfrm flipH="1">
              <a:off x="1810084" y="4035782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Freeform 97"/>
            <p:cNvSpPr/>
            <p:nvPr/>
          </p:nvSpPr>
          <p:spPr bwMode="auto">
            <a:xfrm>
              <a:off x="1598907" y="4919731"/>
              <a:ext cx="203563" cy="309470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Flowchart: Connector 98"/>
            <p:cNvSpPr/>
            <p:nvPr/>
          </p:nvSpPr>
          <p:spPr bwMode="auto">
            <a:xfrm>
              <a:off x="1727693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900000">
            <a:off x="6928555" y="4873862"/>
            <a:ext cx="1950309" cy="770947"/>
            <a:chOff x="1598907" y="3680001"/>
            <a:chExt cx="6661373" cy="2100951"/>
          </a:xfrm>
        </p:grpSpPr>
        <p:grpSp>
          <p:nvGrpSpPr>
            <p:cNvPr id="57" name="Group 56"/>
            <p:cNvGrpSpPr/>
            <p:nvPr/>
          </p:nvGrpSpPr>
          <p:grpSpPr>
            <a:xfrm>
              <a:off x="4862319" y="4795192"/>
              <a:ext cx="3397961" cy="985760"/>
              <a:chOff x="1979712" y="4184151"/>
              <a:chExt cx="5244998" cy="1577864"/>
            </a:xfrm>
          </p:grpSpPr>
          <p:sp>
            <p:nvSpPr>
              <p:cNvPr id="91" name="Freeform 90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Donut 91"/>
              <p:cNvSpPr/>
              <p:nvPr/>
            </p:nvSpPr>
            <p:spPr bwMode="auto">
              <a:xfrm>
                <a:off x="2309630" y="4184151"/>
                <a:ext cx="894218" cy="829025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83" name="Freeform 82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Flowchart: Connector 83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7" name="Straight Connector 86"/>
              <p:cNvCxnSpPr>
                <a:endCxn id="86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>
                <a:stCxn id="86" idx="8"/>
                <a:endCxn id="89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9" name="Freeform 88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0" name="Straight Connector 89"/>
              <p:cNvCxnSpPr>
                <a:endCxn id="89" idx="4"/>
              </p:cNvCxnSpPr>
              <p:nvPr/>
            </p:nvCxnSpPr>
            <p:spPr bwMode="auto">
              <a:xfrm>
                <a:off x="3523257" y="2412185"/>
                <a:ext cx="3396922" cy="896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" name="Group 58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64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65" name="Straight Connector 64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>
                <a:stCxn id="78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2" name="Flowchart: Connector 71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8" name="Freeform 77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9" name="Straight Connector 78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>
                <a:stCxn id="78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0" name="Straight Connector 59"/>
            <p:cNvCxnSpPr/>
            <p:nvPr/>
          </p:nvCxnSpPr>
          <p:spPr bwMode="auto">
            <a:xfrm flipH="1">
              <a:off x="1666069" y="3784714"/>
              <a:ext cx="3096343" cy="11453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/>
            <p:cNvCxnSpPr/>
            <p:nvPr/>
          </p:nvCxnSpPr>
          <p:spPr bwMode="auto">
            <a:xfrm flipH="1">
              <a:off x="1810084" y="4035782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Freeform 61"/>
            <p:cNvSpPr/>
            <p:nvPr/>
          </p:nvSpPr>
          <p:spPr bwMode="auto">
            <a:xfrm>
              <a:off x="1598907" y="4919731"/>
              <a:ext cx="203563" cy="309470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Flowchart: Connector 62"/>
            <p:cNvSpPr/>
            <p:nvPr/>
          </p:nvSpPr>
          <p:spPr bwMode="auto">
            <a:xfrm>
              <a:off x="1727693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 bwMode="auto">
          <a:xfrm flipV="1">
            <a:off x="1937751" y="5173664"/>
            <a:ext cx="23235" cy="14392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 flipV="1">
            <a:off x="3580994" y="5189157"/>
            <a:ext cx="8388" cy="14237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5241595" y="5227113"/>
            <a:ext cx="12837" cy="13858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6984653" y="5176257"/>
            <a:ext cx="9520" cy="14366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H="1" flipV="1">
            <a:off x="296655" y="5154100"/>
            <a:ext cx="5638" cy="14588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51371" y="6462015"/>
            <a:ext cx="87175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Freeform 55"/>
          <p:cNvSpPr/>
          <p:nvPr/>
        </p:nvSpPr>
        <p:spPr bwMode="auto">
          <a:xfrm>
            <a:off x="827901" y="5427308"/>
            <a:ext cx="8141060" cy="485876"/>
          </a:xfrm>
          <a:custGeom>
            <a:avLst/>
            <a:gdLst>
              <a:gd name="connsiteX0" fmla="*/ 8409904 w 8409904"/>
              <a:gd name="connsiteY0" fmla="*/ 463640 h 463640"/>
              <a:gd name="connsiteX1" fmla="*/ 8216721 w 8409904"/>
              <a:gd name="connsiteY1" fmla="*/ 463640 h 463640"/>
              <a:gd name="connsiteX2" fmla="*/ 7688687 w 8409904"/>
              <a:gd name="connsiteY2" fmla="*/ 321972 h 463640"/>
              <a:gd name="connsiteX3" fmla="*/ 7212169 w 8409904"/>
              <a:gd name="connsiteY3" fmla="*/ 231820 h 463640"/>
              <a:gd name="connsiteX4" fmla="*/ 6439436 w 8409904"/>
              <a:gd name="connsiteY4" fmla="*/ 180304 h 463640"/>
              <a:gd name="connsiteX5" fmla="*/ 5821250 w 8409904"/>
              <a:gd name="connsiteY5" fmla="*/ 128789 h 463640"/>
              <a:gd name="connsiteX6" fmla="*/ 5190186 w 8409904"/>
              <a:gd name="connsiteY6" fmla="*/ 103031 h 463640"/>
              <a:gd name="connsiteX7" fmla="*/ 4842456 w 8409904"/>
              <a:gd name="connsiteY7" fmla="*/ 90152 h 463640"/>
              <a:gd name="connsiteX8" fmla="*/ 3129566 w 8409904"/>
              <a:gd name="connsiteY8" fmla="*/ 25758 h 463640"/>
              <a:gd name="connsiteX9" fmla="*/ 1481070 w 8409904"/>
              <a:gd name="connsiteY9" fmla="*/ 0 h 463640"/>
              <a:gd name="connsiteX10" fmla="*/ 0 w 8409904"/>
              <a:gd name="connsiteY10" fmla="*/ 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09904" h="463640">
                <a:moveTo>
                  <a:pt x="8409904" y="463640"/>
                </a:moveTo>
                <a:lnTo>
                  <a:pt x="8216721" y="463640"/>
                </a:lnTo>
                <a:lnTo>
                  <a:pt x="7688687" y="321972"/>
                </a:lnTo>
                <a:lnTo>
                  <a:pt x="7212169" y="231820"/>
                </a:lnTo>
                <a:lnTo>
                  <a:pt x="6439436" y="180304"/>
                </a:lnTo>
                <a:lnTo>
                  <a:pt x="5821250" y="128789"/>
                </a:lnTo>
                <a:lnTo>
                  <a:pt x="5190186" y="103031"/>
                </a:lnTo>
                <a:lnTo>
                  <a:pt x="4842456" y="90152"/>
                </a:lnTo>
                <a:lnTo>
                  <a:pt x="3129566" y="25758"/>
                </a:lnTo>
                <a:lnTo>
                  <a:pt x="1481070" y="0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7" name="Text Box 21"/>
          <p:cNvSpPr txBox="1">
            <a:spLocks noChangeArrowheads="1"/>
          </p:cNvSpPr>
          <p:nvPr/>
        </p:nvSpPr>
        <p:spPr bwMode="auto">
          <a:xfrm>
            <a:off x="5940152" y="6183734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/>
              <a:t>2 </a:t>
            </a:r>
            <a:r>
              <a:rPr lang="en-US" sz="1600" b="1" i="1" dirty="0" err="1"/>
              <a:t>nd</a:t>
            </a:r>
            <a:endParaRPr lang="en-US" sz="1600" b="1" i="1" dirty="0"/>
          </a:p>
        </p:txBody>
      </p:sp>
      <p:sp>
        <p:nvSpPr>
          <p:cNvPr id="238" name="Text Box 22"/>
          <p:cNvSpPr txBox="1">
            <a:spLocks noChangeArrowheads="1"/>
          </p:cNvSpPr>
          <p:nvPr/>
        </p:nvSpPr>
        <p:spPr bwMode="auto">
          <a:xfrm>
            <a:off x="7740972" y="6159921"/>
            <a:ext cx="477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/>
              <a:t>1st</a:t>
            </a:r>
          </a:p>
        </p:txBody>
      </p:sp>
      <p:sp>
        <p:nvSpPr>
          <p:cNvPr id="239" name="Text Box 23"/>
          <p:cNvSpPr txBox="1">
            <a:spLocks noChangeArrowheads="1"/>
          </p:cNvSpPr>
          <p:nvPr/>
        </p:nvSpPr>
        <p:spPr bwMode="auto">
          <a:xfrm>
            <a:off x="4177459" y="6159921"/>
            <a:ext cx="557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/>
              <a:t>3 rd</a:t>
            </a:r>
          </a:p>
        </p:txBody>
      </p:sp>
      <p:sp>
        <p:nvSpPr>
          <p:cNvPr id="240" name="Text Box 24"/>
          <p:cNvSpPr txBox="1">
            <a:spLocks noChangeArrowheads="1"/>
          </p:cNvSpPr>
          <p:nvPr/>
        </p:nvSpPr>
        <p:spPr bwMode="auto">
          <a:xfrm>
            <a:off x="2499047" y="6165304"/>
            <a:ext cx="54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/>
              <a:t>4 </a:t>
            </a:r>
            <a:r>
              <a:rPr lang="en-US" sz="1600" b="1" i="1" dirty="0" err="1"/>
              <a:t>th</a:t>
            </a:r>
            <a:endParaRPr lang="en-US" sz="1600" b="1" i="1" dirty="0"/>
          </a:p>
        </p:txBody>
      </p:sp>
      <p:sp>
        <p:nvSpPr>
          <p:cNvPr id="241" name="Text Box 33"/>
          <p:cNvSpPr txBox="1">
            <a:spLocks noChangeArrowheads="1"/>
          </p:cNvSpPr>
          <p:nvPr/>
        </p:nvSpPr>
        <p:spPr bwMode="auto">
          <a:xfrm>
            <a:off x="738560" y="6165304"/>
            <a:ext cx="54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/>
              <a:t>5 th</a:t>
            </a:r>
          </a:p>
        </p:txBody>
      </p:sp>
      <p:sp>
        <p:nvSpPr>
          <p:cNvPr id="242" name="Text Box 34"/>
          <p:cNvSpPr txBox="1">
            <a:spLocks noChangeArrowheads="1"/>
          </p:cNvSpPr>
          <p:nvPr/>
        </p:nvSpPr>
        <p:spPr bwMode="auto">
          <a:xfrm>
            <a:off x="7637403" y="6446663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/>
              <a:t>65 %</a:t>
            </a:r>
          </a:p>
        </p:txBody>
      </p:sp>
      <p:sp>
        <p:nvSpPr>
          <p:cNvPr id="243" name="Text Box 35"/>
          <p:cNvSpPr txBox="1">
            <a:spLocks noChangeArrowheads="1"/>
          </p:cNvSpPr>
          <p:nvPr/>
        </p:nvSpPr>
        <p:spPr bwMode="auto">
          <a:xfrm>
            <a:off x="4155182" y="6446663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/>
              <a:t>85 %</a:t>
            </a:r>
          </a:p>
        </p:txBody>
      </p:sp>
      <p:sp>
        <p:nvSpPr>
          <p:cNvPr id="244" name="Text Box 36"/>
          <p:cNvSpPr txBox="1">
            <a:spLocks noChangeArrowheads="1"/>
          </p:cNvSpPr>
          <p:nvPr/>
        </p:nvSpPr>
        <p:spPr bwMode="auto">
          <a:xfrm>
            <a:off x="611560" y="6428233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/>
              <a:t>100 %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179512" y="5426696"/>
            <a:ext cx="100005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47" name="Group 246"/>
          <p:cNvGrpSpPr/>
          <p:nvPr/>
        </p:nvGrpSpPr>
        <p:grpSpPr>
          <a:xfrm>
            <a:off x="6822076" y="2929566"/>
            <a:ext cx="2188288" cy="1180205"/>
            <a:chOff x="4762412" y="3680001"/>
            <a:chExt cx="3497868" cy="2100951"/>
          </a:xfrm>
        </p:grpSpPr>
        <p:grpSp>
          <p:nvGrpSpPr>
            <p:cNvPr id="248" name="Group 247"/>
            <p:cNvGrpSpPr/>
            <p:nvPr/>
          </p:nvGrpSpPr>
          <p:grpSpPr>
            <a:xfrm>
              <a:off x="4862319" y="4795192"/>
              <a:ext cx="3397961" cy="985760"/>
              <a:chOff x="1979712" y="4184151"/>
              <a:chExt cx="5244998" cy="1577864"/>
            </a:xfrm>
          </p:grpSpPr>
          <p:sp>
            <p:nvSpPr>
              <p:cNvPr id="286" name="Freeform 285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7" name="Donut 286"/>
              <p:cNvSpPr/>
              <p:nvPr/>
            </p:nvSpPr>
            <p:spPr bwMode="auto">
              <a:xfrm>
                <a:off x="2309630" y="4184151"/>
                <a:ext cx="894218" cy="829025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278" name="Freeform 277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Flowchart: Connector 278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Freeform 279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Freeform 280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82" name="Straight Connector 281"/>
              <p:cNvCxnSpPr>
                <a:endCxn id="281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3" name="Straight Connector 282"/>
              <p:cNvCxnSpPr>
                <a:stCxn id="281" idx="8"/>
                <a:endCxn id="284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4" name="Freeform 283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85" name="Straight Connector 284"/>
              <p:cNvCxnSpPr>
                <a:endCxn id="284" idx="4"/>
              </p:cNvCxnSpPr>
              <p:nvPr/>
            </p:nvCxnSpPr>
            <p:spPr bwMode="auto">
              <a:xfrm>
                <a:off x="3523257" y="2412185"/>
                <a:ext cx="3396922" cy="896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50" name="Group 249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259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260" name="Straight Connector 259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1" name="Straight Connector 260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2" name="Straight Connector 261"/>
              <p:cNvCxnSpPr>
                <a:stCxn id="273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3" name="Straight Connector 262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4" name="Straight Connector 263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5" name="Straight Connector 264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6" name="Straight Connector 265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7" name="Flowchart: Connector 266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68" name="Straight Connector 267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3" name="Freeform 272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74" name="Straight Connector 273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5" name="Straight Connector 274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6" name="Straight Connector 275"/>
              <p:cNvCxnSpPr>
                <a:stCxn id="273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7" name="Straight Connector 276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88" name="Group 287"/>
          <p:cNvGrpSpPr/>
          <p:nvPr/>
        </p:nvGrpSpPr>
        <p:grpSpPr>
          <a:xfrm rot="-300000">
            <a:off x="4805813" y="2906565"/>
            <a:ext cx="3877175" cy="1113626"/>
            <a:chOff x="1598907" y="3645024"/>
            <a:chExt cx="5839270" cy="1917340"/>
          </a:xfrm>
        </p:grpSpPr>
        <p:grpSp>
          <p:nvGrpSpPr>
            <p:cNvPr id="289" name="Group 288"/>
            <p:cNvGrpSpPr/>
            <p:nvPr/>
          </p:nvGrpSpPr>
          <p:grpSpPr>
            <a:xfrm>
              <a:off x="4762412" y="3680001"/>
              <a:ext cx="2675765" cy="644387"/>
              <a:chOff x="3372574" y="1828800"/>
              <a:chExt cx="4130236" cy="1031443"/>
            </a:xfrm>
          </p:grpSpPr>
          <p:sp>
            <p:nvSpPr>
              <p:cNvPr id="318" name="Freeform 317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Flowchart: Connector 318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Freeform 319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Freeform 320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22" name="Straight Connector 321"/>
              <p:cNvCxnSpPr>
                <a:endCxn id="321" idx="8"/>
              </p:cNvCxnSpPr>
              <p:nvPr/>
            </p:nvCxnSpPr>
            <p:spPr bwMode="auto">
              <a:xfrm flipV="1">
                <a:off x="3372574" y="1982418"/>
                <a:ext cx="2706357" cy="139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3" name="Straight Connector 322"/>
              <p:cNvCxnSpPr>
                <a:stCxn id="321" idx="8"/>
                <a:endCxn id="324" idx="0"/>
              </p:cNvCxnSpPr>
              <p:nvPr/>
            </p:nvCxnSpPr>
            <p:spPr bwMode="auto">
              <a:xfrm>
                <a:off x="6078931" y="1982418"/>
                <a:ext cx="504750" cy="35844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4" name="Freeform 323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90" name="Group 289"/>
            <p:cNvGrpSpPr/>
            <p:nvPr/>
          </p:nvGrpSpPr>
          <p:grpSpPr>
            <a:xfrm>
              <a:off x="5712423" y="4100452"/>
              <a:ext cx="1275791" cy="1461912"/>
              <a:chOff x="3276600" y="3033195"/>
              <a:chExt cx="1969275" cy="2340021"/>
            </a:xfrm>
          </p:grpSpPr>
          <p:sp>
            <p:nvSpPr>
              <p:cNvPr id="299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302" name="Straight Connector 301"/>
              <p:cNvCxnSpPr>
                <a:stCxn id="313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3" name="Straight Connector 302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4" name="Straight Connector 303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7" name="Flowchart: Connector 306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9" name="Straight Connector 308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0" name="Straight Connector 309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1" name="Straight Connector 310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2" name="Straight Connector 311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3" name="Freeform 312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14" name="Straight Connector 313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5" name="Straight Connector 314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6" name="Straight Connector 315"/>
              <p:cNvCxnSpPr>
                <a:stCxn id="313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7" name="Straight Connector 316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1" name="Straight Connector 290"/>
            <p:cNvCxnSpPr/>
            <p:nvPr/>
          </p:nvCxnSpPr>
          <p:spPr bwMode="auto">
            <a:xfrm flipH="1">
              <a:off x="1666069" y="3784715"/>
              <a:ext cx="3096344" cy="114535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2" name="Straight Connector 291"/>
            <p:cNvCxnSpPr/>
            <p:nvPr/>
          </p:nvCxnSpPr>
          <p:spPr bwMode="auto">
            <a:xfrm flipH="1">
              <a:off x="1810084" y="4035782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3" name="Freeform 292"/>
            <p:cNvSpPr/>
            <p:nvPr/>
          </p:nvSpPr>
          <p:spPr bwMode="auto">
            <a:xfrm>
              <a:off x="1598907" y="4919731"/>
              <a:ext cx="203563" cy="309470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4" name="Flowchart: Connector 293"/>
            <p:cNvSpPr/>
            <p:nvPr/>
          </p:nvSpPr>
          <p:spPr bwMode="auto">
            <a:xfrm>
              <a:off x="1727693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5" name="Rectangle 294"/>
            <p:cNvSpPr/>
            <p:nvPr/>
          </p:nvSpPr>
          <p:spPr bwMode="auto">
            <a:xfrm>
              <a:off x="1738076" y="4506450"/>
              <a:ext cx="118406" cy="506726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6" name="Rectangle 295"/>
            <p:cNvSpPr/>
            <p:nvPr/>
          </p:nvSpPr>
          <p:spPr bwMode="auto">
            <a:xfrm>
              <a:off x="1708759" y="3878204"/>
              <a:ext cx="216024" cy="640572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8" name="Flowchart: Connector 297"/>
            <p:cNvSpPr/>
            <p:nvPr/>
          </p:nvSpPr>
          <p:spPr bwMode="auto">
            <a:xfrm>
              <a:off x="1738076" y="3645024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46" name="Straight Arrow Connector 45"/>
          <p:cNvCxnSpPr/>
          <p:nvPr/>
        </p:nvCxnSpPr>
        <p:spPr bwMode="auto">
          <a:xfrm>
            <a:off x="7308304" y="4020471"/>
            <a:ext cx="42727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7796617" y="4087084"/>
            <a:ext cx="16508" cy="4035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8040773" y="4087084"/>
            <a:ext cx="10118" cy="4035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18939745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44" y="2527313"/>
            <a:ext cx="2369418" cy="348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7778" name="Text Box 2"/>
          <p:cNvSpPr txBox="1">
            <a:spLocks noChangeArrowheads="1"/>
          </p:cNvSpPr>
          <p:nvPr/>
        </p:nvSpPr>
        <p:spPr bwMode="auto">
          <a:xfrm>
            <a:off x="-10673" y="836712"/>
            <a:ext cx="7045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/>
              <a:t>Make a change and wait for the screed to respond</a:t>
            </a:r>
          </a:p>
          <a:p>
            <a:pPr>
              <a:lnSpc>
                <a:spcPct val="150000"/>
              </a:lnSpc>
            </a:pPr>
            <a:r>
              <a:rPr lang="en-US" sz="1800" b="1" i="1" dirty="0"/>
              <a:t> </a:t>
            </a:r>
            <a:r>
              <a:rPr lang="en-US" sz="1800" b="1" i="1" dirty="0" smtClean="0"/>
              <a:t> -  For </a:t>
            </a:r>
            <a:r>
              <a:rPr lang="en-US" sz="1800" b="1" i="1" dirty="0"/>
              <a:t>quick response – Over correct and monitor</a:t>
            </a:r>
          </a:p>
        </p:txBody>
      </p:sp>
      <p:sp>
        <p:nvSpPr>
          <p:cNvPr id="587782" name="Freeform 587781"/>
          <p:cNvSpPr/>
          <p:nvPr/>
        </p:nvSpPr>
        <p:spPr bwMode="auto">
          <a:xfrm>
            <a:off x="3985704" y="6033727"/>
            <a:ext cx="1818328" cy="108711"/>
          </a:xfrm>
          <a:custGeom>
            <a:avLst/>
            <a:gdLst>
              <a:gd name="connsiteX0" fmla="*/ 0 w 128789"/>
              <a:gd name="connsiteY0" fmla="*/ 0 h 708338"/>
              <a:gd name="connsiteX1" fmla="*/ 0 w 128789"/>
              <a:gd name="connsiteY1" fmla="*/ 0 h 708338"/>
              <a:gd name="connsiteX2" fmla="*/ 0 w 128789"/>
              <a:gd name="connsiteY2" fmla="*/ 708338 h 708338"/>
              <a:gd name="connsiteX3" fmla="*/ 0 w 128789"/>
              <a:gd name="connsiteY3" fmla="*/ 708338 h 708338"/>
              <a:gd name="connsiteX4" fmla="*/ 128789 w 128789"/>
              <a:gd name="connsiteY4" fmla="*/ 708338 h 708338"/>
              <a:gd name="connsiteX5" fmla="*/ 128789 w 128789"/>
              <a:gd name="connsiteY5" fmla="*/ 12879 h 708338"/>
              <a:gd name="connsiteX6" fmla="*/ 0 w 128789"/>
              <a:gd name="connsiteY6" fmla="*/ 0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789" h="708338">
                <a:moveTo>
                  <a:pt x="0" y="0"/>
                </a:moveTo>
                <a:lnTo>
                  <a:pt x="0" y="0"/>
                </a:lnTo>
                <a:lnTo>
                  <a:pt x="0" y="708338"/>
                </a:lnTo>
                <a:lnTo>
                  <a:pt x="0" y="708338"/>
                </a:lnTo>
                <a:lnTo>
                  <a:pt x="128789" y="708338"/>
                </a:lnTo>
                <a:lnTo>
                  <a:pt x="128789" y="128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73336" y="3103377"/>
            <a:ext cx="5112568" cy="3565983"/>
            <a:chOff x="4427986" y="3680001"/>
            <a:chExt cx="3842212" cy="2186313"/>
          </a:xfrm>
        </p:grpSpPr>
        <p:grpSp>
          <p:nvGrpSpPr>
            <p:cNvPr id="47" name="Group 46"/>
            <p:cNvGrpSpPr/>
            <p:nvPr/>
          </p:nvGrpSpPr>
          <p:grpSpPr>
            <a:xfrm>
              <a:off x="4427986" y="3680001"/>
              <a:ext cx="3010191" cy="644387"/>
              <a:chOff x="2856363" y="1828800"/>
              <a:chExt cx="4646447" cy="1031443"/>
            </a:xfrm>
          </p:grpSpPr>
          <p:sp>
            <p:nvSpPr>
              <p:cNvPr id="72" name="Freeform 71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Flowchart: Connector 72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6" name="Straight Connector 75"/>
              <p:cNvCxnSpPr/>
              <p:nvPr/>
            </p:nvCxnSpPr>
            <p:spPr bwMode="auto">
              <a:xfrm flipV="1">
                <a:off x="2856364" y="1887322"/>
                <a:ext cx="3084060" cy="73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>
                <a:endCxn id="78" idx="0"/>
              </p:cNvCxnSpPr>
              <p:nvPr/>
            </p:nvCxnSpPr>
            <p:spPr bwMode="auto">
              <a:xfrm>
                <a:off x="5904225" y="1887322"/>
                <a:ext cx="679455" cy="4535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8" name="Freeform 77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9" name="Straight Connector 78"/>
              <p:cNvCxnSpPr/>
              <p:nvPr/>
            </p:nvCxnSpPr>
            <p:spPr bwMode="auto">
              <a:xfrm>
                <a:off x="2856363" y="2412185"/>
                <a:ext cx="4100392" cy="8961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8" name="Group 47"/>
            <p:cNvGrpSpPr/>
            <p:nvPr/>
          </p:nvGrpSpPr>
          <p:grpSpPr>
            <a:xfrm>
              <a:off x="4872237" y="4714870"/>
              <a:ext cx="3397961" cy="1151444"/>
              <a:chOff x="1979712" y="4016668"/>
              <a:chExt cx="5244998" cy="1843067"/>
            </a:xfrm>
          </p:grpSpPr>
          <p:sp>
            <p:nvSpPr>
              <p:cNvPr id="69" name="Freeform 68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Donut 69"/>
              <p:cNvSpPr/>
              <p:nvPr/>
            </p:nvSpPr>
            <p:spPr bwMode="auto">
              <a:xfrm>
                <a:off x="2124390" y="4016668"/>
                <a:ext cx="1079458" cy="996508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Line 5"/>
              <p:cNvSpPr>
                <a:spLocks noChangeShapeType="1"/>
              </p:cNvSpPr>
              <p:nvPr/>
            </p:nvSpPr>
            <p:spPr bwMode="auto">
              <a:xfrm>
                <a:off x="4932363" y="4935810"/>
                <a:ext cx="1962150" cy="9239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50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52"/>
              <p:cNvCxnSpPr>
                <a:stCxn id="64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Flowchart: Connector 57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Freeform 63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>
                <a:stCxn id="64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587784" name="Freeform 587783"/>
          <p:cNvSpPr/>
          <p:nvPr/>
        </p:nvSpPr>
        <p:spPr bwMode="auto">
          <a:xfrm>
            <a:off x="673336" y="2348880"/>
            <a:ext cx="6490952" cy="4248157"/>
          </a:xfrm>
          <a:custGeom>
            <a:avLst/>
            <a:gdLst>
              <a:gd name="connsiteX0" fmla="*/ 0 w 6490952"/>
              <a:gd name="connsiteY0" fmla="*/ 0 h 4069724"/>
              <a:gd name="connsiteX1" fmla="*/ 0 w 6490952"/>
              <a:gd name="connsiteY1" fmla="*/ 4069724 h 4069724"/>
              <a:gd name="connsiteX2" fmla="*/ 6490952 w 6490952"/>
              <a:gd name="connsiteY2" fmla="*/ 4069724 h 4069724"/>
              <a:gd name="connsiteX3" fmla="*/ 6400800 w 6490952"/>
              <a:gd name="connsiteY3" fmla="*/ 12879 h 4069724"/>
              <a:gd name="connsiteX4" fmla="*/ 0 w 6490952"/>
              <a:gd name="connsiteY4" fmla="*/ 0 h 406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952" h="4069724">
                <a:moveTo>
                  <a:pt x="0" y="0"/>
                </a:moveTo>
                <a:lnTo>
                  <a:pt x="0" y="4069724"/>
                </a:lnTo>
                <a:lnTo>
                  <a:pt x="6490952" y="4069724"/>
                </a:lnTo>
                <a:lnTo>
                  <a:pt x="6400800" y="12879"/>
                </a:lnTo>
                <a:lnTo>
                  <a:pt x="0" y="0"/>
                </a:lnTo>
                <a:close/>
              </a:path>
            </a:pathLst>
          </a:cu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sp>
        <p:nvSpPr>
          <p:cNvPr id="42" name="AutoShape 10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181741" y="2223436"/>
            <a:ext cx="693772" cy="813450"/>
          </a:xfrm>
          <a:prstGeom prst="actionButtonMovi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7977096" y="2964877"/>
            <a:ext cx="9877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 dirty="0" smtClean="0">
                <a:sym typeface="Wingdings" pitchFamily="2" charset="2"/>
              </a:rPr>
              <a:t>Screw Man</a:t>
            </a:r>
            <a:endParaRPr lang="en-US" b="1" i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03705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4" name="Picture 2" descr="IMG0060"/>
          <p:cNvPicPr>
            <a:picLocks noChangeAspect="1" noChangeArrowheads="1"/>
          </p:cNvPicPr>
          <p:nvPr/>
        </p:nvPicPr>
        <p:blipFill rotWithShape="1"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0" r="22574"/>
          <a:stretch/>
        </p:blipFill>
        <p:spPr bwMode="auto">
          <a:xfrm>
            <a:off x="5652120" y="4293096"/>
            <a:ext cx="3457575" cy="2545396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5955" name="Text Box 3"/>
          <p:cNvSpPr txBox="1">
            <a:spLocks noChangeArrowheads="1"/>
          </p:cNvSpPr>
          <p:nvPr/>
        </p:nvSpPr>
        <p:spPr bwMode="auto">
          <a:xfrm>
            <a:off x="62450" y="3785206"/>
            <a:ext cx="9118062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600" b="1" i="1" dirty="0" smtClean="0"/>
              <a:t>Mechanical </a:t>
            </a:r>
            <a:r>
              <a:rPr lang="en-US" sz="1600" b="1" i="1" dirty="0"/>
              <a:t>Drag </a:t>
            </a:r>
            <a:r>
              <a:rPr lang="en-US" sz="1600" b="1" i="1" dirty="0" smtClean="0"/>
              <a:t>Beam:</a:t>
            </a:r>
            <a:endParaRPr lang="en-US" sz="1600" b="1" i="1" dirty="0"/>
          </a:p>
          <a:p>
            <a:pPr algn="l">
              <a:lnSpc>
                <a:spcPct val="140000"/>
              </a:lnSpc>
            </a:pPr>
            <a:r>
              <a:rPr lang="en-US" sz="1600" b="1" i="1" dirty="0" smtClean="0"/>
              <a:t>Single </a:t>
            </a:r>
            <a:r>
              <a:rPr lang="en-US" sz="1600" b="1" i="1" dirty="0"/>
              <a:t>Sensor referencing off a Drag </a:t>
            </a:r>
            <a:r>
              <a:rPr lang="en-US" sz="1600" b="1" i="1" dirty="0" smtClean="0"/>
              <a:t>Beam</a:t>
            </a:r>
            <a:endParaRPr lang="en-US" sz="1600" b="1" i="1" dirty="0"/>
          </a:p>
        </p:txBody>
      </p:sp>
      <p:pic>
        <p:nvPicPr>
          <p:cNvPr id="765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" y="4631134"/>
            <a:ext cx="3449052" cy="2254250"/>
          </a:xfrm>
          <a:prstGeom prst="rect">
            <a:avLst/>
          </a:prstGeom>
          <a:noFill/>
          <a:ln w="127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5959" name="Text Box 7"/>
          <p:cNvSpPr txBox="1">
            <a:spLocks noChangeArrowheads="1"/>
          </p:cNvSpPr>
          <p:nvPr/>
        </p:nvSpPr>
        <p:spPr bwMode="auto">
          <a:xfrm>
            <a:off x="0" y="805232"/>
            <a:ext cx="219675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800" b="1" i="1" dirty="0"/>
              <a:t>Averaging Ski</a:t>
            </a:r>
            <a:r>
              <a:rPr lang="en-US" sz="1800" b="1" i="1" dirty="0" smtClean="0"/>
              <a:t>:</a:t>
            </a:r>
            <a:endParaRPr lang="en-US" sz="1800" b="1" i="1" dirty="0"/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05382" y="1628800"/>
            <a:ext cx="3362562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600" b="1" i="1" dirty="0" smtClean="0"/>
              <a:t>Non </a:t>
            </a:r>
            <a:r>
              <a:rPr lang="en-US" sz="1600" b="1" i="1" dirty="0"/>
              <a:t>Contact </a:t>
            </a:r>
            <a:r>
              <a:rPr lang="en-US" sz="1600" b="1" i="1" dirty="0" smtClean="0"/>
              <a:t>Beam:</a:t>
            </a:r>
          </a:p>
          <a:p>
            <a:pPr algn="r">
              <a:lnSpc>
                <a:spcPct val="140000"/>
              </a:lnSpc>
            </a:pPr>
            <a:r>
              <a:rPr lang="en-US" sz="1600" b="1" i="1" dirty="0" smtClean="0"/>
              <a:t>3 </a:t>
            </a:r>
            <a:r>
              <a:rPr lang="en-US" sz="1600" b="1" i="1" dirty="0"/>
              <a:t>to 4 </a:t>
            </a:r>
            <a:r>
              <a:rPr lang="en-US" sz="1600" b="1" i="1" dirty="0" smtClean="0"/>
              <a:t>Referencing Sensors</a:t>
            </a:r>
          </a:p>
          <a:p>
            <a:pPr algn="r">
              <a:lnSpc>
                <a:spcPct val="140000"/>
              </a:lnSpc>
            </a:pPr>
            <a:r>
              <a:rPr lang="en-US" sz="1600" b="1" i="1" dirty="0" smtClean="0"/>
              <a:t>26’ - 50</a:t>
            </a:r>
            <a:r>
              <a:rPr lang="en-US" sz="1600" b="1" i="1" dirty="0"/>
              <a:t>’ Beam available</a:t>
            </a:r>
          </a:p>
        </p:txBody>
      </p:sp>
      <p:pic>
        <p:nvPicPr>
          <p:cNvPr id="770050" name="Picture 2" descr="C:\Users\lnars\Desktop\Old My Documents\picture\Dash 3 10 ft\2003-3 King\IMG_59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8657"/>
          <a:stretch/>
        </p:blipFill>
        <p:spPr bwMode="auto">
          <a:xfrm>
            <a:off x="4093220" y="805232"/>
            <a:ext cx="5024138" cy="319983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190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 bwMode="auto">
          <a:xfrm>
            <a:off x="35496" y="5971743"/>
            <a:ext cx="7585656" cy="837127"/>
          </a:xfrm>
          <a:custGeom>
            <a:avLst/>
            <a:gdLst>
              <a:gd name="connsiteX0" fmla="*/ 38637 w 7585656"/>
              <a:gd name="connsiteY0" fmla="*/ 25758 h 837127"/>
              <a:gd name="connsiteX1" fmla="*/ 0 w 7585656"/>
              <a:gd name="connsiteY1" fmla="*/ 837127 h 837127"/>
              <a:gd name="connsiteX2" fmla="*/ 7585656 w 7585656"/>
              <a:gd name="connsiteY2" fmla="*/ 811369 h 837127"/>
              <a:gd name="connsiteX3" fmla="*/ 7585656 w 7585656"/>
              <a:gd name="connsiteY3" fmla="*/ 0 h 837127"/>
              <a:gd name="connsiteX4" fmla="*/ 38637 w 7585656"/>
              <a:gd name="connsiteY4" fmla="*/ 25758 h 83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656" h="837127">
                <a:moveTo>
                  <a:pt x="38637" y="25758"/>
                </a:moveTo>
                <a:lnTo>
                  <a:pt x="0" y="837127"/>
                </a:lnTo>
                <a:lnTo>
                  <a:pt x="7585656" y="811369"/>
                </a:lnTo>
                <a:lnTo>
                  <a:pt x="7585656" y="0"/>
                </a:lnTo>
                <a:lnTo>
                  <a:pt x="38637" y="25758"/>
                </a:lnTo>
                <a:close/>
              </a:path>
            </a:pathLst>
          </a:custGeom>
          <a:solidFill>
            <a:schemeClr val="accent4">
              <a:lumMod val="50000"/>
              <a:lumOff val="50000"/>
            </a:schemeClr>
          </a:solidFill>
          <a:ln w="381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8416" y="836712"/>
            <a:ext cx="70453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/>
              <a:t>C</a:t>
            </a:r>
            <a:r>
              <a:rPr lang="en-US" sz="1800" b="1" i="1" dirty="0" smtClean="0"/>
              <a:t>hecking </a:t>
            </a:r>
            <a:r>
              <a:rPr lang="en-US" sz="1800" b="1" i="1" dirty="0"/>
              <a:t>Mat </a:t>
            </a:r>
            <a:r>
              <a:rPr lang="en-US" sz="1800" b="1" i="1" dirty="0" smtClean="0"/>
              <a:t>Depth: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Know your Subgrade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Allow time for the screed to react</a:t>
            </a:r>
          </a:p>
          <a:p>
            <a:pPr marL="8572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Don’t Poke the mat Constantly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48375" y="5971743"/>
            <a:ext cx="7572777" cy="476519"/>
          </a:xfrm>
          <a:custGeom>
            <a:avLst/>
            <a:gdLst>
              <a:gd name="connsiteX0" fmla="*/ 231820 w 7572777"/>
              <a:gd name="connsiteY0" fmla="*/ 25758 h 476519"/>
              <a:gd name="connsiteX1" fmla="*/ 7572777 w 7572777"/>
              <a:gd name="connsiteY1" fmla="*/ 0 h 476519"/>
              <a:gd name="connsiteX2" fmla="*/ 7572777 w 7572777"/>
              <a:gd name="connsiteY2" fmla="*/ 283336 h 476519"/>
              <a:gd name="connsiteX3" fmla="*/ 7018986 w 7572777"/>
              <a:gd name="connsiteY3" fmla="*/ 373488 h 476519"/>
              <a:gd name="connsiteX4" fmla="*/ 6426558 w 7572777"/>
              <a:gd name="connsiteY4" fmla="*/ 296215 h 476519"/>
              <a:gd name="connsiteX5" fmla="*/ 5370490 w 7572777"/>
              <a:gd name="connsiteY5" fmla="*/ 399246 h 476519"/>
              <a:gd name="connsiteX6" fmla="*/ 4391696 w 7572777"/>
              <a:gd name="connsiteY6" fmla="*/ 206062 h 476519"/>
              <a:gd name="connsiteX7" fmla="*/ 4031087 w 7572777"/>
              <a:gd name="connsiteY7" fmla="*/ 128789 h 476519"/>
              <a:gd name="connsiteX8" fmla="*/ 3580327 w 7572777"/>
              <a:gd name="connsiteY8" fmla="*/ 115910 h 476519"/>
              <a:gd name="connsiteX9" fmla="*/ 3078051 w 7572777"/>
              <a:gd name="connsiteY9" fmla="*/ 180305 h 476519"/>
              <a:gd name="connsiteX10" fmla="*/ 2575775 w 7572777"/>
              <a:gd name="connsiteY10" fmla="*/ 373488 h 476519"/>
              <a:gd name="connsiteX11" fmla="*/ 2253803 w 7572777"/>
              <a:gd name="connsiteY11" fmla="*/ 476519 h 476519"/>
              <a:gd name="connsiteX12" fmla="*/ 1918952 w 7572777"/>
              <a:gd name="connsiteY12" fmla="*/ 450761 h 476519"/>
              <a:gd name="connsiteX13" fmla="*/ 1571222 w 7572777"/>
              <a:gd name="connsiteY13" fmla="*/ 321972 h 476519"/>
              <a:gd name="connsiteX14" fmla="*/ 785611 w 7572777"/>
              <a:gd name="connsiteY14" fmla="*/ 296215 h 476519"/>
              <a:gd name="connsiteX15" fmla="*/ 0 w 7572777"/>
              <a:gd name="connsiteY15" fmla="*/ 309093 h 476519"/>
              <a:gd name="connsiteX16" fmla="*/ 25758 w 7572777"/>
              <a:gd name="connsiteY16" fmla="*/ 38637 h 476519"/>
              <a:gd name="connsiteX17" fmla="*/ 6980349 w 7572777"/>
              <a:gd name="connsiteY17" fmla="*/ 0 h 47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72777" h="476519">
                <a:moveTo>
                  <a:pt x="231820" y="25758"/>
                </a:moveTo>
                <a:lnTo>
                  <a:pt x="7572777" y="0"/>
                </a:lnTo>
                <a:lnTo>
                  <a:pt x="7572777" y="283336"/>
                </a:lnTo>
                <a:lnTo>
                  <a:pt x="7018986" y="373488"/>
                </a:lnTo>
                <a:lnTo>
                  <a:pt x="6426558" y="296215"/>
                </a:lnTo>
                <a:lnTo>
                  <a:pt x="5370490" y="399246"/>
                </a:lnTo>
                <a:lnTo>
                  <a:pt x="4391696" y="206062"/>
                </a:lnTo>
                <a:lnTo>
                  <a:pt x="4031087" y="128789"/>
                </a:lnTo>
                <a:lnTo>
                  <a:pt x="3580327" y="115910"/>
                </a:lnTo>
                <a:lnTo>
                  <a:pt x="3078051" y="180305"/>
                </a:lnTo>
                <a:lnTo>
                  <a:pt x="2575775" y="373488"/>
                </a:lnTo>
                <a:lnTo>
                  <a:pt x="2253803" y="476519"/>
                </a:lnTo>
                <a:lnTo>
                  <a:pt x="1918952" y="450761"/>
                </a:lnTo>
                <a:lnTo>
                  <a:pt x="1571222" y="321972"/>
                </a:lnTo>
                <a:lnTo>
                  <a:pt x="785611" y="296215"/>
                </a:lnTo>
                <a:lnTo>
                  <a:pt x="0" y="309093"/>
                </a:lnTo>
                <a:lnTo>
                  <a:pt x="25758" y="38637"/>
                </a:lnTo>
                <a:lnTo>
                  <a:pt x="6980349" y="0"/>
                </a:lnTo>
              </a:path>
            </a:pathLst>
          </a:custGeom>
          <a:solidFill>
            <a:schemeClr val="accent4">
              <a:lumMod val="85000"/>
              <a:lumOff val="15000"/>
            </a:schemeClr>
          </a:solidFill>
          <a:ln w="38100" cap="flat" cmpd="sng" algn="ctr">
            <a:solidFill>
              <a:schemeClr val="accent4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>
            <a:stCxn id="2" idx="1"/>
          </p:cNvCxnSpPr>
          <p:nvPr/>
        </p:nvCxnSpPr>
        <p:spPr bwMode="auto">
          <a:xfrm>
            <a:off x="7621152" y="5971743"/>
            <a:ext cx="0" cy="841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48375" y="6813376"/>
            <a:ext cx="757277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4930" name="Picture 2" descr="C:\Users\lnars\Desktop\Vogele Product Information Advance\Vogele Product Information Advance Attachments\Checking dep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1" r="21352" b="27731"/>
          <a:stretch/>
        </p:blipFill>
        <p:spPr bwMode="auto">
          <a:xfrm>
            <a:off x="4857539" y="1268760"/>
            <a:ext cx="4250966" cy="3744416"/>
          </a:xfrm>
          <a:prstGeom prst="rect">
            <a:avLst/>
          </a:prstGeom>
          <a:noFill/>
          <a:ln>
            <a:solidFill>
              <a:schemeClr val="accent4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 bwMode="auto">
          <a:xfrm>
            <a:off x="5508104" y="5480603"/>
            <a:ext cx="231819" cy="908869"/>
          </a:xfrm>
          <a:custGeom>
            <a:avLst/>
            <a:gdLst>
              <a:gd name="connsiteX0" fmla="*/ 231819 w 231819"/>
              <a:gd name="connsiteY0" fmla="*/ 0 h 566670"/>
              <a:gd name="connsiteX1" fmla="*/ 0 w 231819"/>
              <a:gd name="connsiteY1" fmla="*/ 0 h 566670"/>
              <a:gd name="connsiteX2" fmla="*/ 115910 w 231819"/>
              <a:gd name="connsiteY2" fmla="*/ 0 h 566670"/>
              <a:gd name="connsiteX3" fmla="*/ 115910 w 231819"/>
              <a:gd name="connsiteY3" fmla="*/ 566670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19" h="566670">
                <a:moveTo>
                  <a:pt x="231819" y="0"/>
                </a:moveTo>
                <a:lnTo>
                  <a:pt x="0" y="0"/>
                </a:lnTo>
                <a:lnTo>
                  <a:pt x="115910" y="0"/>
                </a:lnTo>
                <a:lnTo>
                  <a:pt x="115910" y="56667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718853" y="5174071"/>
            <a:ext cx="231819" cy="908869"/>
          </a:xfrm>
          <a:custGeom>
            <a:avLst/>
            <a:gdLst>
              <a:gd name="connsiteX0" fmla="*/ 231819 w 231819"/>
              <a:gd name="connsiteY0" fmla="*/ 0 h 566670"/>
              <a:gd name="connsiteX1" fmla="*/ 0 w 231819"/>
              <a:gd name="connsiteY1" fmla="*/ 0 h 566670"/>
              <a:gd name="connsiteX2" fmla="*/ 115910 w 231819"/>
              <a:gd name="connsiteY2" fmla="*/ 0 h 566670"/>
              <a:gd name="connsiteX3" fmla="*/ 115910 w 231819"/>
              <a:gd name="connsiteY3" fmla="*/ 566670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19" h="566670">
                <a:moveTo>
                  <a:pt x="231819" y="0"/>
                </a:moveTo>
                <a:lnTo>
                  <a:pt x="0" y="0"/>
                </a:lnTo>
                <a:lnTo>
                  <a:pt x="115910" y="0"/>
                </a:lnTo>
                <a:lnTo>
                  <a:pt x="115910" y="56667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107784" y="5517232"/>
            <a:ext cx="231819" cy="908869"/>
          </a:xfrm>
          <a:custGeom>
            <a:avLst/>
            <a:gdLst>
              <a:gd name="connsiteX0" fmla="*/ 231819 w 231819"/>
              <a:gd name="connsiteY0" fmla="*/ 0 h 566670"/>
              <a:gd name="connsiteX1" fmla="*/ 0 w 231819"/>
              <a:gd name="connsiteY1" fmla="*/ 0 h 566670"/>
              <a:gd name="connsiteX2" fmla="*/ 115910 w 231819"/>
              <a:gd name="connsiteY2" fmla="*/ 0 h 566670"/>
              <a:gd name="connsiteX3" fmla="*/ 115910 w 231819"/>
              <a:gd name="connsiteY3" fmla="*/ 566670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19" h="566670">
                <a:moveTo>
                  <a:pt x="231819" y="0"/>
                </a:moveTo>
                <a:lnTo>
                  <a:pt x="0" y="0"/>
                </a:lnTo>
                <a:lnTo>
                  <a:pt x="115910" y="0"/>
                </a:lnTo>
                <a:lnTo>
                  <a:pt x="115910" y="56667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647241" y="5364290"/>
            <a:ext cx="231819" cy="908869"/>
          </a:xfrm>
          <a:custGeom>
            <a:avLst/>
            <a:gdLst>
              <a:gd name="connsiteX0" fmla="*/ 231819 w 231819"/>
              <a:gd name="connsiteY0" fmla="*/ 0 h 566670"/>
              <a:gd name="connsiteX1" fmla="*/ 0 w 231819"/>
              <a:gd name="connsiteY1" fmla="*/ 0 h 566670"/>
              <a:gd name="connsiteX2" fmla="*/ 115910 w 231819"/>
              <a:gd name="connsiteY2" fmla="*/ 0 h 566670"/>
              <a:gd name="connsiteX3" fmla="*/ 115910 w 231819"/>
              <a:gd name="connsiteY3" fmla="*/ 566670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19" h="566670">
                <a:moveTo>
                  <a:pt x="231819" y="0"/>
                </a:moveTo>
                <a:lnTo>
                  <a:pt x="0" y="0"/>
                </a:lnTo>
                <a:lnTo>
                  <a:pt x="115910" y="0"/>
                </a:lnTo>
                <a:lnTo>
                  <a:pt x="115910" y="56667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355976" y="2276872"/>
            <a:ext cx="2880320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39802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0204"/>
            <a:ext cx="5184576" cy="1722947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39018" y="6323458"/>
            <a:ext cx="151172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 smtClean="0">
                <a:solidFill>
                  <a:srgbClr val="FF0000"/>
                </a:solidFill>
              </a:rPr>
              <a:t>Sub-Grade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3252" y="836712"/>
            <a:ext cx="7045325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/>
              <a:t>Free Floating Screed Averaging the Sub-grade</a:t>
            </a:r>
            <a:endParaRPr lang="en-US" sz="18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801032" y="4340100"/>
            <a:ext cx="4837760" cy="1499240"/>
            <a:chOff x="1120463" y="3628063"/>
            <a:chExt cx="7149735" cy="2238251"/>
          </a:xfrm>
        </p:grpSpPr>
        <p:grpSp>
          <p:nvGrpSpPr>
            <p:cNvPr id="10" name="Group 9"/>
            <p:cNvGrpSpPr/>
            <p:nvPr/>
          </p:nvGrpSpPr>
          <p:grpSpPr>
            <a:xfrm>
              <a:off x="4427986" y="3680001"/>
              <a:ext cx="3010191" cy="644387"/>
              <a:chOff x="2856363" y="1828800"/>
              <a:chExt cx="4646447" cy="1031443"/>
            </a:xfrm>
          </p:grpSpPr>
          <p:sp>
            <p:nvSpPr>
              <p:cNvPr id="44" name="Freeform 43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lowchart: Connector 44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 bwMode="auto">
              <a:xfrm flipV="1">
                <a:off x="2856364" y="1887322"/>
                <a:ext cx="3084060" cy="73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>
                <a:endCxn id="50" idx="0"/>
              </p:cNvCxnSpPr>
              <p:nvPr/>
            </p:nvCxnSpPr>
            <p:spPr bwMode="auto">
              <a:xfrm>
                <a:off x="5904225" y="1887322"/>
                <a:ext cx="679455" cy="4535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Freeform 49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2856363" y="2412185"/>
                <a:ext cx="4100392" cy="8961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4872237" y="4714870"/>
              <a:ext cx="3397961" cy="1151444"/>
              <a:chOff x="1979712" y="4016668"/>
              <a:chExt cx="5244998" cy="1843067"/>
            </a:xfrm>
          </p:grpSpPr>
          <p:sp>
            <p:nvSpPr>
              <p:cNvPr id="41" name="Freeform 40"/>
              <p:cNvSpPr/>
              <p:nvPr/>
            </p:nvSpPr>
            <p:spPr bwMode="auto">
              <a:xfrm>
                <a:off x="1979712" y="4491132"/>
                <a:ext cx="5244998" cy="1270883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Donut 41"/>
              <p:cNvSpPr/>
              <p:nvPr/>
            </p:nvSpPr>
            <p:spPr bwMode="auto">
              <a:xfrm>
                <a:off x="2124390" y="4016668"/>
                <a:ext cx="1079458" cy="996508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Line 5"/>
              <p:cNvSpPr>
                <a:spLocks noChangeShapeType="1"/>
              </p:cNvSpPr>
              <p:nvPr/>
            </p:nvSpPr>
            <p:spPr bwMode="auto">
              <a:xfrm>
                <a:off x="4932363" y="4935810"/>
                <a:ext cx="1962150" cy="9239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712423" y="4100452"/>
              <a:ext cx="1352375" cy="1461912"/>
              <a:chOff x="3276600" y="3033195"/>
              <a:chExt cx="2087488" cy="2340021"/>
            </a:xfrm>
          </p:grpSpPr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>
                <a:stCxn id="36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Flowchart: Connector 29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Freeform 35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>
                <a:stCxn id="36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" name="Straight Connector 12"/>
            <p:cNvCxnSpPr/>
            <p:nvPr/>
          </p:nvCxnSpPr>
          <p:spPr bwMode="auto">
            <a:xfrm flipH="1">
              <a:off x="1187625" y="3716562"/>
              <a:ext cx="3240362" cy="12135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1378039" y="4044467"/>
              <a:ext cx="3049948" cy="11934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Freeform 14"/>
            <p:cNvSpPr/>
            <p:nvPr/>
          </p:nvSpPr>
          <p:spPr bwMode="auto">
            <a:xfrm>
              <a:off x="1120463" y="4919730"/>
              <a:ext cx="257576" cy="318155"/>
            </a:xfrm>
            <a:custGeom>
              <a:avLst/>
              <a:gdLst>
                <a:gd name="connsiteX0" fmla="*/ 90152 w 257577"/>
                <a:gd name="connsiteY0" fmla="*/ 0 h 283335"/>
                <a:gd name="connsiteX1" fmla="*/ 25758 w 257577"/>
                <a:gd name="connsiteY1" fmla="*/ 64394 h 283335"/>
                <a:gd name="connsiteX2" fmla="*/ 25758 w 257577"/>
                <a:gd name="connsiteY2" fmla="*/ 64394 h 283335"/>
                <a:gd name="connsiteX3" fmla="*/ 0 w 257577"/>
                <a:gd name="connsiteY3" fmla="*/ 154546 h 283335"/>
                <a:gd name="connsiteX4" fmla="*/ 0 w 257577"/>
                <a:gd name="connsiteY4" fmla="*/ 154546 h 283335"/>
                <a:gd name="connsiteX5" fmla="*/ 25758 w 257577"/>
                <a:gd name="connsiteY5" fmla="*/ 218940 h 283335"/>
                <a:gd name="connsiteX6" fmla="*/ 64394 w 257577"/>
                <a:gd name="connsiteY6" fmla="*/ 244698 h 283335"/>
                <a:gd name="connsiteX7" fmla="*/ 141668 w 257577"/>
                <a:gd name="connsiteY7" fmla="*/ 283335 h 283335"/>
                <a:gd name="connsiteX8" fmla="*/ 257577 w 257577"/>
                <a:gd name="connsiteY8" fmla="*/ 270456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7" h="283335">
                  <a:moveTo>
                    <a:pt x="90152" y="0"/>
                  </a:moveTo>
                  <a:lnTo>
                    <a:pt x="25758" y="64394"/>
                  </a:lnTo>
                  <a:lnTo>
                    <a:pt x="25758" y="64394"/>
                  </a:lnTo>
                  <a:lnTo>
                    <a:pt x="0" y="154546"/>
                  </a:lnTo>
                  <a:lnTo>
                    <a:pt x="0" y="154546"/>
                  </a:lnTo>
                  <a:lnTo>
                    <a:pt x="25758" y="218940"/>
                  </a:lnTo>
                  <a:lnTo>
                    <a:pt x="64394" y="244698"/>
                  </a:lnTo>
                  <a:lnTo>
                    <a:pt x="141668" y="283335"/>
                  </a:lnTo>
                  <a:lnTo>
                    <a:pt x="257577" y="270456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lowchart: Connector 15"/>
            <p:cNvSpPr/>
            <p:nvPr/>
          </p:nvSpPr>
          <p:spPr bwMode="auto">
            <a:xfrm>
              <a:off x="1249249" y="4971072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259632" y="4506450"/>
              <a:ext cx="118406" cy="506726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210823" y="3868547"/>
              <a:ext cx="216024" cy="640573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lowchart: Delay 18"/>
            <p:cNvSpPr/>
            <p:nvPr/>
          </p:nvSpPr>
          <p:spPr bwMode="auto">
            <a:xfrm rot="-5400000">
              <a:off x="1216564" y="3601822"/>
              <a:ext cx="232984" cy="285466"/>
            </a:xfrm>
            <a:prstGeom prst="flowChartDelay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lowchart: Connector 19"/>
            <p:cNvSpPr/>
            <p:nvPr/>
          </p:nvSpPr>
          <p:spPr bwMode="auto">
            <a:xfrm>
              <a:off x="1259632" y="3645024"/>
              <a:ext cx="128789" cy="148431"/>
            </a:xfrm>
            <a:prstGeom prst="flowChartConnector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Freeform 3"/>
          <p:cNvSpPr/>
          <p:nvPr/>
        </p:nvSpPr>
        <p:spPr bwMode="auto">
          <a:xfrm>
            <a:off x="-12879" y="5646022"/>
            <a:ext cx="9195516" cy="632488"/>
          </a:xfrm>
          <a:custGeom>
            <a:avLst/>
            <a:gdLst>
              <a:gd name="connsiteX0" fmla="*/ 5821251 w 9195516"/>
              <a:gd name="connsiteY0" fmla="*/ 25758 h 734096"/>
              <a:gd name="connsiteX1" fmla="*/ 9169758 w 9195516"/>
              <a:gd name="connsiteY1" fmla="*/ 0 h 734096"/>
              <a:gd name="connsiteX2" fmla="*/ 9169758 w 9195516"/>
              <a:gd name="connsiteY2" fmla="*/ 708338 h 734096"/>
              <a:gd name="connsiteX3" fmla="*/ 0 w 9195516"/>
              <a:gd name="connsiteY3" fmla="*/ 734096 h 734096"/>
              <a:gd name="connsiteX4" fmla="*/ 12879 w 9195516"/>
              <a:gd name="connsiteY4" fmla="*/ 450761 h 734096"/>
              <a:gd name="connsiteX5" fmla="*/ 811369 w 9195516"/>
              <a:gd name="connsiteY5" fmla="*/ 450761 h 734096"/>
              <a:gd name="connsiteX6" fmla="*/ 1081825 w 9195516"/>
              <a:gd name="connsiteY6" fmla="*/ 502276 h 734096"/>
              <a:gd name="connsiteX7" fmla="*/ 1687133 w 9195516"/>
              <a:gd name="connsiteY7" fmla="*/ 437882 h 734096"/>
              <a:gd name="connsiteX8" fmla="*/ 2794716 w 9195516"/>
              <a:gd name="connsiteY8" fmla="*/ 412124 h 734096"/>
              <a:gd name="connsiteX9" fmla="*/ 3477296 w 9195516"/>
              <a:gd name="connsiteY9" fmla="*/ 334851 h 734096"/>
              <a:gd name="connsiteX10" fmla="*/ 4314423 w 9195516"/>
              <a:gd name="connsiteY10" fmla="*/ 218941 h 734096"/>
              <a:gd name="connsiteX11" fmla="*/ 6104586 w 9195516"/>
              <a:gd name="connsiteY11" fmla="*/ 218941 h 734096"/>
              <a:gd name="connsiteX12" fmla="*/ 6194738 w 9195516"/>
              <a:gd name="connsiteY12" fmla="*/ 218941 h 734096"/>
              <a:gd name="connsiteX13" fmla="*/ 6310648 w 9195516"/>
              <a:gd name="connsiteY13" fmla="*/ 257577 h 734096"/>
              <a:gd name="connsiteX14" fmla="*/ 6400800 w 9195516"/>
              <a:gd name="connsiteY14" fmla="*/ 257577 h 734096"/>
              <a:gd name="connsiteX15" fmla="*/ 6516710 w 9195516"/>
              <a:gd name="connsiteY15" fmla="*/ 283335 h 734096"/>
              <a:gd name="connsiteX16" fmla="*/ 6735651 w 9195516"/>
              <a:gd name="connsiteY16" fmla="*/ 270456 h 734096"/>
              <a:gd name="connsiteX17" fmla="*/ 6877318 w 9195516"/>
              <a:gd name="connsiteY17" fmla="*/ 270456 h 734096"/>
              <a:gd name="connsiteX18" fmla="*/ 7006107 w 9195516"/>
              <a:gd name="connsiteY18" fmla="*/ 257577 h 734096"/>
              <a:gd name="connsiteX19" fmla="*/ 7134896 w 9195516"/>
              <a:gd name="connsiteY19" fmla="*/ 218941 h 734096"/>
              <a:gd name="connsiteX20" fmla="*/ 7662930 w 9195516"/>
              <a:gd name="connsiteY20" fmla="*/ 103031 h 734096"/>
              <a:gd name="connsiteX21" fmla="*/ 9195516 w 9195516"/>
              <a:gd name="connsiteY21" fmla="*/ 128789 h 734096"/>
              <a:gd name="connsiteX22" fmla="*/ 9182637 w 9195516"/>
              <a:gd name="connsiteY22" fmla="*/ 25758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195516" h="734096">
                <a:moveTo>
                  <a:pt x="5821251" y="25758"/>
                </a:moveTo>
                <a:lnTo>
                  <a:pt x="9169758" y="0"/>
                </a:lnTo>
                <a:lnTo>
                  <a:pt x="9169758" y="708338"/>
                </a:lnTo>
                <a:lnTo>
                  <a:pt x="0" y="734096"/>
                </a:lnTo>
                <a:lnTo>
                  <a:pt x="12879" y="450761"/>
                </a:lnTo>
                <a:lnTo>
                  <a:pt x="811369" y="450761"/>
                </a:lnTo>
                <a:lnTo>
                  <a:pt x="1081825" y="502276"/>
                </a:lnTo>
                <a:lnTo>
                  <a:pt x="1687133" y="437882"/>
                </a:lnTo>
                <a:lnTo>
                  <a:pt x="2794716" y="412124"/>
                </a:lnTo>
                <a:lnTo>
                  <a:pt x="3477296" y="334851"/>
                </a:lnTo>
                <a:lnTo>
                  <a:pt x="4314423" y="218941"/>
                </a:lnTo>
                <a:lnTo>
                  <a:pt x="6104586" y="218941"/>
                </a:lnTo>
                <a:lnTo>
                  <a:pt x="6194738" y="218941"/>
                </a:lnTo>
                <a:lnTo>
                  <a:pt x="6310648" y="257577"/>
                </a:lnTo>
                <a:lnTo>
                  <a:pt x="6400800" y="257577"/>
                </a:lnTo>
                <a:lnTo>
                  <a:pt x="6516710" y="283335"/>
                </a:lnTo>
                <a:lnTo>
                  <a:pt x="6735651" y="270456"/>
                </a:lnTo>
                <a:lnTo>
                  <a:pt x="6877318" y="270456"/>
                </a:lnTo>
                <a:lnTo>
                  <a:pt x="7006107" y="257577"/>
                </a:lnTo>
                <a:lnTo>
                  <a:pt x="7134896" y="218941"/>
                </a:lnTo>
                <a:lnTo>
                  <a:pt x="7662930" y="103031"/>
                </a:lnTo>
                <a:lnTo>
                  <a:pt x="9195516" y="128789"/>
                </a:lnTo>
                <a:lnTo>
                  <a:pt x="9182637" y="25758"/>
                </a:lnTo>
              </a:path>
            </a:pathLst>
          </a:custGeom>
          <a:solidFill>
            <a:schemeClr val="accent4">
              <a:lumMod val="65000"/>
              <a:lumOff val="35000"/>
            </a:schemeClr>
          </a:solidFill>
          <a:ln w="38100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9826" name="Freeform 589825"/>
          <p:cNvSpPr/>
          <p:nvPr/>
        </p:nvSpPr>
        <p:spPr bwMode="auto">
          <a:xfrm>
            <a:off x="5795493" y="5589240"/>
            <a:ext cx="3361386" cy="283335"/>
          </a:xfrm>
          <a:custGeom>
            <a:avLst/>
            <a:gdLst>
              <a:gd name="connsiteX0" fmla="*/ 3348507 w 3361386"/>
              <a:gd name="connsiteY0" fmla="*/ 0 h 283335"/>
              <a:gd name="connsiteX1" fmla="*/ 3361386 w 3361386"/>
              <a:gd name="connsiteY1" fmla="*/ 167425 h 283335"/>
              <a:gd name="connsiteX2" fmla="*/ 1609859 w 3361386"/>
              <a:gd name="connsiteY2" fmla="*/ 167425 h 283335"/>
              <a:gd name="connsiteX3" fmla="*/ 1429555 w 3361386"/>
              <a:gd name="connsiteY3" fmla="*/ 193183 h 283335"/>
              <a:gd name="connsiteX4" fmla="*/ 1171977 w 3361386"/>
              <a:gd name="connsiteY4" fmla="*/ 244698 h 283335"/>
              <a:gd name="connsiteX5" fmla="*/ 888642 w 3361386"/>
              <a:gd name="connsiteY5" fmla="*/ 283335 h 283335"/>
              <a:gd name="connsiteX6" fmla="*/ 682580 w 3361386"/>
              <a:gd name="connsiteY6" fmla="*/ 257577 h 283335"/>
              <a:gd name="connsiteX7" fmla="*/ 450761 w 3361386"/>
              <a:gd name="connsiteY7" fmla="*/ 244698 h 283335"/>
              <a:gd name="connsiteX8" fmla="*/ 257577 w 3361386"/>
              <a:gd name="connsiteY8" fmla="*/ 180304 h 283335"/>
              <a:gd name="connsiteX9" fmla="*/ 0 w 3361386"/>
              <a:gd name="connsiteY9" fmla="*/ 180304 h 283335"/>
              <a:gd name="connsiteX10" fmla="*/ 0 w 3361386"/>
              <a:gd name="connsiteY10" fmla="*/ 38636 h 28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1386" h="283335">
                <a:moveTo>
                  <a:pt x="3348507" y="0"/>
                </a:moveTo>
                <a:lnTo>
                  <a:pt x="3361386" y="167425"/>
                </a:lnTo>
                <a:lnTo>
                  <a:pt x="1609859" y="167425"/>
                </a:lnTo>
                <a:lnTo>
                  <a:pt x="1429555" y="193183"/>
                </a:lnTo>
                <a:lnTo>
                  <a:pt x="1171977" y="244698"/>
                </a:lnTo>
                <a:lnTo>
                  <a:pt x="888642" y="283335"/>
                </a:lnTo>
                <a:lnTo>
                  <a:pt x="682580" y="257577"/>
                </a:lnTo>
                <a:lnTo>
                  <a:pt x="450761" y="244698"/>
                </a:lnTo>
                <a:lnTo>
                  <a:pt x="257577" y="180304"/>
                </a:lnTo>
                <a:lnTo>
                  <a:pt x="0" y="180304"/>
                </a:lnTo>
                <a:lnTo>
                  <a:pt x="0" y="38636"/>
                </a:lnTo>
              </a:path>
            </a:pathLst>
          </a:custGeom>
          <a:solidFill>
            <a:schemeClr val="accent4">
              <a:lumMod val="85000"/>
              <a:lumOff val="15000"/>
            </a:schemeClr>
          </a:solidFill>
          <a:ln w="38100" cap="flat" cmpd="sng" algn="ctr">
            <a:solidFill>
              <a:schemeClr val="accent4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9827" name="Freeform 589826"/>
          <p:cNvSpPr/>
          <p:nvPr/>
        </p:nvSpPr>
        <p:spPr bwMode="auto">
          <a:xfrm>
            <a:off x="-38637" y="5013176"/>
            <a:ext cx="9195516" cy="321972"/>
          </a:xfrm>
          <a:custGeom>
            <a:avLst/>
            <a:gdLst>
              <a:gd name="connsiteX0" fmla="*/ 0 w 9195516"/>
              <a:gd name="connsiteY0" fmla="*/ 270456 h 321972"/>
              <a:gd name="connsiteX1" fmla="*/ 888643 w 9195516"/>
              <a:gd name="connsiteY1" fmla="*/ 270456 h 321972"/>
              <a:gd name="connsiteX2" fmla="*/ 1094705 w 9195516"/>
              <a:gd name="connsiteY2" fmla="*/ 321972 h 321972"/>
              <a:gd name="connsiteX3" fmla="*/ 2730322 w 9195516"/>
              <a:gd name="connsiteY3" fmla="*/ 231820 h 321972"/>
              <a:gd name="connsiteX4" fmla="*/ 4365938 w 9195516"/>
              <a:gd name="connsiteY4" fmla="*/ 25758 h 321972"/>
              <a:gd name="connsiteX5" fmla="*/ 6207617 w 9195516"/>
              <a:gd name="connsiteY5" fmla="*/ 12879 h 321972"/>
              <a:gd name="connsiteX6" fmla="*/ 6426558 w 9195516"/>
              <a:gd name="connsiteY6" fmla="*/ 77273 h 321972"/>
              <a:gd name="connsiteX7" fmla="*/ 6426558 w 9195516"/>
              <a:gd name="connsiteY7" fmla="*/ 77273 h 321972"/>
              <a:gd name="connsiteX8" fmla="*/ 6606862 w 9195516"/>
              <a:gd name="connsiteY8" fmla="*/ 115910 h 321972"/>
              <a:gd name="connsiteX9" fmla="*/ 6709893 w 9195516"/>
              <a:gd name="connsiteY9" fmla="*/ 115910 h 321972"/>
              <a:gd name="connsiteX10" fmla="*/ 6812924 w 9195516"/>
              <a:gd name="connsiteY10" fmla="*/ 103031 h 321972"/>
              <a:gd name="connsiteX11" fmla="*/ 6812924 w 9195516"/>
              <a:gd name="connsiteY11" fmla="*/ 103031 h 321972"/>
              <a:gd name="connsiteX12" fmla="*/ 7006107 w 9195516"/>
              <a:gd name="connsiteY12" fmla="*/ 64394 h 321972"/>
              <a:gd name="connsiteX13" fmla="*/ 7186412 w 9195516"/>
              <a:gd name="connsiteY13" fmla="*/ 25758 h 321972"/>
              <a:gd name="connsiteX14" fmla="*/ 7340958 w 9195516"/>
              <a:gd name="connsiteY14" fmla="*/ 12879 h 321972"/>
              <a:gd name="connsiteX15" fmla="*/ 7340958 w 9195516"/>
              <a:gd name="connsiteY15" fmla="*/ 12879 h 321972"/>
              <a:gd name="connsiteX16" fmla="*/ 9195516 w 9195516"/>
              <a:gd name="connsiteY16" fmla="*/ 0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95516" h="321972">
                <a:moveTo>
                  <a:pt x="0" y="270456"/>
                </a:moveTo>
                <a:lnTo>
                  <a:pt x="888643" y="270456"/>
                </a:lnTo>
                <a:lnTo>
                  <a:pt x="1094705" y="321972"/>
                </a:lnTo>
                <a:lnTo>
                  <a:pt x="2730322" y="231820"/>
                </a:lnTo>
                <a:lnTo>
                  <a:pt x="4365938" y="25758"/>
                </a:lnTo>
                <a:lnTo>
                  <a:pt x="6207617" y="12879"/>
                </a:lnTo>
                <a:lnTo>
                  <a:pt x="6426558" y="77273"/>
                </a:lnTo>
                <a:lnTo>
                  <a:pt x="6426558" y="77273"/>
                </a:lnTo>
                <a:lnTo>
                  <a:pt x="6606862" y="115910"/>
                </a:lnTo>
                <a:lnTo>
                  <a:pt x="6709893" y="115910"/>
                </a:lnTo>
                <a:lnTo>
                  <a:pt x="6812924" y="103031"/>
                </a:lnTo>
                <a:lnTo>
                  <a:pt x="6812924" y="103031"/>
                </a:lnTo>
                <a:lnTo>
                  <a:pt x="7006107" y="64394"/>
                </a:lnTo>
                <a:lnTo>
                  <a:pt x="7186412" y="25758"/>
                </a:lnTo>
                <a:lnTo>
                  <a:pt x="7340958" y="12879"/>
                </a:lnTo>
                <a:lnTo>
                  <a:pt x="7340958" y="12879"/>
                </a:lnTo>
                <a:lnTo>
                  <a:pt x="919551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4393429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467544" y="2348880"/>
            <a:ext cx="8352928" cy="4004975"/>
            <a:chOff x="864" y="1344"/>
            <a:chExt cx="4128" cy="2115"/>
          </a:xfrm>
        </p:grpSpPr>
        <p:sp useBgFill="1">
          <p:nvSpPr>
            <p:cNvPr id="9" name="Freeform 3"/>
            <p:cNvSpPr>
              <a:spLocks/>
            </p:cNvSpPr>
            <p:nvPr/>
          </p:nvSpPr>
          <p:spPr bwMode="auto">
            <a:xfrm>
              <a:off x="864" y="1968"/>
              <a:ext cx="4128" cy="144"/>
            </a:xfrm>
            <a:custGeom>
              <a:avLst/>
              <a:gdLst>
                <a:gd name="T0" fmla="*/ 0 w 4128"/>
                <a:gd name="T1" fmla="*/ 192 h 192"/>
                <a:gd name="T2" fmla="*/ 672 w 4128"/>
                <a:gd name="T3" fmla="*/ 0 h 192"/>
                <a:gd name="T4" fmla="*/ 1440 w 4128"/>
                <a:gd name="T5" fmla="*/ 192 h 192"/>
                <a:gd name="T6" fmla="*/ 2256 w 4128"/>
                <a:gd name="T7" fmla="*/ 0 h 192"/>
                <a:gd name="T8" fmla="*/ 3168 w 4128"/>
                <a:gd name="T9" fmla="*/ 192 h 192"/>
                <a:gd name="T10" fmla="*/ 4128 w 4128"/>
                <a:gd name="T1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8" h="192">
                  <a:moveTo>
                    <a:pt x="0" y="192"/>
                  </a:moveTo>
                  <a:cubicBezTo>
                    <a:pt x="216" y="96"/>
                    <a:pt x="432" y="0"/>
                    <a:pt x="672" y="0"/>
                  </a:cubicBezTo>
                  <a:cubicBezTo>
                    <a:pt x="912" y="0"/>
                    <a:pt x="1176" y="192"/>
                    <a:pt x="1440" y="192"/>
                  </a:cubicBezTo>
                  <a:cubicBezTo>
                    <a:pt x="1704" y="192"/>
                    <a:pt x="1968" y="0"/>
                    <a:pt x="2256" y="0"/>
                  </a:cubicBezTo>
                  <a:cubicBezTo>
                    <a:pt x="2544" y="0"/>
                    <a:pt x="2856" y="192"/>
                    <a:pt x="3168" y="192"/>
                  </a:cubicBezTo>
                  <a:cubicBezTo>
                    <a:pt x="3480" y="192"/>
                    <a:pt x="3804" y="96"/>
                    <a:pt x="4128" y="0"/>
                  </a:cubicBezTo>
                </a:path>
              </a:pathLst>
            </a:custGeom>
            <a:ln w="28575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 useBgFill="1">
          <p:nvSpPr>
            <p:cNvPr id="10" name="Freeform 4"/>
            <p:cNvSpPr>
              <a:spLocks/>
            </p:cNvSpPr>
            <p:nvPr/>
          </p:nvSpPr>
          <p:spPr bwMode="auto">
            <a:xfrm>
              <a:off x="864" y="1776"/>
              <a:ext cx="4128" cy="48"/>
            </a:xfrm>
            <a:custGeom>
              <a:avLst/>
              <a:gdLst>
                <a:gd name="T0" fmla="*/ 0 w 4128"/>
                <a:gd name="T1" fmla="*/ 192 h 192"/>
                <a:gd name="T2" fmla="*/ 672 w 4128"/>
                <a:gd name="T3" fmla="*/ 0 h 192"/>
                <a:gd name="T4" fmla="*/ 1440 w 4128"/>
                <a:gd name="T5" fmla="*/ 192 h 192"/>
                <a:gd name="T6" fmla="*/ 2256 w 4128"/>
                <a:gd name="T7" fmla="*/ 0 h 192"/>
                <a:gd name="T8" fmla="*/ 3168 w 4128"/>
                <a:gd name="T9" fmla="*/ 192 h 192"/>
                <a:gd name="T10" fmla="*/ 4128 w 4128"/>
                <a:gd name="T1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8" h="192">
                  <a:moveTo>
                    <a:pt x="0" y="192"/>
                  </a:moveTo>
                  <a:cubicBezTo>
                    <a:pt x="216" y="96"/>
                    <a:pt x="432" y="0"/>
                    <a:pt x="672" y="0"/>
                  </a:cubicBezTo>
                  <a:cubicBezTo>
                    <a:pt x="912" y="0"/>
                    <a:pt x="1176" y="192"/>
                    <a:pt x="1440" y="192"/>
                  </a:cubicBezTo>
                  <a:cubicBezTo>
                    <a:pt x="1704" y="192"/>
                    <a:pt x="1968" y="0"/>
                    <a:pt x="2256" y="0"/>
                  </a:cubicBezTo>
                  <a:cubicBezTo>
                    <a:pt x="2544" y="0"/>
                    <a:pt x="2856" y="192"/>
                    <a:pt x="3168" y="192"/>
                  </a:cubicBezTo>
                  <a:cubicBezTo>
                    <a:pt x="3480" y="192"/>
                    <a:pt x="3804" y="96"/>
                    <a:pt x="4128" y="0"/>
                  </a:cubicBezTo>
                </a:path>
              </a:pathLst>
            </a:custGeom>
            <a:ln w="28575" cap="flat" cmpd="sng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  <p:sp useBgFill="1">
          <p:nvSpPr>
            <p:cNvPr id="11" name="Freeform 5"/>
            <p:cNvSpPr>
              <a:spLocks/>
            </p:cNvSpPr>
            <p:nvPr/>
          </p:nvSpPr>
          <p:spPr bwMode="auto">
            <a:xfrm>
              <a:off x="864" y="2064"/>
              <a:ext cx="4128" cy="192"/>
            </a:xfrm>
            <a:custGeom>
              <a:avLst/>
              <a:gdLst>
                <a:gd name="T0" fmla="*/ 0 w 4128"/>
                <a:gd name="T1" fmla="*/ 192 h 192"/>
                <a:gd name="T2" fmla="*/ 672 w 4128"/>
                <a:gd name="T3" fmla="*/ 0 h 192"/>
                <a:gd name="T4" fmla="*/ 1440 w 4128"/>
                <a:gd name="T5" fmla="*/ 192 h 192"/>
                <a:gd name="T6" fmla="*/ 2256 w 4128"/>
                <a:gd name="T7" fmla="*/ 0 h 192"/>
                <a:gd name="T8" fmla="*/ 3168 w 4128"/>
                <a:gd name="T9" fmla="*/ 192 h 192"/>
                <a:gd name="T10" fmla="*/ 4128 w 4128"/>
                <a:gd name="T1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8" h="192">
                  <a:moveTo>
                    <a:pt x="0" y="192"/>
                  </a:moveTo>
                  <a:cubicBezTo>
                    <a:pt x="216" y="96"/>
                    <a:pt x="432" y="0"/>
                    <a:pt x="672" y="0"/>
                  </a:cubicBezTo>
                  <a:cubicBezTo>
                    <a:pt x="912" y="0"/>
                    <a:pt x="1176" y="192"/>
                    <a:pt x="1440" y="192"/>
                  </a:cubicBezTo>
                  <a:cubicBezTo>
                    <a:pt x="1704" y="192"/>
                    <a:pt x="1968" y="0"/>
                    <a:pt x="2256" y="0"/>
                  </a:cubicBezTo>
                  <a:cubicBezTo>
                    <a:pt x="2544" y="0"/>
                    <a:pt x="2856" y="192"/>
                    <a:pt x="3168" y="192"/>
                  </a:cubicBezTo>
                  <a:cubicBezTo>
                    <a:pt x="3480" y="192"/>
                    <a:pt x="3804" y="96"/>
                    <a:pt x="4128" y="0"/>
                  </a:cubicBezTo>
                </a:path>
              </a:pathLst>
            </a:custGeom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  <p:sp useBgFill="1">
          <p:nvSpPr>
            <p:cNvPr id="12" name="Freeform 6"/>
            <p:cNvSpPr>
              <a:spLocks/>
            </p:cNvSpPr>
            <p:nvPr/>
          </p:nvSpPr>
          <p:spPr bwMode="auto">
            <a:xfrm>
              <a:off x="864" y="1872"/>
              <a:ext cx="4128" cy="96"/>
            </a:xfrm>
            <a:custGeom>
              <a:avLst/>
              <a:gdLst>
                <a:gd name="T0" fmla="*/ 0 w 4128"/>
                <a:gd name="T1" fmla="*/ 192 h 192"/>
                <a:gd name="T2" fmla="*/ 672 w 4128"/>
                <a:gd name="T3" fmla="*/ 0 h 192"/>
                <a:gd name="T4" fmla="*/ 1440 w 4128"/>
                <a:gd name="T5" fmla="*/ 192 h 192"/>
                <a:gd name="T6" fmla="*/ 2256 w 4128"/>
                <a:gd name="T7" fmla="*/ 0 h 192"/>
                <a:gd name="T8" fmla="*/ 3168 w 4128"/>
                <a:gd name="T9" fmla="*/ 192 h 192"/>
                <a:gd name="T10" fmla="*/ 4128 w 4128"/>
                <a:gd name="T1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8" h="192">
                  <a:moveTo>
                    <a:pt x="0" y="192"/>
                  </a:moveTo>
                  <a:cubicBezTo>
                    <a:pt x="216" y="96"/>
                    <a:pt x="432" y="0"/>
                    <a:pt x="672" y="0"/>
                  </a:cubicBezTo>
                  <a:cubicBezTo>
                    <a:pt x="912" y="0"/>
                    <a:pt x="1176" y="192"/>
                    <a:pt x="1440" y="192"/>
                  </a:cubicBezTo>
                  <a:cubicBezTo>
                    <a:pt x="1704" y="192"/>
                    <a:pt x="1968" y="0"/>
                    <a:pt x="2256" y="0"/>
                  </a:cubicBezTo>
                  <a:cubicBezTo>
                    <a:pt x="2544" y="0"/>
                    <a:pt x="2856" y="192"/>
                    <a:pt x="3168" y="192"/>
                  </a:cubicBezTo>
                  <a:cubicBezTo>
                    <a:pt x="3480" y="192"/>
                    <a:pt x="3804" y="96"/>
                    <a:pt x="4128" y="0"/>
                  </a:cubicBezTo>
                </a:path>
              </a:pathLst>
            </a:custGeom>
            <a:ln w="2857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947" y="3264"/>
              <a:ext cx="985" cy="19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800" b="1" i="1" dirty="0"/>
                <a:t>Existing Surface</a:t>
              </a:r>
            </a:p>
          </p:txBody>
        </p:sp>
        <p:sp useBgFill="1"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864" y="1440"/>
              <a:ext cx="1776" cy="0"/>
            </a:xfrm>
            <a:prstGeom prst="line">
              <a:avLst/>
            </a:prstGeom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4992" y="1344"/>
              <a:ext cx="0" cy="960"/>
            </a:xfrm>
            <a:prstGeom prst="line">
              <a:avLst/>
            </a:prstGeom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864" y="1344"/>
              <a:ext cx="0" cy="960"/>
            </a:xfrm>
            <a:prstGeom prst="line">
              <a:avLst/>
            </a:prstGeom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963" y="3024"/>
              <a:ext cx="918" cy="19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800" b="1" i="1"/>
                <a:t>1st Lift = 70.7%</a:t>
              </a:r>
            </a:p>
          </p:txBody>
        </p:sp>
        <p:sp useBgFill="1"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959" y="2784"/>
              <a:ext cx="861" cy="19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800" b="1" i="1" dirty="0"/>
                <a:t>2nd Lift = 50%</a:t>
              </a:r>
            </a:p>
          </p:txBody>
        </p:sp>
        <p:sp useBgFill="1"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1964" y="2544"/>
              <a:ext cx="931" cy="19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800" b="1" i="1" dirty="0"/>
                <a:t>3rd Lift = 35.4%</a:t>
              </a:r>
            </a:p>
          </p:txBody>
        </p:sp>
        <p:sp useBgFill="1"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2928" y="3120"/>
              <a:ext cx="912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2928" y="2880"/>
              <a:ext cx="91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2928" y="2640"/>
              <a:ext cx="91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2928" y="3360"/>
              <a:ext cx="912" cy="0"/>
            </a:xfrm>
            <a:prstGeom prst="line">
              <a:avLst/>
            </a:prstGeom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2976" y="1440"/>
              <a:ext cx="2016" cy="0"/>
            </a:xfrm>
            <a:prstGeom prst="line">
              <a:avLst/>
            </a:prstGeom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2688" y="1344"/>
              <a:ext cx="384" cy="19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i="1" dirty="0"/>
                <a:t>50’</a:t>
              </a: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0" y="836712"/>
            <a:ext cx="83751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/>
              <a:t>Free Floating Screed Averaging the Sub-grade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It Takes approximately 3 Lifts to Smooth out Uneven Sub-grade</a:t>
            </a:r>
            <a:endParaRPr lang="en-US" sz="1800" b="1" i="1" dirty="0"/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11458685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12969" y="822316"/>
            <a:ext cx="8303447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/>
              <a:t>Always ensure clean and level Sub-base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T</a:t>
            </a:r>
            <a:r>
              <a:rPr lang="en-US" sz="1800" b="1" i="1" dirty="0" smtClean="0"/>
              <a:t>he Screed must Float / Not hung up </a:t>
            </a:r>
          </a:p>
          <a:p>
            <a:pPr marL="8572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Mat depth must be 2.5 to 3 times the largest Aggregate Size</a:t>
            </a:r>
            <a:endParaRPr lang="en-US" sz="1800" b="1" i="1" dirty="0"/>
          </a:p>
        </p:txBody>
      </p:sp>
      <p:pic>
        <p:nvPicPr>
          <p:cNvPr id="741378" name="Picture 2" descr="C:\Users\lnars\AppData\Local\Microsoft\Windows\Temporary Internet Files\Content.Outlook\V6BZMRXX\image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1739" r="13118" b="16964"/>
          <a:stretch/>
        </p:blipFill>
        <p:spPr bwMode="auto">
          <a:xfrm rot="5400000">
            <a:off x="-237008" y="2824493"/>
            <a:ext cx="4060483" cy="35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79" name="Picture 3" descr="C:\Users\lnars\AppData\Local\Microsoft\Windows\Temporary Internet Files\Content.Outlook\V6BZMRXX\image1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23" y="2564904"/>
            <a:ext cx="5413981" cy="406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539552" y="3284984"/>
            <a:ext cx="2448123" cy="30243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755576" y="3284984"/>
            <a:ext cx="2232099" cy="30243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5076056" y="3717032"/>
            <a:ext cx="1440160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28456" y="3717032"/>
            <a:ext cx="1287760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42325051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0" y="764704"/>
            <a:ext cx="86405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/>
              <a:t>Allow the screed to float???????????????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A</a:t>
            </a:r>
            <a:r>
              <a:rPr lang="en-US" sz="1800" b="1" i="1" dirty="0" smtClean="0"/>
              <a:t>void paving over clumps of asphalt in front of the paver</a:t>
            </a:r>
          </a:p>
          <a:p>
            <a:pPr marL="8572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Shovel off </a:t>
            </a:r>
          </a:p>
          <a:p>
            <a:pPr marL="8572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Or Use Track Plough when Available</a:t>
            </a:r>
            <a:endParaRPr lang="en-US" sz="1800" b="1" i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32206" r="1076" b="2384"/>
          <a:stretch/>
        </p:blipFill>
        <p:spPr bwMode="auto">
          <a:xfrm>
            <a:off x="3099899" y="3199612"/>
            <a:ext cx="6044101" cy="368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rack Assay fro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6" t="21088"/>
          <a:stretch/>
        </p:blipFill>
        <p:spPr bwMode="auto">
          <a:xfrm>
            <a:off x="34925" y="3642041"/>
            <a:ext cx="2929017" cy="2690055"/>
          </a:xfrm>
          <a:prstGeom prst="rect">
            <a:avLst/>
          </a:prstGeom>
          <a:noFill/>
          <a:ln w="9525">
            <a:solidFill>
              <a:srgbClr val="098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1907704" y="6098002"/>
            <a:ext cx="3600400" cy="1170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076056" y="3775676"/>
            <a:ext cx="1440160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5228456" y="3775676"/>
            <a:ext cx="1287760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416602862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19050"/>
            <a:ext cx="291147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5971" name="Text Box 3"/>
          <p:cNvSpPr txBox="1">
            <a:spLocks noChangeArrowheads="1"/>
          </p:cNvSpPr>
          <p:nvPr/>
        </p:nvSpPr>
        <p:spPr bwMode="auto">
          <a:xfrm>
            <a:off x="2301819" y="4797152"/>
            <a:ext cx="680668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b="1" i="1" u="sng" dirty="0"/>
              <a:t>At Equilibrium</a:t>
            </a:r>
            <a:r>
              <a:rPr lang="en-US" sz="1400" b="1" i="1" dirty="0"/>
              <a:t>:</a:t>
            </a:r>
          </a:p>
          <a:p>
            <a:pPr algn="r"/>
            <a:r>
              <a:rPr lang="en-US" sz="1400" b="1" i="1" dirty="0"/>
              <a:t>All Forces are in Balance</a:t>
            </a:r>
          </a:p>
          <a:p>
            <a:pPr algn="r"/>
            <a:endParaRPr lang="en-US" sz="1400" b="1" i="1" dirty="0"/>
          </a:p>
          <a:p>
            <a:pPr algn="r"/>
            <a:r>
              <a:rPr lang="en-US" sz="1400" b="1" i="1" dirty="0"/>
              <a:t>Constant Mat Depth is Maintained</a:t>
            </a:r>
            <a:endParaRPr lang="en-US" sz="1400" b="1" i="1" dirty="0"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en-US" sz="800" b="1" i="1" dirty="0"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en-US" sz="1400" b="1" i="1" dirty="0">
                <a:ea typeface="Arial Unicode MS" pitchFamily="34" charset="-128"/>
                <a:cs typeface="Arial Unicode MS" pitchFamily="34" charset="-128"/>
              </a:rPr>
              <a:t>The screed is free floating with an Equilibrium Angle (Angle of Attack)</a:t>
            </a:r>
          </a:p>
          <a:p>
            <a:pPr algn="r"/>
            <a:endParaRPr lang="en-US" sz="1400" b="1" i="1" dirty="0"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en-US" sz="1400" b="1" i="1" dirty="0">
                <a:ea typeface="Arial Unicode MS" pitchFamily="34" charset="-128"/>
                <a:cs typeface="Arial Unicode MS" pitchFamily="34" charset="-128"/>
              </a:rPr>
              <a:t>Change in any of the 5 Force cause the screed to Rise or Fall</a:t>
            </a:r>
            <a:endParaRPr lang="en-US" sz="1400" b="1" i="1" dirty="0"/>
          </a:p>
        </p:txBody>
      </p:sp>
      <p:sp>
        <p:nvSpPr>
          <p:cNvPr id="595973" name="Line 5"/>
          <p:cNvSpPr>
            <a:spLocks noChangeShapeType="1"/>
          </p:cNvSpPr>
          <p:nvPr/>
        </p:nvSpPr>
        <p:spPr bwMode="auto">
          <a:xfrm flipV="1">
            <a:off x="5115952" y="3341367"/>
            <a:ext cx="0" cy="249238"/>
          </a:xfrm>
          <a:prstGeom prst="line">
            <a:avLst/>
          </a:prstGeom>
          <a:noFill/>
          <a:ln w="19050">
            <a:solidFill>
              <a:srgbClr val="0987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95974" name="Line 6"/>
          <p:cNvSpPr>
            <a:spLocks noChangeShapeType="1"/>
          </p:cNvSpPr>
          <p:nvPr/>
        </p:nvSpPr>
        <p:spPr bwMode="auto">
          <a:xfrm>
            <a:off x="5115952" y="3090542"/>
            <a:ext cx="0" cy="214313"/>
          </a:xfrm>
          <a:prstGeom prst="line">
            <a:avLst/>
          </a:prstGeom>
          <a:noFill/>
          <a:ln w="19050">
            <a:solidFill>
              <a:srgbClr val="0987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95975" name="Text Box 7"/>
          <p:cNvSpPr txBox="1">
            <a:spLocks noChangeArrowheads="1"/>
          </p:cNvSpPr>
          <p:nvPr/>
        </p:nvSpPr>
        <p:spPr bwMode="auto">
          <a:xfrm>
            <a:off x="46955" y="827303"/>
            <a:ext cx="7045325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i="1" dirty="0" smtClean="0"/>
              <a:t>Forces </a:t>
            </a:r>
            <a:r>
              <a:rPr lang="en-US" sz="1800" b="1" i="1" dirty="0"/>
              <a:t>acting on the </a:t>
            </a:r>
            <a:r>
              <a:rPr lang="en-US" sz="1800" b="1" i="1" dirty="0" smtClean="0"/>
              <a:t>screed:</a:t>
            </a:r>
            <a:endParaRPr lang="en-US" sz="400" b="1" i="1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Depth Held by 5 Forces </a:t>
            </a:r>
            <a:endParaRPr lang="en-US" sz="1600" b="1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Not </a:t>
            </a:r>
            <a:r>
              <a:rPr lang="en-US" sz="1600" b="1" i="1" dirty="0"/>
              <a:t>by </a:t>
            </a:r>
            <a:r>
              <a:rPr lang="en-US" sz="1600" b="1" i="1" dirty="0" smtClean="0"/>
              <a:t>Mechanical </a:t>
            </a:r>
            <a:r>
              <a:rPr lang="en-US" sz="1600" b="1" i="1" dirty="0"/>
              <a:t>or Hydraulic Devise</a:t>
            </a:r>
          </a:p>
        </p:txBody>
      </p:sp>
      <p:sp>
        <p:nvSpPr>
          <p:cNvPr id="595976" name="Line 8"/>
          <p:cNvSpPr>
            <a:spLocks noChangeShapeType="1"/>
          </p:cNvSpPr>
          <p:nvPr/>
        </p:nvSpPr>
        <p:spPr bwMode="auto">
          <a:xfrm flipV="1">
            <a:off x="8206475" y="4416044"/>
            <a:ext cx="0" cy="36182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5978" name="Picture 10" descr="Forces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31" y="1236294"/>
            <a:ext cx="1274763" cy="1246187"/>
          </a:xfrm>
          <a:prstGeom prst="rect">
            <a:avLst/>
          </a:prstGeom>
          <a:noFill/>
          <a:ln w="12700">
            <a:solidFill>
              <a:srgbClr val="0987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27" y="2492093"/>
            <a:ext cx="5228150" cy="198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 bwMode="auto">
          <a:xfrm rot="10800000" flipH="1">
            <a:off x="3640199" y="3974520"/>
            <a:ext cx="400270" cy="369332"/>
          </a:xfrm>
          <a:prstGeom prst="rightArrow">
            <a:avLst>
              <a:gd name="adj1" fmla="val 50000"/>
              <a:gd name="adj2" fmla="val 50459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1820" y="398439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1979" y="2204864"/>
            <a:ext cx="16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Screed Weight</a:t>
            </a:r>
            <a:endParaRPr lang="en-US" sz="1600" b="1" dirty="0"/>
          </a:p>
        </p:txBody>
      </p:sp>
      <p:sp>
        <p:nvSpPr>
          <p:cNvPr id="23" name="Right Arrow 22"/>
          <p:cNvSpPr/>
          <p:nvPr/>
        </p:nvSpPr>
        <p:spPr bwMode="auto">
          <a:xfrm rot="10800000" flipH="1">
            <a:off x="5447192" y="4416045"/>
            <a:ext cx="400270" cy="369332"/>
          </a:xfrm>
          <a:prstGeom prst="rightArrow">
            <a:avLst>
              <a:gd name="adj1" fmla="val 50000"/>
              <a:gd name="adj2" fmla="val 50459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0800000">
            <a:off x="746250" y="3630797"/>
            <a:ext cx="390529" cy="369332"/>
          </a:xfrm>
          <a:prstGeom prst="rightArrow">
            <a:avLst>
              <a:gd name="adj1" fmla="val 50000"/>
              <a:gd name="adj2" fmla="val 50459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225" y="3630797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</a:t>
            </a:r>
            <a:endParaRPr lang="en-US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85664" y="4417345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F</a:t>
            </a:r>
            <a:endParaRPr lang="en-US" sz="1800" b="1" dirty="0"/>
          </a:p>
        </p:txBody>
      </p:sp>
      <p:sp>
        <p:nvSpPr>
          <p:cNvPr id="27" name="Right Arrow 26"/>
          <p:cNvSpPr/>
          <p:nvPr/>
        </p:nvSpPr>
        <p:spPr bwMode="auto">
          <a:xfrm rot="5400000">
            <a:off x="4944797" y="2539962"/>
            <a:ext cx="302031" cy="370499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5400000" flipH="1">
            <a:off x="4724161" y="4420489"/>
            <a:ext cx="396044" cy="406531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6113" y="4499828"/>
            <a:ext cx="27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R</a:t>
            </a:r>
            <a:endParaRPr lang="en-US" sz="1800" b="1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357887" y="4209708"/>
            <a:ext cx="199260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6344726" y="4425732"/>
            <a:ext cx="200576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8206475" y="3755087"/>
            <a:ext cx="0" cy="4546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5496" y="3492297"/>
            <a:ext cx="84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Pull Force</a:t>
            </a:r>
            <a:endParaRPr 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139456" y="3995772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Material Head</a:t>
            </a:r>
            <a:endParaRPr lang="en-US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156258" y="4530606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Reaction Force</a:t>
            </a:r>
            <a:endParaRPr 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847462" y="4427681"/>
            <a:ext cx="1725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Frictional Force</a:t>
            </a:r>
            <a:endParaRPr lang="en-US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4910563" y="2534886"/>
            <a:ext cx="378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/>
              <a:t>W</a:t>
            </a:r>
            <a:endParaRPr lang="en-US" sz="1600" i="1" dirty="0"/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34599042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US" sz="2400" b="1" dirty="0" smtClean="0"/>
              <a:t>NOT A GOOD CHOICE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272808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21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/>
          <a:srcRect l="17037" t="14992" r="18105" b="21987"/>
          <a:stretch/>
        </p:blipFill>
        <p:spPr bwMode="auto">
          <a:xfrm>
            <a:off x="5874022" y="4250121"/>
            <a:ext cx="3288234" cy="223274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34925" y="836712"/>
            <a:ext cx="868521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l" defTabSz="762000"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Issues </a:t>
            </a:r>
            <a:r>
              <a:rPr lang="en-US" sz="1800" b="1" i="1" dirty="0" smtClean="0"/>
              <a:t>Affecting Force # 1 - Pull Forces</a:t>
            </a:r>
            <a:r>
              <a:rPr lang="en-US" sz="1800" b="1" i="1" dirty="0"/>
              <a:t>:</a:t>
            </a:r>
            <a:endParaRPr lang="en-US" sz="1800" b="1" i="1" dirty="0">
              <a:solidFill>
                <a:srgbClr val="098757"/>
              </a:solidFill>
            </a:endParaRPr>
          </a:p>
          <a:p>
            <a:pPr marL="457200" indent="-457200" algn="l" defTabSz="7620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 </a:t>
            </a:r>
            <a:r>
              <a:rPr lang="en-US" sz="1800" b="1" i="1" dirty="0" smtClean="0"/>
              <a:t>-  Must Maintain </a:t>
            </a:r>
            <a:r>
              <a:rPr lang="en-US" sz="1800" b="1" i="1" dirty="0"/>
              <a:t>a constant Speed as Possible</a:t>
            </a:r>
            <a:endParaRPr lang="en-US" sz="1800" b="1" i="1" dirty="0">
              <a:solidFill>
                <a:srgbClr val="FF0000"/>
              </a:solidFill>
            </a:endParaRPr>
          </a:p>
          <a:p>
            <a:pPr marL="400050" lvl="1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Speeding up &amp; Slowing Down - Disrupt the Equilibrium of Forces</a:t>
            </a:r>
          </a:p>
          <a:p>
            <a:pPr marL="400050" lvl="1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Changes Resistance of the screed against the head of Material</a:t>
            </a:r>
          </a:p>
          <a:p>
            <a:pPr marL="400050" lvl="1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Resulting in Change in mat thickness / Rough Ride</a:t>
            </a:r>
            <a:endParaRPr lang="en-US" sz="1800" b="1" i="1" dirty="0">
              <a:sym typeface="Wingdings" pitchFamily="2" charset="2"/>
            </a:endParaRPr>
          </a:p>
        </p:txBody>
      </p:sp>
      <p:sp>
        <p:nvSpPr>
          <p:cNvPr id="600071" name="Text Box 7"/>
          <p:cNvSpPr txBox="1">
            <a:spLocks noChangeArrowheads="1"/>
          </p:cNvSpPr>
          <p:nvPr/>
        </p:nvSpPr>
        <p:spPr bwMode="auto">
          <a:xfrm>
            <a:off x="7265416" y="3284984"/>
            <a:ext cx="170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>
                <a:sym typeface="Wingdings" pitchFamily="2" charset="2"/>
              </a:rPr>
              <a:t>Speed </a:t>
            </a:r>
          </a:p>
          <a:p>
            <a:r>
              <a:rPr lang="en-US" sz="1800" b="1" i="1" dirty="0">
                <a:sym typeface="Wingdings" pitchFamily="2" charset="2"/>
              </a:rPr>
              <a:t>Dial &amp; Display</a:t>
            </a:r>
          </a:p>
        </p:txBody>
      </p:sp>
      <p:sp>
        <p:nvSpPr>
          <p:cNvPr id="600072" name="Line 8"/>
          <p:cNvSpPr>
            <a:spLocks noChangeShapeType="1"/>
          </p:cNvSpPr>
          <p:nvPr/>
        </p:nvSpPr>
        <p:spPr bwMode="auto">
          <a:xfrm>
            <a:off x="8397304" y="3926334"/>
            <a:ext cx="423168" cy="5908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0073" name="Line 9"/>
          <p:cNvSpPr>
            <a:spLocks noChangeShapeType="1"/>
          </p:cNvSpPr>
          <p:nvPr/>
        </p:nvSpPr>
        <p:spPr bwMode="auto">
          <a:xfrm flipH="1">
            <a:off x="7100315" y="3926334"/>
            <a:ext cx="360387" cy="14408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40" y="4437112"/>
            <a:ext cx="5070912" cy="192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8520" y="5951861"/>
            <a:ext cx="1415772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algn="l" defTabSz="762000">
              <a:lnSpc>
                <a:spcPct val="130000"/>
              </a:lnSpc>
            </a:pPr>
            <a:r>
              <a:rPr lang="en-US" sz="1800" b="1" i="1" dirty="0" smtClean="0">
                <a:sym typeface="Wingdings" pitchFamily="2" charset="2"/>
              </a:rPr>
              <a:t>Pull Force</a:t>
            </a:r>
            <a:endParaRPr lang="en-US" sz="1800" b="1" i="1" dirty="0">
              <a:sym typeface="Wingdings" pitchFamily="2" charset="2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0800000">
            <a:off x="139319" y="5467404"/>
            <a:ext cx="617721" cy="504056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423" y="548147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</a:t>
            </a:r>
            <a:endParaRPr lang="en-US" sz="2800" b="1" dirty="0"/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11349537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6" b="2451"/>
          <a:stretch/>
        </p:blipFill>
        <p:spPr bwMode="auto">
          <a:xfrm flipH="1">
            <a:off x="35944" y="1507290"/>
            <a:ext cx="9144568" cy="51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34925" y="836712"/>
            <a:ext cx="9145587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 defTabSz="762000"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Issues Affecting Force # 1 </a:t>
            </a:r>
            <a:r>
              <a:rPr lang="en-US" sz="1800" b="1" i="1" dirty="0" smtClean="0"/>
              <a:t>- Pull </a:t>
            </a:r>
            <a:r>
              <a:rPr lang="en-US" sz="1800" b="1" i="1" dirty="0"/>
              <a:t>Forces:</a:t>
            </a:r>
            <a:endParaRPr lang="en-US" sz="1800" b="1" i="1" dirty="0">
              <a:solidFill>
                <a:srgbClr val="098757"/>
              </a:solidFill>
            </a:endParaRPr>
          </a:p>
          <a:p>
            <a:pPr marL="457200" indent="-457200" algn="l" defTabSz="762000">
              <a:lnSpc>
                <a:spcPct val="150000"/>
              </a:lnSpc>
              <a:spcBef>
                <a:spcPct val="50000"/>
              </a:spcBef>
            </a:pPr>
            <a:r>
              <a:rPr lang="en-US" sz="1800" b="1" i="1" dirty="0" smtClean="0">
                <a:sym typeface="Wingdings" pitchFamily="2" charset="2"/>
              </a:rPr>
              <a:t>-  </a:t>
            </a:r>
            <a:r>
              <a:rPr lang="en-US" sz="1800" b="1" i="1" dirty="0" smtClean="0"/>
              <a:t>Maintain </a:t>
            </a:r>
            <a:r>
              <a:rPr lang="en-US" sz="1800" b="1" i="1" dirty="0"/>
              <a:t>a Constant Paving Speed as </a:t>
            </a:r>
            <a:r>
              <a:rPr lang="en-US" sz="1800" b="1" i="1" dirty="0" smtClean="0"/>
              <a:t>possible</a:t>
            </a:r>
          </a:p>
          <a:p>
            <a:pPr marL="457200" indent="-457200" algn="l" defTabSz="7620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Plan </a:t>
            </a:r>
            <a:r>
              <a:rPr lang="en-US" sz="1800" b="1" i="1" dirty="0"/>
              <a:t>the </a:t>
            </a:r>
            <a:r>
              <a:rPr lang="en-US" sz="1800" b="1" i="1" dirty="0" smtClean="0"/>
              <a:t>Job – focus on the following to determine best Paving Speed</a:t>
            </a:r>
          </a:p>
          <a:p>
            <a:pPr marL="914400" lvl="1" indent="-457200" algn="l" defTabSz="7620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Material delivery  </a:t>
            </a:r>
          </a:p>
          <a:p>
            <a:pPr marL="914400" lvl="1" indent="-457200" algn="l" defTabSz="7620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Rolling Capabilities</a:t>
            </a:r>
          </a:p>
          <a:p>
            <a:pPr marL="914400" lvl="1" indent="-457200" algn="l" defTabSz="7620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Tonnage delivered must </a:t>
            </a:r>
            <a:r>
              <a:rPr lang="en-US" sz="1800" b="1" i="1" dirty="0"/>
              <a:t>= Tonnage Laid </a:t>
            </a:r>
            <a:endParaRPr lang="en-US" sz="1800" b="1" i="1" dirty="0" smtClean="0"/>
          </a:p>
          <a:p>
            <a:pPr marL="914400" lvl="1" indent="-457200" algn="l" defTabSz="7620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Tonnage </a:t>
            </a:r>
            <a:r>
              <a:rPr lang="en-US" sz="1800" b="1" i="1" dirty="0"/>
              <a:t>Laid = Paving Speed X Mat Width X Mat Thickness </a:t>
            </a:r>
            <a:endParaRPr lang="en-US" sz="1800" b="1" i="1" dirty="0" smtClean="0"/>
          </a:p>
          <a:p>
            <a:pPr marL="914400" lvl="1" indent="-457200" algn="l" defTabSz="7620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>
                <a:sym typeface="Wingdings" pitchFamily="2" charset="2"/>
              </a:rPr>
              <a:t>Several </a:t>
            </a:r>
            <a:r>
              <a:rPr lang="en-US" sz="1800" b="1" i="1" dirty="0">
                <a:sym typeface="Wingdings" pitchFamily="2" charset="2"/>
              </a:rPr>
              <a:t>charts available to assist in </a:t>
            </a:r>
            <a:r>
              <a:rPr lang="en-US" sz="1800" b="1" i="1" dirty="0" smtClean="0">
                <a:sym typeface="Wingdings" pitchFamily="2" charset="2"/>
              </a:rPr>
              <a:t>Calculation</a:t>
            </a: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27355724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790833" y="4005064"/>
            <a:ext cx="4353167" cy="2852936"/>
            <a:chOff x="3516" y="2719"/>
            <a:chExt cx="2215" cy="146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16" y="2719"/>
              <a:ext cx="2214" cy="14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57765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3" t="17347"/>
            <a:stretch/>
          </p:blipFill>
          <p:spPr bwMode="auto">
            <a:xfrm>
              <a:off x="3686" y="2966"/>
              <a:ext cx="2045" cy="122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4642" name="Text Box 2"/>
          <p:cNvSpPr txBox="1">
            <a:spLocks noChangeArrowheads="1"/>
          </p:cNvSpPr>
          <p:nvPr/>
        </p:nvSpPr>
        <p:spPr bwMode="auto">
          <a:xfrm>
            <a:off x="-1" y="764704"/>
            <a:ext cx="5581651" cy="34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defTabSz="762000">
              <a:lnSpc>
                <a:spcPct val="150000"/>
              </a:lnSpc>
            </a:pPr>
            <a:r>
              <a:rPr lang="en-US" sz="1800" b="1" i="1" dirty="0"/>
              <a:t>Issues Affecting Force # 1 </a:t>
            </a:r>
            <a:r>
              <a:rPr lang="en-US" sz="1800" b="1" i="1" dirty="0" smtClean="0"/>
              <a:t>- Pull </a:t>
            </a:r>
            <a:r>
              <a:rPr lang="en-US" sz="1800" b="1" i="1" dirty="0"/>
              <a:t>Forces:</a:t>
            </a:r>
            <a:endParaRPr lang="en-US" sz="1800" b="1" i="1" dirty="0">
              <a:solidFill>
                <a:srgbClr val="098757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1600" b="1" i="1" dirty="0" smtClean="0"/>
              <a:t>-  Use of MTV for Non </a:t>
            </a:r>
            <a:r>
              <a:rPr lang="en-US" sz="1600" b="1" i="1" dirty="0"/>
              <a:t>Contact Continuous </a:t>
            </a:r>
            <a:r>
              <a:rPr lang="en-US" sz="1600" b="1" i="1" dirty="0" smtClean="0"/>
              <a:t>Paving</a:t>
            </a:r>
            <a:endParaRPr lang="en-US" sz="1600" b="1" i="1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Exchange truck without Stopping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Exchange Truck without bumping the Paver</a:t>
            </a:r>
            <a:endParaRPr lang="en-US" sz="1600" b="1" i="1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Maintain Material Consistency</a:t>
            </a:r>
            <a:endParaRPr lang="en-US" sz="1600" b="1" i="1" dirty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1600" b="1" i="1" dirty="0" smtClean="0"/>
              <a:t>     -  Gradation Consistency (Mechanical Segregation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1600" b="1" i="1" dirty="0"/>
              <a:t> </a:t>
            </a:r>
            <a:r>
              <a:rPr lang="en-US" sz="1600" b="1" i="1" dirty="0" smtClean="0"/>
              <a:t>    -  Temperature Consistence (Thermal Segregation) </a:t>
            </a:r>
            <a:endParaRPr lang="en-US" sz="1600" b="1" i="1" dirty="0"/>
          </a:p>
        </p:txBody>
      </p:sp>
      <p:grpSp>
        <p:nvGrpSpPr>
          <p:cNvPr id="766980" name="Group 4"/>
          <p:cNvGrpSpPr>
            <a:grpSpLocks noChangeAspect="1"/>
          </p:cNvGrpSpPr>
          <p:nvPr/>
        </p:nvGrpSpPr>
        <p:grpSpPr bwMode="auto">
          <a:xfrm>
            <a:off x="5915395" y="2069940"/>
            <a:ext cx="3416300" cy="2352674"/>
            <a:chOff x="1274" y="2577"/>
            <a:chExt cx="2152" cy="1482"/>
          </a:xfrm>
        </p:grpSpPr>
        <p:sp>
          <p:nvSpPr>
            <p:cNvPr id="766981" name="AutoShape 5"/>
            <p:cNvSpPr>
              <a:spLocks noChangeAspect="1" noChangeArrowheads="1" noTextEdit="1"/>
            </p:cNvSpPr>
            <p:nvPr/>
          </p:nvSpPr>
          <p:spPr bwMode="auto">
            <a:xfrm>
              <a:off x="1274" y="2640"/>
              <a:ext cx="2152" cy="14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66982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t="-848" r="4965" b="10104"/>
            <a:stretch/>
          </p:blipFill>
          <p:spPr bwMode="auto">
            <a:xfrm>
              <a:off x="1274" y="2577"/>
              <a:ext cx="2047" cy="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18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 bwMode="auto">
          <a:xfrm>
            <a:off x="66383" y="4311142"/>
            <a:ext cx="4937665" cy="254640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670956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Text Box 2"/>
          <p:cNvSpPr txBox="1">
            <a:spLocks noChangeArrowheads="1"/>
          </p:cNvSpPr>
          <p:nvPr/>
        </p:nvSpPr>
        <p:spPr bwMode="auto">
          <a:xfrm>
            <a:off x="-36513" y="764704"/>
            <a:ext cx="72040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lnSpc>
                <a:spcPct val="150000"/>
              </a:lnSpc>
            </a:pPr>
            <a:r>
              <a:rPr lang="en-US" sz="1600" b="1" i="1" dirty="0"/>
              <a:t>Issues Affecting Force # 1 </a:t>
            </a:r>
            <a:r>
              <a:rPr lang="en-US" sz="1600" b="1" i="1" dirty="0" smtClean="0"/>
              <a:t>- Pull Forces:</a:t>
            </a:r>
            <a:endParaRPr lang="en-US" sz="1600" b="1" i="1" dirty="0" smtClean="0">
              <a:solidFill>
                <a:srgbClr val="098757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Stopping </a:t>
            </a:r>
            <a:r>
              <a:rPr lang="en-US" sz="1600" b="1" i="1" dirty="0"/>
              <a:t>and </a:t>
            </a:r>
            <a:r>
              <a:rPr lang="en-US" sz="1600" b="1" i="1" dirty="0" smtClean="0"/>
              <a:t>Starting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Result in Settling </a:t>
            </a:r>
            <a:r>
              <a:rPr lang="en-US" sz="1600" b="1" i="1" dirty="0"/>
              <a:t>Dents  &amp; Humps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/>
              <a:t>Must Focus on:</a:t>
            </a:r>
            <a:endParaRPr lang="en-US" sz="1600" b="1" i="1" dirty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  1.  Automation Engaged When Stopped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  2.  Vibration Engaged when Stopped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  3.  Material cooling</a:t>
            </a:r>
          </a:p>
        </p:txBody>
      </p:sp>
      <p:pic>
        <p:nvPicPr>
          <p:cNvPr id="650243" name="Picture 3" descr="Mat Profile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2" y="4021410"/>
            <a:ext cx="6965950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2348880"/>
            <a:ext cx="4030848" cy="153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 bwMode="auto">
          <a:xfrm rot="10800000" flipH="1">
            <a:off x="8676458" y="3081522"/>
            <a:ext cx="432046" cy="504056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8667921" y="3090730"/>
            <a:ext cx="4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</a:t>
            </a:r>
            <a:endParaRPr lang="en-US" sz="2800" b="1" dirty="0"/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3600230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-36512" y="836712"/>
            <a:ext cx="799306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lnSpc>
                <a:spcPct val="150000"/>
              </a:lnSpc>
            </a:pPr>
            <a:r>
              <a:rPr lang="en-US" sz="1800" b="1" i="1" dirty="0"/>
              <a:t>Issues Affecting Force # </a:t>
            </a:r>
            <a:r>
              <a:rPr lang="en-US" sz="1800" b="1" i="1" dirty="0" smtClean="0"/>
              <a:t>1 - </a:t>
            </a:r>
            <a:r>
              <a:rPr lang="en-US" sz="1800" b="1" i="1" dirty="0"/>
              <a:t>Pull Forces:</a:t>
            </a:r>
            <a:endParaRPr lang="en-US" sz="1800" b="1" i="1" dirty="0">
              <a:solidFill>
                <a:srgbClr val="098757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ym typeface="Wingdings" pitchFamily="2" charset="2"/>
              </a:rPr>
              <a:t>Reducing </a:t>
            </a:r>
            <a:r>
              <a:rPr lang="en-US" sz="1600" b="1" i="1" dirty="0">
                <a:sym typeface="Wingdings" pitchFamily="2" charset="2"/>
              </a:rPr>
              <a:t>Settling &amp; </a:t>
            </a:r>
            <a:r>
              <a:rPr lang="en-US" sz="1600" b="1" i="1" dirty="0" smtClean="0">
                <a:sym typeface="Wingdings" pitchFamily="2" charset="2"/>
              </a:rPr>
              <a:t>Humps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ym typeface="Wingdings" pitchFamily="2" charset="2"/>
              </a:rPr>
              <a:t>Use </a:t>
            </a:r>
            <a:r>
              <a:rPr lang="en-US" sz="1600" b="1" i="1" dirty="0">
                <a:sym typeface="Wingdings" pitchFamily="2" charset="2"/>
              </a:rPr>
              <a:t>Screed Hold &amp; Freeze when Available to Reduce Settling &amp; </a:t>
            </a:r>
            <a:r>
              <a:rPr lang="en-US" sz="1600" b="1" i="1" dirty="0" smtClean="0">
                <a:sym typeface="Wingdings" pitchFamily="2" charset="2"/>
              </a:rPr>
              <a:t>Humps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ym typeface="Wingdings" pitchFamily="2" charset="2"/>
              </a:rPr>
              <a:t>Operators </a:t>
            </a:r>
            <a:r>
              <a:rPr lang="en-US" sz="1600" b="1" i="1" dirty="0">
                <a:sym typeface="Wingdings" pitchFamily="2" charset="2"/>
              </a:rPr>
              <a:t>- Disengage Neutral Lock and Start Moving Instantly </a:t>
            </a:r>
          </a:p>
        </p:txBody>
      </p:sp>
      <p:pic>
        <p:nvPicPr>
          <p:cNvPr id="5693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77" y="3466023"/>
            <a:ext cx="4716016" cy="3373414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/>
          <a:srcRect l="3409" t="12502" r="2645" b="13795"/>
          <a:stretch/>
        </p:blipFill>
        <p:spPr bwMode="auto">
          <a:xfrm>
            <a:off x="17317" y="4581128"/>
            <a:ext cx="4147745" cy="227391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42683" b="1343"/>
          <a:stretch>
            <a:fillRect/>
          </a:stretch>
        </p:blipFill>
        <p:spPr bwMode="auto">
          <a:xfrm>
            <a:off x="539552" y="2746862"/>
            <a:ext cx="2635770" cy="158735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34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ChangeArrowheads="1"/>
          </p:cNvSpPr>
          <p:nvPr/>
        </p:nvSpPr>
        <p:spPr bwMode="auto">
          <a:xfrm>
            <a:off x="34925" y="836712"/>
            <a:ext cx="868521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l" defTabSz="762000">
              <a:buFont typeface="Wingdings" pitchFamily="2" charset="2"/>
              <a:buNone/>
            </a:pPr>
            <a:r>
              <a:rPr lang="en-US" sz="1800" b="1" i="1" dirty="0"/>
              <a:t>Issues Affecting Force # 1 </a:t>
            </a:r>
            <a:r>
              <a:rPr lang="en-US" sz="1800" b="1" i="1" dirty="0" smtClean="0"/>
              <a:t>- Pull </a:t>
            </a:r>
            <a:r>
              <a:rPr lang="en-US" sz="1800" b="1" i="1" dirty="0"/>
              <a:t>Forces</a:t>
            </a:r>
            <a:r>
              <a:rPr lang="en-US" sz="1800" b="1" i="1" dirty="0" smtClean="0"/>
              <a:t>:</a:t>
            </a:r>
            <a:endParaRPr lang="en-US" sz="1800" b="1" i="1" dirty="0"/>
          </a:p>
          <a:p>
            <a:pPr marL="285750" indent="-285750" algn="l" defTabSz="7620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Always </a:t>
            </a:r>
            <a:r>
              <a:rPr lang="en-US" sz="1800" b="1" i="1" dirty="0"/>
              <a:t>ensure straight steering &amp; smooth </a:t>
            </a:r>
            <a:r>
              <a:rPr lang="en-US" sz="1800" b="1" i="1" dirty="0" smtClean="0"/>
              <a:t>turns –</a:t>
            </a:r>
            <a:r>
              <a:rPr lang="en-US" sz="1800" b="1" i="1" dirty="0" smtClean="0">
                <a:sym typeface="Wingdings" pitchFamily="2" charset="2"/>
              </a:rPr>
              <a:t> Use Trim Steer</a:t>
            </a:r>
            <a:endParaRPr lang="en-US" sz="1800" b="1" i="1" dirty="0">
              <a:sym typeface="Wingdings" pitchFamily="2" charset="2"/>
            </a:endParaRPr>
          </a:p>
          <a:p>
            <a:pPr marL="742950" lvl="1" indent="-285750" algn="l" defTabSz="7620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>
                <a:sym typeface="Wingdings" pitchFamily="2" charset="2"/>
              </a:rPr>
              <a:t>Keep the forces in Balance to maintain </a:t>
            </a:r>
            <a:r>
              <a:rPr lang="en-US" sz="1800" b="1" i="1" dirty="0">
                <a:sym typeface="Wingdings" pitchFamily="2" charset="2"/>
              </a:rPr>
              <a:t>Consistent grade</a:t>
            </a:r>
          </a:p>
          <a:p>
            <a:pPr marL="285750" indent="-285750" algn="l" defTabSz="7620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>
                <a:sym typeface="Wingdings" pitchFamily="2" charset="2"/>
              </a:rPr>
              <a:t>Use </a:t>
            </a:r>
            <a:r>
              <a:rPr lang="en-US" sz="1800" b="1" i="1" dirty="0">
                <a:sym typeface="Wingdings" pitchFamily="2" charset="2"/>
              </a:rPr>
              <a:t>steering guides or Auto Turning Radius if Available</a:t>
            </a:r>
          </a:p>
        </p:txBody>
      </p:sp>
      <p:pic>
        <p:nvPicPr>
          <p:cNvPr id="604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41836"/>
            <a:ext cx="4321175" cy="3103562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376761"/>
            <a:ext cx="4103687" cy="307657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7350125" y="2494637"/>
            <a:ext cx="1830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i="1" dirty="0" smtClean="0">
                <a:sym typeface="Wingdings" pitchFamily="2" charset="2"/>
              </a:rPr>
              <a:t>Use Trim Steer in Turns</a:t>
            </a:r>
            <a:endParaRPr lang="en-US" sz="1800" b="1" i="1" dirty="0">
              <a:sym typeface="Wingdings" pitchFamily="2" charset="2"/>
            </a:endParaRPr>
          </a:p>
        </p:txBody>
      </p:sp>
      <p:sp>
        <p:nvSpPr>
          <p:cNvPr id="604170" name="Line 10"/>
          <p:cNvSpPr>
            <a:spLocks noChangeShapeType="1"/>
          </p:cNvSpPr>
          <p:nvPr/>
        </p:nvSpPr>
        <p:spPr bwMode="auto">
          <a:xfrm flipH="1">
            <a:off x="7091362" y="3140967"/>
            <a:ext cx="937021" cy="15629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28962570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83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06362"/>
            <a:ext cx="2520280" cy="160776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-36512" y="764704"/>
            <a:ext cx="8820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l" defTabSz="762000">
              <a:buFont typeface="Wingdings" pitchFamily="2" charset="2"/>
              <a:buNone/>
            </a:pPr>
            <a:r>
              <a:rPr lang="en-US" sz="1800" b="1" i="1" dirty="0"/>
              <a:t>Issues Affecting Force # </a:t>
            </a:r>
            <a:r>
              <a:rPr lang="en-US" sz="1800" b="1" i="1" dirty="0" smtClean="0"/>
              <a:t>2 - Head of Material (M):</a:t>
            </a:r>
            <a:endParaRPr lang="en-US" sz="1800" b="1" i="1" dirty="0">
              <a:solidFill>
                <a:srgbClr val="098757"/>
              </a:solidFill>
            </a:endParaRPr>
          </a:p>
          <a:p>
            <a:pPr marL="457200" indent="-457200" algn="l" defTabSz="7620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b="1" i="1" dirty="0" smtClean="0">
                <a:sym typeface="Wingdings" pitchFamily="2" charset="2"/>
              </a:rPr>
              <a:t>Maintain </a:t>
            </a:r>
            <a:r>
              <a:rPr lang="en-US" sz="1800" b="1" i="1" dirty="0">
                <a:sym typeface="Wingdings" pitchFamily="2" charset="2"/>
              </a:rPr>
              <a:t>a consistent even head of material, covering ½ auger shaft</a:t>
            </a:r>
          </a:p>
          <a:p>
            <a:pPr marL="457200" indent="-457200" algn="l" defTabSz="7620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b="1" i="1" dirty="0">
                <a:sym typeface="Wingdings" pitchFamily="2" charset="2"/>
              </a:rPr>
              <a:t>Use Flow gates or Conveyor </a:t>
            </a:r>
            <a:r>
              <a:rPr lang="en-US" sz="1800" b="1" i="1" dirty="0" smtClean="0">
                <a:sym typeface="Wingdings" pitchFamily="2" charset="2"/>
              </a:rPr>
              <a:t>sensors to Regulate material delivery</a:t>
            </a:r>
            <a:endParaRPr lang="en-US" sz="1800" b="1" i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9" y="2594306"/>
            <a:ext cx="3958944" cy="171982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9879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33" y="5245990"/>
            <a:ext cx="2720267" cy="161201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044" y="2177867"/>
            <a:ext cx="2159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ym typeface="Wingdings" pitchFamily="2" charset="2"/>
              </a:rPr>
              <a:t>Increase Head.. Screed Rises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6732240" y="4653136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ym typeface="Wingdings" pitchFamily="2" charset="2"/>
              </a:rPr>
              <a:t>Decrease Head.. Screed Drops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863935" y="2276872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ym typeface="Wingdings" pitchFamily="2" charset="2"/>
              </a:rPr>
              <a:t>Maintain ½ Auger Shaft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 rot="10800000" flipH="1">
            <a:off x="2178751" y="3818442"/>
            <a:ext cx="377026" cy="338428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8751" y="380915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M</a:t>
            </a:r>
            <a:endParaRPr lang="en-US" sz="1800" b="1" dirty="0"/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r="5439" b="5900"/>
          <a:stretch/>
        </p:blipFill>
        <p:spPr>
          <a:xfrm>
            <a:off x="-23449" y="4631561"/>
            <a:ext cx="2396714" cy="219522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r="3907"/>
          <a:stretch/>
        </p:blipFill>
        <p:spPr>
          <a:xfrm>
            <a:off x="2555777" y="4653137"/>
            <a:ext cx="3585624" cy="2232248"/>
          </a:xfrm>
        </p:spPr>
      </p:pic>
    </p:spTree>
    <p:extLst>
      <p:ext uri="{BB962C8B-B14F-4D97-AF65-F5344CB8AC3E}">
        <p14:creationId xmlns:p14="http://schemas.microsoft.com/office/powerpoint/2010/main" val="6480426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ChangeArrowheads="1"/>
          </p:cNvSpPr>
          <p:nvPr/>
        </p:nvSpPr>
        <p:spPr bwMode="auto">
          <a:xfrm>
            <a:off x="34925" y="836712"/>
            <a:ext cx="724535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l" defTabSz="762000"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Issues Affecting Force # </a:t>
            </a:r>
            <a:r>
              <a:rPr lang="en-US" sz="1800" b="1" i="1" dirty="0" smtClean="0"/>
              <a:t>3 - Weight of the Screed:</a:t>
            </a:r>
            <a:endParaRPr lang="en-US" sz="1800" b="1" i="1" dirty="0" smtClean="0">
              <a:solidFill>
                <a:srgbClr val="098757"/>
              </a:solidFill>
            </a:endParaRPr>
          </a:p>
          <a:p>
            <a:pPr marL="457200" indent="-45720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 </a:t>
            </a:r>
            <a:r>
              <a:rPr lang="en-US" sz="1800" b="1" i="1" dirty="0"/>
              <a:t>heavy screed is Less Reactive but more </a:t>
            </a:r>
            <a:r>
              <a:rPr lang="en-US" sz="1800" b="1" i="1" dirty="0" smtClean="0"/>
              <a:t>stable</a:t>
            </a:r>
          </a:p>
          <a:p>
            <a:pPr marL="914400" lvl="1" indent="-45720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M</a:t>
            </a:r>
            <a:r>
              <a:rPr lang="en-US" sz="1800" b="1" i="1" dirty="0" smtClean="0"/>
              <a:t>ore stable for Mainline Paving</a:t>
            </a:r>
            <a:endParaRPr lang="en-US" sz="1800" b="1" i="1" dirty="0"/>
          </a:p>
          <a:p>
            <a:pPr marL="457200" indent="-45720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Weight </a:t>
            </a:r>
            <a:r>
              <a:rPr lang="en-US" sz="1800" b="1" i="1" dirty="0"/>
              <a:t>brings Rigidity &amp; Ability to Maintain </a:t>
            </a:r>
            <a:r>
              <a:rPr lang="en-US" sz="1800" b="1" i="1" dirty="0" smtClean="0"/>
              <a:t>Adjustments</a:t>
            </a:r>
          </a:p>
          <a:p>
            <a:pPr marL="914400" lvl="1" indent="-45720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Lighter screeds more flexible for Commercial Paving</a:t>
            </a:r>
            <a:endParaRPr lang="en-US" sz="1800" b="1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6" y="3875774"/>
            <a:ext cx="7908586" cy="300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 bwMode="auto">
          <a:xfrm rot="5400000">
            <a:off x="6304637" y="3573016"/>
            <a:ext cx="504056" cy="648072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9260" y="366622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W</a:t>
            </a:r>
            <a:endParaRPr lang="en-US" sz="2400" b="1" i="1" dirty="0"/>
          </a:p>
        </p:txBody>
      </p:sp>
      <p:sp>
        <p:nvSpPr>
          <p:cNvPr id="19" name="Rectangle 18"/>
          <p:cNvSpPr/>
          <p:nvPr/>
        </p:nvSpPr>
        <p:spPr>
          <a:xfrm>
            <a:off x="5260957" y="3203190"/>
            <a:ext cx="259141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algn="l" defTabSz="762000">
              <a:lnSpc>
                <a:spcPct val="130000"/>
              </a:lnSpc>
            </a:pPr>
            <a:r>
              <a:rPr lang="en-US" sz="1800" b="1" i="1" dirty="0" smtClean="0">
                <a:sym typeface="Wingdings" pitchFamily="2" charset="2"/>
              </a:rPr>
              <a:t>Weight of the Screed</a:t>
            </a:r>
            <a:endParaRPr lang="en-US" sz="1800" b="1" i="1" dirty="0">
              <a:sym typeface="Wingdings" pitchFamily="2" charset="2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41832155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Text Box 2"/>
          <p:cNvSpPr txBox="1">
            <a:spLocks noChangeArrowheads="1"/>
          </p:cNvSpPr>
          <p:nvPr/>
        </p:nvSpPr>
        <p:spPr bwMode="auto">
          <a:xfrm>
            <a:off x="1949450" y="2399556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sz="1800" b="1" i="1">
              <a:solidFill>
                <a:srgbClr val="09875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6211" name="Rectangle 3"/>
          <p:cNvSpPr>
            <a:spLocks noChangeArrowheads="1"/>
          </p:cNvSpPr>
          <p:nvPr/>
        </p:nvSpPr>
        <p:spPr bwMode="auto">
          <a:xfrm>
            <a:off x="-36512" y="836712"/>
            <a:ext cx="9289032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 defTabSz="762000">
              <a:buFont typeface="Wingdings" pitchFamily="2" charset="2"/>
              <a:buNone/>
            </a:pPr>
            <a:r>
              <a:rPr lang="en-US" sz="1800" b="1" i="1" dirty="0"/>
              <a:t>Issues Affecting Force # </a:t>
            </a:r>
            <a:r>
              <a:rPr lang="en-US" sz="1800" b="1" i="1" dirty="0" smtClean="0"/>
              <a:t>4 - Reaction </a:t>
            </a:r>
            <a:r>
              <a:rPr lang="en-US" sz="1800" b="1" i="1" dirty="0"/>
              <a:t>of Material Supporting </a:t>
            </a:r>
            <a:r>
              <a:rPr lang="en-US" sz="1800" b="1" i="1" dirty="0" smtClean="0"/>
              <a:t>the Screed</a:t>
            </a:r>
            <a:endParaRPr lang="en-US" sz="1800" b="1" i="1" dirty="0"/>
          </a:p>
          <a:p>
            <a:pPr marL="457200" indent="-457200" algn="l" defTabSz="7620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Mix </a:t>
            </a:r>
            <a:r>
              <a:rPr lang="en-US" sz="1800" b="1" i="1" dirty="0"/>
              <a:t>Consistency / Design (Impact on the Mix Internal Frictional Resistance)</a:t>
            </a:r>
          </a:p>
          <a:p>
            <a:pPr marL="457200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		a)  AC Content</a:t>
            </a:r>
          </a:p>
          <a:p>
            <a:pPr marL="457200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		b)  Temperature Variation</a:t>
            </a:r>
          </a:p>
          <a:p>
            <a:pPr marL="457200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		c)  Gradation Consistency </a:t>
            </a:r>
          </a:p>
          <a:p>
            <a:pPr marL="457200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	(All affected by Mix Design or Segregation – Will discuss later)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355976" y="6186790"/>
            <a:ext cx="3888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i="1" dirty="0" smtClean="0"/>
              <a:t>Reaction of Material under Screed</a:t>
            </a:r>
            <a:endParaRPr lang="en-US" sz="1800" b="1" i="1" dirty="0"/>
          </a:p>
        </p:txBody>
      </p:sp>
      <p:pic>
        <p:nvPicPr>
          <p:cNvPr id="76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5544616" cy="211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 bwMode="auto">
          <a:xfrm rot="5400000" flipH="1">
            <a:off x="5921573" y="5665503"/>
            <a:ext cx="396044" cy="504056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6003625" y="5714092"/>
            <a:ext cx="296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27192608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4608512" cy="175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8258" name="Text Box 2"/>
          <p:cNvSpPr txBox="1">
            <a:spLocks noChangeArrowheads="1"/>
          </p:cNvSpPr>
          <p:nvPr/>
        </p:nvSpPr>
        <p:spPr bwMode="auto">
          <a:xfrm>
            <a:off x="1949450" y="2272506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sz="1800" b="1" i="1">
              <a:solidFill>
                <a:srgbClr val="09875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8259" name="Rectangle 3"/>
          <p:cNvSpPr>
            <a:spLocks noChangeArrowheads="1"/>
          </p:cNvSpPr>
          <p:nvPr/>
        </p:nvSpPr>
        <p:spPr bwMode="auto">
          <a:xfrm>
            <a:off x="-36512" y="836712"/>
            <a:ext cx="87852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l" defTabSz="762000">
              <a:buFont typeface="Wingdings" pitchFamily="2" charset="2"/>
              <a:buNone/>
            </a:pPr>
            <a:r>
              <a:rPr lang="en-US" sz="1800" b="1" i="1" dirty="0" smtClean="0"/>
              <a:t>Managing Forces # 5 – Shear Force </a:t>
            </a:r>
            <a:endParaRPr lang="en-US" sz="1800" b="1" i="1" dirty="0"/>
          </a:p>
          <a:p>
            <a:pPr marL="571500" lvl="1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1.  Mix Consistence / Design</a:t>
            </a:r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AutoNum type="alphaLcParenR"/>
            </a:pPr>
            <a:r>
              <a:rPr lang="en-US" sz="1800" b="1" i="1" dirty="0"/>
              <a:t>AC Content</a:t>
            </a:r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AutoNum type="alphaLcParenR"/>
            </a:pPr>
            <a:r>
              <a:rPr lang="en-US" sz="1800" b="1" i="1" dirty="0"/>
              <a:t>Temperature Variation</a:t>
            </a:r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AutoNum type="alphaLcParenR"/>
            </a:pPr>
            <a:r>
              <a:rPr lang="en-US" sz="1800" b="1" i="1" dirty="0"/>
              <a:t>Gradation Consistency</a:t>
            </a:r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(All affected by Mix Design or Segregation – Will Discuss Later</a:t>
            </a:r>
            <a:r>
              <a:rPr lang="en-US" sz="1800" b="1" i="1" dirty="0" smtClean="0"/>
              <a:t>)</a:t>
            </a:r>
            <a:endParaRPr lang="en-US" sz="1800" b="1" i="1" dirty="0"/>
          </a:p>
          <a:p>
            <a:pPr marL="571500" lvl="1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2.  Screed </a:t>
            </a:r>
            <a:r>
              <a:rPr lang="en-US" sz="1800" b="1" i="1" dirty="0" smtClean="0"/>
              <a:t>Adjustments:</a:t>
            </a:r>
            <a:endParaRPr lang="en-US" sz="1800" b="1" i="1" dirty="0"/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a)  	Extension screed Angle of </a:t>
            </a:r>
            <a:r>
              <a:rPr lang="en-US" sz="1800" b="1" i="1" dirty="0" smtClean="0"/>
              <a:t>Attack</a:t>
            </a:r>
            <a:endParaRPr lang="en-US" sz="1800" b="1" i="1" dirty="0"/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b)  	E</a:t>
            </a:r>
            <a:r>
              <a:rPr lang="en-US" sz="1800" b="1" i="1" dirty="0" smtClean="0"/>
              <a:t>xtension screed Match Height</a:t>
            </a:r>
            <a:endParaRPr lang="en-US" sz="1800" b="1" i="1" u="sng" dirty="0"/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c)  	Strike-off adjustment</a:t>
            </a:r>
          </a:p>
          <a:p>
            <a:pPr marL="917575" lvl="2" indent="-457200" algn="l" defTabSz="762000">
              <a:spcBef>
                <a:spcPct val="50000"/>
              </a:spcBef>
              <a:buFont typeface="Wingdings" pitchFamily="2" charset="2"/>
              <a:buAutoNum type="alphaLcParenR" startAt="4"/>
            </a:pPr>
            <a:r>
              <a:rPr lang="en-US" sz="1800" b="1" i="1" dirty="0"/>
              <a:t>Screed Line of Pull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436096" y="5908635"/>
            <a:ext cx="35272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i="1" dirty="0" smtClean="0"/>
              <a:t>Shear Force</a:t>
            </a:r>
            <a:endParaRPr lang="en-US" sz="1800" b="1" i="1" dirty="0"/>
          </a:p>
        </p:txBody>
      </p:sp>
      <p:sp>
        <p:nvSpPr>
          <p:cNvPr id="10" name="Right Arrow 9"/>
          <p:cNvSpPr/>
          <p:nvPr/>
        </p:nvSpPr>
        <p:spPr bwMode="auto">
          <a:xfrm rot="10800000" flipH="1">
            <a:off x="8028385" y="5786100"/>
            <a:ext cx="576064" cy="504056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0553" y="578610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</a:t>
            </a:r>
            <a:endParaRPr lang="en-US" sz="2800" b="1" dirty="0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19230609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995120" cy="648072"/>
          </a:xfrm>
        </p:spPr>
        <p:txBody>
          <a:bodyPr/>
          <a:lstStyle/>
          <a:p>
            <a:r>
              <a:rPr lang="en-US" sz="2400" b="1" dirty="0" smtClean="0"/>
              <a:t>BETTER CHOICE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756084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504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19050"/>
            <a:ext cx="291147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6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7161433" cy="423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 bwMode="auto">
          <a:xfrm>
            <a:off x="3820285" y="5946405"/>
            <a:ext cx="2597344" cy="224393"/>
          </a:xfrm>
          <a:custGeom>
            <a:avLst/>
            <a:gdLst>
              <a:gd name="connsiteX0" fmla="*/ 0 w 2597344"/>
              <a:gd name="connsiteY0" fmla="*/ 0 h 224393"/>
              <a:gd name="connsiteX1" fmla="*/ 22439 w 2597344"/>
              <a:gd name="connsiteY1" fmla="*/ 72928 h 224393"/>
              <a:gd name="connsiteX2" fmla="*/ 72927 w 2597344"/>
              <a:gd name="connsiteY2" fmla="*/ 145855 h 224393"/>
              <a:gd name="connsiteX3" fmla="*/ 106586 w 2597344"/>
              <a:gd name="connsiteY3" fmla="*/ 173904 h 224393"/>
              <a:gd name="connsiteX4" fmla="*/ 173904 w 2597344"/>
              <a:gd name="connsiteY4" fmla="*/ 196343 h 224393"/>
              <a:gd name="connsiteX5" fmla="*/ 297320 w 2597344"/>
              <a:gd name="connsiteY5" fmla="*/ 213173 h 224393"/>
              <a:gd name="connsiteX6" fmla="*/ 813423 w 2597344"/>
              <a:gd name="connsiteY6" fmla="*/ 224393 h 224393"/>
              <a:gd name="connsiteX7" fmla="*/ 813423 w 2597344"/>
              <a:gd name="connsiteY7" fmla="*/ 162685 h 224393"/>
              <a:gd name="connsiteX8" fmla="*/ 2597344 w 2597344"/>
              <a:gd name="connsiteY8" fmla="*/ 201953 h 22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7344" h="224393">
                <a:moveTo>
                  <a:pt x="0" y="0"/>
                </a:moveTo>
                <a:lnTo>
                  <a:pt x="22439" y="72928"/>
                </a:lnTo>
                <a:lnTo>
                  <a:pt x="72927" y="145855"/>
                </a:lnTo>
                <a:lnTo>
                  <a:pt x="106586" y="173904"/>
                </a:lnTo>
                <a:lnTo>
                  <a:pt x="173904" y="196343"/>
                </a:lnTo>
                <a:lnTo>
                  <a:pt x="297320" y="213173"/>
                </a:lnTo>
                <a:lnTo>
                  <a:pt x="813423" y="224393"/>
                </a:lnTo>
                <a:lnTo>
                  <a:pt x="813423" y="162685"/>
                </a:lnTo>
                <a:lnTo>
                  <a:pt x="2597344" y="201953"/>
                </a:lnTo>
              </a:path>
            </a:pathLst>
          </a:custGeom>
          <a:noFill/>
          <a:ln w="38100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90257" y="6252541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21895" y="6216023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4265004" y="6335063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283968" y="6234591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499992" y="6314942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4067944" y="6216745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4355976" y="6237312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299085" y="6356352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4318049" y="6255880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4534073" y="6336231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4102025" y="6238034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133988" y="6292461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273369" y="6374302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171915" y="6264149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4452973" y="6349092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4421191" y="6306449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190879" y="6313750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471936" y="6294501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440155" y="6382302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4402228" y="6199789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226473" y="6207048"/>
            <a:ext cx="37927" cy="17950"/>
          </a:xfrm>
          <a:custGeom>
            <a:avLst/>
            <a:gdLst>
              <a:gd name="connsiteX0" fmla="*/ 0 w 102413"/>
              <a:gd name="connsiteY0" fmla="*/ 36576 h 87782"/>
              <a:gd name="connsiteX1" fmla="*/ 95097 w 102413"/>
              <a:gd name="connsiteY1" fmla="*/ 87782 h 87782"/>
              <a:gd name="connsiteX2" fmla="*/ 102413 w 102413"/>
              <a:gd name="connsiteY2" fmla="*/ 43891 h 87782"/>
              <a:gd name="connsiteX3" fmla="*/ 102413 w 102413"/>
              <a:gd name="connsiteY3" fmla="*/ 43891 h 87782"/>
              <a:gd name="connsiteX4" fmla="*/ 58521 w 102413"/>
              <a:gd name="connsiteY4" fmla="*/ 0 h 87782"/>
              <a:gd name="connsiteX5" fmla="*/ 0 w 102413"/>
              <a:gd name="connsiteY5" fmla="*/ 36576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13" h="87782">
                <a:moveTo>
                  <a:pt x="0" y="36576"/>
                </a:moveTo>
                <a:lnTo>
                  <a:pt x="95097" y="87782"/>
                </a:lnTo>
                <a:lnTo>
                  <a:pt x="102413" y="43891"/>
                </a:lnTo>
                <a:lnTo>
                  <a:pt x="102413" y="43891"/>
                </a:lnTo>
                <a:lnTo>
                  <a:pt x="58521" y="0"/>
                </a:lnTo>
                <a:lnTo>
                  <a:pt x="0" y="36576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-36512" y="836712"/>
            <a:ext cx="91805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 defTabSz="762000">
              <a:buFont typeface="Wingdings" pitchFamily="2" charset="2"/>
              <a:buNone/>
            </a:pPr>
            <a:r>
              <a:rPr lang="en-US" sz="1800" b="1" i="1" dirty="0"/>
              <a:t> Issues Affecting </a:t>
            </a:r>
            <a:r>
              <a:rPr lang="en-US" sz="1800" b="1" i="1" dirty="0" smtClean="0"/>
              <a:t>Forces # 4 &amp; 5 - Friction </a:t>
            </a:r>
            <a:r>
              <a:rPr lang="en-US" sz="1800" b="1" i="1" dirty="0"/>
              <a:t>or Shear </a:t>
            </a:r>
            <a:r>
              <a:rPr lang="en-US" sz="1800" b="1" i="1" dirty="0" smtClean="0"/>
              <a:t>Force </a:t>
            </a:r>
            <a:endParaRPr lang="en-US" sz="1800" b="1" i="1" dirty="0"/>
          </a:p>
          <a:p>
            <a:pPr marL="571500" lvl="1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/>
              <a:t>1.  Mix Consistence / </a:t>
            </a:r>
            <a:r>
              <a:rPr lang="en-US" sz="1800" b="1" i="1" dirty="0" smtClean="0"/>
              <a:t>Design:  Changed due to Segregation</a:t>
            </a:r>
            <a:endParaRPr lang="en-US" sz="1800" b="1" i="1" dirty="0"/>
          </a:p>
          <a:p>
            <a:pPr marL="571500" lvl="1" indent="-457200" algn="l" defTabSz="7620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 smtClean="0"/>
              <a:t>2</a:t>
            </a:r>
            <a:r>
              <a:rPr lang="en-US" sz="1800" b="1" i="1" dirty="0"/>
              <a:t>.  Screed </a:t>
            </a:r>
            <a:r>
              <a:rPr lang="en-US" sz="1800" b="1" i="1" dirty="0" smtClean="0"/>
              <a:t>Adjustments:  Incorrectly adjusted or adjustment change under load</a:t>
            </a:r>
            <a:endParaRPr lang="en-US" sz="1800" b="1" i="1" dirty="0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</p:spTree>
    <p:extLst>
      <p:ext uri="{BB962C8B-B14F-4D97-AF65-F5344CB8AC3E}">
        <p14:creationId xmlns:p14="http://schemas.microsoft.com/office/powerpoint/2010/main" val="12734316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1819408" y="2144173"/>
            <a:ext cx="6442810" cy="3517075"/>
            <a:chOff x="933449" y="2360197"/>
            <a:chExt cx="6442810" cy="3517075"/>
          </a:xfrm>
        </p:grpSpPr>
        <p:grpSp>
          <p:nvGrpSpPr>
            <p:cNvPr id="113" name="Group 112"/>
            <p:cNvGrpSpPr/>
            <p:nvPr/>
          </p:nvGrpSpPr>
          <p:grpSpPr>
            <a:xfrm>
              <a:off x="4054972" y="2360197"/>
              <a:ext cx="1885453" cy="1031443"/>
              <a:chOff x="5617357" y="1828800"/>
              <a:chExt cx="1885453" cy="1031443"/>
            </a:xfrm>
          </p:grpSpPr>
          <p:sp>
            <p:nvSpPr>
              <p:cNvPr id="140" name="Freeform 139"/>
              <p:cNvSpPr/>
              <p:nvPr/>
            </p:nvSpPr>
            <p:spPr bwMode="auto">
              <a:xfrm>
                <a:off x="6956755" y="1828800"/>
                <a:ext cx="380391" cy="1031443"/>
              </a:xfrm>
              <a:custGeom>
                <a:avLst/>
                <a:gdLst>
                  <a:gd name="connsiteX0" fmla="*/ 21946 w 380391"/>
                  <a:gd name="connsiteY0" fmla="*/ 102413 h 1031443"/>
                  <a:gd name="connsiteX1" fmla="*/ 43891 w 380391"/>
                  <a:gd name="connsiteY1" fmla="*/ 14630 h 1031443"/>
                  <a:gd name="connsiteX2" fmla="*/ 248717 w 380391"/>
                  <a:gd name="connsiteY2" fmla="*/ 7315 h 1031443"/>
                  <a:gd name="connsiteX3" fmla="*/ 270663 w 380391"/>
                  <a:gd name="connsiteY3" fmla="*/ 36576 h 1031443"/>
                  <a:gd name="connsiteX4" fmla="*/ 285293 w 380391"/>
                  <a:gd name="connsiteY4" fmla="*/ 65837 h 1031443"/>
                  <a:gd name="connsiteX5" fmla="*/ 263347 w 380391"/>
                  <a:gd name="connsiteY5" fmla="*/ 373075 h 1031443"/>
                  <a:gd name="connsiteX6" fmla="*/ 373075 w 380391"/>
                  <a:gd name="connsiteY6" fmla="*/ 848563 h 1031443"/>
                  <a:gd name="connsiteX7" fmla="*/ 380391 w 380391"/>
                  <a:gd name="connsiteY7" fmla="*/ 994867 h 1031443"/>
                  <a:gd name="connsiteX8" fmla="*/ 351130 w 380391"/>
                  <a:gd name="connsiteY8" fmla="*/ 1031443 h 1031443"/>
                  <a:gd name="connsiteX9" fmla="*/ 314554 w 380391"/>
                  <a:gd name="connsiteY9" fmla="*/ 1009498 h 1031443"/>
                  <a:gd name="connsiteX10" fmla="*/ 285293 w 380391"/>
                  <a:gd name="connsiteY10" fmla="*/ 987552 h 1031443"/>
                  <a:gd name="connsiteX11" fmla="*/ 285293 w 380391"/>
                  <a:gd name="connsiteY11" fmla="*/ 987552 h 1031443"/>
                  <a:gd name="connsiteX12" fmla="*/ 314554 w 380391"/>
                  <a:gd name="connsiteY12" fmla="*/ 855878 h 1031443"/>
                  <a:gd name="connsiteX13" fmla="*/ 0 w 380391"/>
                  <a:gd name="connsiteY13" fmla="*/ 307238 h 1031443"/>
                  <a:gd name="connsiteX14" fmla="*/ 21946 w 380391"/>
                  <a:gd name="connsiteY14" fmla="*/ 0 h 1031443"/>
                  <a:gd name="connsiteX15" fmla="*/ 65837 w 380391"/>
                  <a:gd name="connsiteY15" fmla="*/ 14630 h 103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0391" h="1031443">
                    <a:moveTo>
                      <a:pt x="21946" y="102413"/>
                    </a:moveTo>
                    <a:lnTo>
                      <a:pt x="43891" y="14630"/>
                    </a:lnTo>
                    <a:lnTo>
                      <a:pt x="248717" y="7315"/>
                    </a:lnTo>
                    <a:lnTo>
                      <a:pt x="270663" y="36576"/>
                    </a:lnTo>
                    <a:lnTo>
                      <a:pt x="285293" y="65837"/>
                    </a:lnTo>
                    <a:lnTo>
                      <a:pt x="263347" y="373075"/>
                    </a:lnTo>
                    <a:lnTo>
                      <a:pt x="373075" y="848563"/>
                    </a:lnTo>
                    <a:lnTo>
                      <a:pt x="380391" y="994867"/>
                    </a:lnTo>
                    <a:lnTo>
                      <a:pt x="351130" y="1031443"/>
                    </a:lnTo>
                    <a:lnTo>
                      <a:pt x="314554" y="1009498"/>
                    </a:lnTo>
                    <a:lnTo>
                      <a:pt x="285293" y="987552"/>
                    </a:lnTo>
                    <a:lnTo>
                      <a:pt x="285293" y="987552"/>
                    </a:lnTo>
                    <a:lnTo>
                      <a:pt x="314554" y="855878"/>
                    </a:lnTo>
                    <a:lnTo>
                      <a:pt x="0" y="307238"/>
                    </a:lnTo>
                    <a:lnTo>
                      <a:pt x="21946" y="0"/>
                    </a:lnTo>
                    <a:lnTo>
                      <a:pt x="65837" y="14630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1" name="Flowchart: Connector 140"/>
              <p:cNvSpPr/>
              <p:nvPr/>
            </p:nvSpPr>
            <p:spPr bwMode="auto">
              <a:xfrm>
                <a:off x="7380312" y="2741562"/>
                <a:ext cx="122498" cy="111374"/>
              </a:xfrm>
              <a:prstGeom prst="flowChartConnector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 bwMode="auto">
              <a:xfrm>
                <a:off x="6503213" y="1901952"/>
                <a:ext cx="468173" cy="248717"/>
              </a:xfrm>
              <a:custGeom>
                <a:avLst/>
                <a:gdLst>
                  <a:gd name="connsiteX0" fmla="*/ 117043 w 468173"/>
                  <a:gd name="connsiteY0" fmla="*/ 58522 h 248717"/>
                  <a:gd name="connsiteX1" fmla="*/ 292608 w 468173"/>
                  <a:gd name="connsiteY1" fmla="*/ 51206 h 248717"/>
                  <a:gd name="connsiteX2" fmla="*/ 314553 w 468173"/>
                  <a:gd name="connsiteY2" fmla="*/ 0 h 248717"/>
                  <a:gd name="connsiteX3" fmla="*/ 446227 w 468173"/>
                  <a:gd name="connsiteY3" fmla="*/ 7315 h 248717"/>
                  <a:gd name="connsiteX4" fmla="*/ 468173 w 468173"/>
                  <a:gd name="connsiteY4" fmla="*/ 7315 h 248717"/>
                  <a:gd name="connsiteX5" fmla="*/ 460857 w 468173"/>
                  <a:gd name="connsiteY5" fmla="*/ 248717 h 248717"/>
                  <a:gd name="connsiteX6" fmla="*/ 292608 w 468173"/>
                  <a:gd name="connsiteY6" fmla="*/ 248717 h 248717"/>
                  <a:gd name="connsiteX7" fmla="*/ 270662 w 468173"/>
                  <a:gd name="connsiteY7" fmla="*/ 182880 h 248717"/>
                  <a:gd name="connsiteX8" fmla="*/ 80467 w 468173"/>
                  <a:gd name="connsiteY8" fmla="*/ 182880 h 248717"/>
                  <a:gd name="connsiteX9" fmla="*/ 0 w 468173"/>
                  <a:gd name="connsiteY9" fmla="*/ 131674 h 248717"/>
                  <a:gd name="connsiteX10" fmla="*/ 7315 w 468173"/>
                  <a:gd name="connsiteY10" fmla="*/ 43891 h 24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8173" h="248717">
                    <a:moveTo>
                      <a:pt x="117043" y="58522"/>
                    </a:moveTo>
                    <a:lnTo>
                      <a:pt x="292608" y="51206"/>
                    </a:lnTo>
                    <a:lnTo>
                      <a:pt x="314553" y="0"/>
                    </a:lnTo>
                    <a:lnTo>
                      <a:pt x="446227" y="7315"/>
                    </a:lnTo>
                    <a:lnTo>
                      <a:pt x="468173" y="7315"/>
                    </a:lnTo>
                    <a:lnTo>
                      <a:pt x="460857" y="248717"/>
                    </a:lnTo>
                    <a:lnTo>
                      <a:pt x="292608" y="248717"/>
                    </a:lnTo>
                    <a:lnTo>
                      <a:pt x="270662" y="182880"/>
                    </a:lnTo>
                    <a:lnTo>
                      <a:pt x="80467" y="182880"/>
                    </a:lnTo>
                    <a:lnTo>
                      <a:pt x="0" y="131674"/>
                    </a:lnTo>
                    <a:lnTo>
                      <a:pt x="7315" y="43891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 bwMode="auto">
              <a:xfrm>
                <a:off x="6078931" y="1887322"/>
                <a:ext cx="651053" cy="256032"/>
              </a:xfrm>
              <a:custGeom>
                <a:avLst/>
                <a:gdLst>
                  <a:gd name="connsiteX0" fmla="*/ 614477 w 651053"/>
                  <a:gd name="connsiteY0" fmla="*/ 43891 h 256032"/>
                  <a:gd name="connsiteX1" fmla="*/ 614477 w 651053"/>
                  <a:gd name="connsiteY1" fmla="*/ 43891 h 256032"/>
                  <a:gd name="connsiteX2" fmla="*/ 526695 w 651053"/>
                  <a:gd name="connsiteY2" fmla="*/ 0 h 256032"/>
                  <a:gd name="connsiteX3" fmla="*/ 468173 w 651053"/>
                  <a:gd name="connsiteY3" fmla="*/ 7315 h 256032"/>
                  <a:gd name="connsiteX4" fmla="*/ 424282 w 651053"/>
                  <a:gd name="connsiteY4" fmla="*/ 29260 h 256032"/>
                  <a:gd name="connsiteX5" fmla="*/ 416967 w 651053"/>
                  <a:gd name="connsiteY5" fmla="*/ 51206 h 256032"/>
                  <a:gd name="connsiteX6" fmla="*/ 416967 w 651053"/>
                  <a:gd name="connsiteY6" fmla="*/ 51206 h 256032"/>
                  <a:gd name="connsiteX7" fmla="*/ 380391 w 651053"/>
                  <a:gd name="connsiteY7" fmla="*/ 87782 h 256032"/>
                  <a:gd name="connsiteX8" fmla="*/ 0 w 651053"/>
                  <a:gd name="connsiteY8" fmla="*/ 95097 h 256032"/>
                  <a:gd name="connsiteX9" fmla="*/ 80467 w 651053"/>
                  <a:gd name="connsiteY9" fmla="*/ 182880 h 256032"/>
                  <a:gd name="connsiteX10" fmla="*/ 387706 w 651053"/>
                  <a:gd name="connsiteY10" fmla="*/ 168249 h 256032"/>
                  <a:gd name="connsiteX11" fmla="*/ 431597 w 651053"/>
                  <a:gd name="connsiteY11" fmla="*/ 226771 h 256032"/>
                  <a:gd name="connsiteX12" fmla="*/ 475488 w 651053"/>
                  <a:gd name="connsiteY12" fmla="*/ 234086 h 256032"/>
                  <a:gd name="connsiteX13" fmla="*/ 504749 w 651053"/>
                  <a:gd name="connsiteY13" fmla="*/ 248716 h 256032"/>
                  <a:gd name="connsiteX14" fmla="*/ 541325 w 651053"/>
                  <a:gd name="connsiteY14" fmla="*/ 256032 h 256032"/>
                  <a:gd name="connsiteX15" fmla="*/ 570586 w 651053"/>
                  <a:gd name="connsiteY15" fmla="*/ 256032 h 256032"/>
                  <a:gd name="connsiteX16" fmla="*/ 599847 w 651053"/>
                  <a:gd name="connsiteY16" fmla="*/ 234086 h 256032"/>
                  <a:gd name="connsiteX17" fmla="*/ 599847 w 651053"/>
                  <a:gd name="connsiteY17" fmla="*/ 226771 h 256032"/>
                  <a:gd name="connsiteX18" fmla="*/ 651053 w 651053"/>
                  <a:gd name="connsiteY18" fmla="*/ 197510 h 256032"/>
                  <a:gd name="connsiteX19" fmla="*/ 614477 w 651053"/>
                  <a:gd name="connsiteY19" fmla="*/ 43891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1053" h="256032">
                    <a:moveTo>
                      <a:pt x="614477" y="43891"/>
                    </a:moveTo>
                    <a:lnTo>
                      <a:pt x="614477" y="43891"/>
                    </a:lnTo>
                    <a:lnTo>
                      <a:pt x="526695" y="0"/>
                    </a:lnTo>
                    <a:lnTo>
                      <a:pt x="468173" y="7315"/>
                    </a:lnTo>
                    <a:lnTo>
                      <a:pt x="424282" y="29260"/>
                    </a:lnTo>
                    <a:lnTo>
                      <a:pt x="416967" y="51206"/>
                    </a:lnTo>
                    <a:lnTo>
                      <a:pt x="416967" y="51206"/>
                    </a:lnTo>
                    <a:lnTo>
                      <a:pt x="380391" y="87782"/>
                    </a:lnTo>
                    <a:lnTo>
                      <a:pt x="0" y="95097"/>
                    </a:lnTo>
                    <a:lnTo>
                      <a:pt x="80467" y="182880"/>
                    </a:lnTo>
                    <a:lnTo>
                      <a:pt x="387706" y="168249"/>
                    </a:lnTo>
                    <a:lnTo>
                      <a:pt x="431597" y="226771"/>
                    </a:lnTo>
                    <a:lnTo>
                      <a:pt x="475488" y="234086"/>
                    </a:lnTo>
                    <a:lnTo>
                      <a:pt x="504749" y="248716"/>
                    </a:lnTo>
                    <a:lnTo>
                      <a:pt x="541325" y="256032"/>
                    </a:lnTo>
                    <a:lnTo>
                      <a:pt x="570586" y="256032"/>
                    </a:lnTo>
                    <a:lnTo>
                      <a:pt x="599847" y="234086"/>
                    </a:lnTo>
                    <a:lnTo>
                      <a:pt x="599847" y="226771"/>
                    </a:lnTo>
                    <a:lnTo>
                      <a:pt x="651053" y="197510"/>
                    </a:lnTo>
                    <a:lnTo>
                      <a:pt x="614477" y="4389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617357" y="1887322"/>
                <a:ext cx="32306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Straight Connector 144"/>
              <p:cNvCxnSpPr>
                <a:endCxn id="146" idx="0"/>
              </p:cNvCxnSpPr>
              <p:nvPr/>
            </p:nvCxnSpPr>
            <p:spPr bwMode="auto">
              <a:xfrm>
                <a:off x="5904225" y="1887322"/>
                <a:ext cx="679455" cy="4535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6" name="Freeform 145"/>
              <p:cNvSpPr/>
              <p:nvPr/>
            </p:nvSpPr>
            <p:spPr bwMode="auto">
              <a:xfrm>
                <a:off x="6583680" y="2143354"/>
                <a:ext cx="424282" cy="358444"/>
              </a:xfrm>
              <a:custGeom>
                <a:avLst/>
                <a:gdLst>
                  <a:gd name="connsiteX0" fmla="*/ 0 w 424282"/>
                  <a:gd name="connsiteY0" fmla="*/ 197510 h 358444"/>
                  <a:gd name="connsiteX1" fmla="*/ 197510 w 424282"/>
                  <a:gd name="connsiteY1" fmla="*/ 0 h 358444"/>
                  <a:gd name="connsiteX2" fmla="*/ 395021 w 424282"/>
                  <a:gd name="connsiteY2" fmla="*/ 0 h 358444"/>
                  <a:gd name="connsiteX3" fmla="*/ 424282 w 424282"/>
                  <a:gd name="connsiteY3" fmla="*/ 43891 h 358444"/>
                  <a:gd name="connsiteX4" fmla="*/ 336499 w 424282"/>
                  <a:gd name="connsiteY4" fmla="*/ 358444 h 358444"/>
                  <a:gd name="connsiteX5" fmla="*/ 0 w 424282"/>
                  <a:gd name="connsiteY5" fmla="*/ 197510 h 3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282" h="358444">
                    <a:moveTo>
                      <a:pt x="0" y="197510"/>
                    </a:moveTo>
                    <a:lnTo>
                      <a:pt x="197510" y="0"/>
                    </a:lnTo>
                    <a:lnTo>
                      <a:pt x="395021" y="0"/>
                    </a:lnTo>
                    <a:lnTo>
                      <a:pt x="424282" y="43891"/>
                    </a:lnTo>
                    <a:lnTo>
                      <a:pt x="336499" y="358444"/>
                    </a:lnTo>
                    <a:lnTo>
                      <a:pt x="0" y="19751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 bwMode="auto">
              <a:xfrm>
                <a:off x="5617357" y="2501798"/>
                <a:ext cx="133939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4" name="Group 113"/>
            <p:cNvGrpSpPr/>
            <p:nvPr/>
          </p:nvGrpSpPr>
          <p:grpSpPr>
            <a:xfrm>
              <a:off x="933449" y="4016668"/>
              <a:ext cx="6442810" cy="1860604"/>
              <a:chOff x="933449" y="4016668"/>
              <a:chExt cx="6442810" cy="1860604"/>
            </a:xfrm>
          </p:grpSpPr>
          <p:sp>
            <p:nvSpPr>
              <p:cNvPr id="135" name="Donut 134"/>
              <p:cNvSpPr/>
              <p:nvPr/>
            </p:nvSpPr>
            <p:spPr bwMode="auto">
              <a:xfrm>
                <a:off x="2124390" y="4016668"/>
                <a:ext cx="1079458" cy="996508"/>
              </a:xfrm>
              <a:prstGeom prst="donut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1979712" y="4260613"/>
                <a:ext cx="5244998" cy="1616659"/>
              </a:xfrm>
              <a:custGeom>
                <a:avLst/>
                <a:gdLst>
                  <a:gd name="connsiteX0" fmla="*/ 1397203 w 5244998"/>
                  <a:gd name="connsiteY0" fmla="*/ 0 h 1616659"/>
                  <a:gd name="connsiteX1" fmla="*/ 1155801 w 5244998"/>
                  <a:gd name="connsiteY1" fmla="*/ 65837 h 1616659"/>
                  <a:gd name="connsiteX2" fmla="*/ 892454 w 5244998"/>
                  <a:gd name="connsiteY2" fmla="*/ 146304 h 1616659"/>
                  <a:gd name="connsiteX3" fmla="*/ 709574 w 5244998"/>
                  <a:gd name="connsiteY3" fmla="*/ 226771 h 1616659"/>
                  <a:gd name="connsiteX4" fmla="*/ 526694 w 5244998"/>
                  <a:gd name="connsiteY4" fmla="*/ 373075 h 1616659"/>
                  <a:gd name="connsiteX5" fmla="*/ 409651 w 5244998"/>
                  <a:gd name="connsiteY5" fmla="*/ 468173 h 1616659"/>
                  <a:gd name="connsiteX6" fmla="*/ 329184 w 5244998"/>
                  <a:gd name="connsiteY6" fmla="*/ 599846 h 1616659"/>
                  <a:gd name="connsiteX7" fmla="*/ 256032 w 5244998"/>
                  <a:gd name="connsiteY7" fmla="*/ 702259 h 1616659"/>
                  <a:gd name="connsiteX8" fmla="*/ 212140 w 5244998"/>
                  <a:gd name="connsiteY8" fmla="*/ 826618 h 1616659"/>
                  <a:gd name="connsiteX9" fmla="*/ 138988 w 5244998"/>
                  <a:gd name="connsiteY9" fmla="*/ 972922 h 1616659"/>
                  <a:gd name="connsiteX10" fmla="*/ 51206 w 5244998"/>
                  <a:gd name="connsiteY10" fmla="*/ 1199693 h 1616659"/>
                  <a:gd name="connsiteX11" fmla="*/ 14630 w 5244998"/>
                  <a:gd name="connsiteY11" fmla="*/ 1382573 h 1616659"/>
                  <a:gd name="connsiteX12" fmla="*/ 0 w 5244998"/>
                  <a:gd name="connsiteY12" fmla="*/ 1616659 h 1616659"/>
                  <a:gd name="connsiteX13" fmla="*/ 5120640 w 5244998"/>
                  <a:gd name="connsiteY13" fmla="*/ 1609344 h 1616659"/>
                  <a:gd name="connsiteX14" fmla="*/ 5244998 w 5244998"/>
                  <a:gd name="connsiteY14" fmla="*/ 1441094 h 1616659"/>
                  <a:gd name="connsiteX15" fmla="*/ 5040172 w 5244998"/>
                  <a:gd name="connsiteY15" fmla="*/ 1331366 h 1616659"/>
                  <a:gd name="connsiteX16" fmla="*/ 5135270 w 5244998"/>
                  <a:gd name="connsiteY16" fmla="*/ 1126541 h 1616659"/>
                  <a:gd name="connsiteX17" fmla="*/ 3233318 w 5244998"/>
                  <a:gd name="connsiteY17" fmla="*/ 1133856 h 1616659"/>
                  <a:gd name="connsiteX18" fmla="*/ 1594713 w 5244998"/>
                  <a:gd name="connsiteY18" fmla="*/ 921715 h 1616659"/>
                  <a:gd name="connsiteX19" fmla="*/ 1528876 w 5244998"/>
                  <a:gd name="connsiteY19" fmla="*/ 885139 h 1616659"/>
                  <a:gd name="connsiteX20" fmla="*/ 1492300 w 5244998"/>
                  <a:gd name="connsiteY20" fmla="*/ 848563 h 1616659"/>
                  <a:gd name="connsiteX21" fmla="*/ 1433779 w 5244998"/>
                  <a:gd name="connsiteY21" fmla="*/ 738835 h 1616659"/>
                  <a:gd name="connsiteX22" fmla="*/ 1367942 w 5244998"/>
                  <a:gd name="connsiteY22" fmla="*/ 738835 h 1616659"/>
                  <a:gd name="connsiteX23" fmla="*/ 1397203 w 5244998"/>
                  <a:gd name="connsiteY23" fmla="*/ 0 h 161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44998" h="1616659">
                    <a:moveTo>
                      <a:pt x="1397203" y="0"/>
                    </a:moveTo>
                    <a:lnTo>
                      <a:pt x="1155801" y="65837"/>
                    </a:lnTo>
                    <a:lnTo>
                      <a:pt x="892454" y="146304"/>
                    </a:lnTo>
                    <a:lnTo>
                      <a:pt x="709574" y="226771"/>
                    </a:lnTo>
                    <a:lnTo>
                      <a:pt x="526694" y="373075"/>
                    </a:lnTo>
                    <a:lnTo>
                      <a:pt x="409651" y="468173"/>
                    </a:lnTo>
                    <a:lnTo>
                      <a:pt x="329184" y="599846"/>
                    </a:lnTo>
                    <a:lnTo>
                      <a:pt x="256032" y="702259"/>
                    </a:lnTo>
                    <a:lnTo>
                      <a:pt x="212140" y="826618"/>
                    </a:lnTo>
                    <a:lnTo>
                      <a:pt x="138988" y="972922"/>
                    </a:lnTo>
                    <a:lnTo>
                      <a:pt x="51206" y="1199693"/>
                    </a:lnTo>
                    <a:lnTo>
                      <a:pt x="14630" y="1382573"/>
                    </a:lnTo>
                    <a:lnTo>
                      <a:pt x="0" y="1616659"/>
                    </a:lnTo>
                    <a:lnTo>
                      <a:pt x="5120640" y="1609344"/>
                    </a:lnTo>
                    <a:lnTo>
                      <a:pt x="5244998" y="1441094"/>
                    </a:lnTo>
                    <a:lnTo>
                      <a:pt x="5040172" y="1331366"/>
                    </a:lnTo>
                    <a:lnTo>
                      <a:pt x="5135270" y="1126541"/>
                    </a:lnTo>
                    <a:lnTo>
                      <a:pt x="3233318" y="1133856"/>
                    </a:lnTo>
                    <a:lnTo>
                      <a:pt x="1594713" y="921715"/>
                    </a:lnTo>
                    <a:lnTo>
                      <a:pt x="1528876" y="885139"/>
                    </a:lnTo>
                    <a:lnTo>
                      <a:pt x="1492300" y="848563"/>
                    </a:lnTo>
                    <a:lnTo>
                      <a:pt x="1433779" y="738835"/>
                    </a:lnTo>
                    <a:lnTo>
                      <a:pt x="1367942" y="738835"/>
                    </a:lnTo>
                    <a:cubicBezTo>
                      <a:pt x="1370380" y="487680"/>
                      <a:pt x="1372819" y="236525"/>
                      <a:pt x="1397203" y="0"/>
                    </a:cubicBezTo>
                    <a:close/>
                  </a:path>
                </a:pathLst>
              </a:custGeom>
              <a:solidFill>
                <a:schemeClr val="accent4">
                  <a:lumMod val="85000"/>
                  <a:lumOff val="15000"/>
                </a:schemeClr>
              </a:solidFill>
              <a:ln w="3810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7" name="Line 3"/>
              <p:cNvSpPr>
                <a:spLocks noChangeShapeType="1"/>
              </p:cNvSpPr>
              <p:nvPr/>
            </p:nvSpPr>
            <p:spPr bwMode="auto">
              <a:xfrm flipH="1">
                <a:off x="933449" y="5859052"/>
                <a:ext cx="6442810" cy="1821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8" name="Line 5"/>
              <p:cNvSpPr>
                <a:spLocks noChangeShapeType="1"/>
              </p:cNvSpPr>
              <p:nvPr/>
            </p:nvSpPr>
            <p:spPr bwMode="auto">
              <a:xfrm>
                <a:off x="4932363" y="4935810"/>
                <a:ext cx="1962150" cy="9239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9" name="Line 3"/>
              <p:cNvSpPr>
                <a:spLocks noChangeShapeType="1"/>
              </p:cNvSpPr>
              <p:nvPr/>
            </p:nvSpPr>
            <p:spPr bwMode="auto">
              <a:xfrm flipH="1">
                <a:off x="5233436" y="5373216"/>
                <a:ext cx="1897292" cy="90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276600" y="3033195"/>
              <a:ext cx="2087488" cy="2340021"/>
              <a:chOff x="3276600" y="3033195"/>
              <a:chExt cx="2087488" cy="2340021"/>
            </a:xfrm>
          </p:grpSpPr>
          <p:sp>
            <p:nvSpPr>
              <p:cNvPr id="116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117" name="Straight Connector 116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flipH="1">
                <a:off x="4732284" y="3861048"/>
                <a:ext cx="631804" cy="5000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Connector 118"/>
              <p:cNvCxnSpPr>
                <a:stCxn id="130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 flipH="1" flipV="1">
                <a:off x="3474720" y="3243551"/>
                <a:ext cx="1197292" cy="6978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 flipH="1">
                <a:off x="4716016" y="3416198"/>
                <a:ext cx="16268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 flipH="1">
                <a:off x="4499992" y="3810273"/>
                <a:ext cx="224158" cy="3349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Flowchart: Connector 123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125" name="Straight Connector 124"/>
              <p:cNvCxnSpPr/>
              <p:nvPr/>
            </p:nvCxnSpPr>
            <p:spPr bwMode="auto">
              <a:xfrm flipV="1">
                <a:off x="4289121" y="4145236"/>
                <a:ext cx="210871" cy="35354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 flipV="1">
                <a:off x="4441521" y="4361135"/>
                <a:ext cx="290763" cy="29004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0" name="Freeform 129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 bwMode="auto">
              <a:xfrm>
                <a:off x="3493843" y="3428216"/>
                <a:ext cx="28606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3779912" y="3428216"/>
                <a:ext cx="1395002" cy="122296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Straight Connector 132"/>
              <p:cNvCxnSpPr>
                <a:stCxn id="130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 flipH="1">
                <a:off x="3364992" y="3615666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6779244" y="3804321"/>
            <a:ext cx="2041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Max. Compaction at Trailing Edge </a:t>
            </a:r>
          </a:p>
        </p:txBody>
      </p:sp>
      <p:sp>
        <p:nvSpPr>
          <p:cNvPr id="680965" name="Text Box 5"/>
          <p:cNvSpPr txBox="1">
            <a:spLocks noChangeArrowheads="1"/>
          </p:cNvSpPr>
          <p:nvPr/>
        </p:nvSpPr>
        <p:spPr bwMode="auto">
          <a:xfrm>
            <a:off x="2800300" y="1955800"/>
            <a:ext cx="979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/>
              <a:t>Main Screed</a:t>
            </a: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6300068" y="4749800"/>
            <a:ext cx="1962150" cy="9239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 flipH="1">
            <a:off x="7527205" y="4773144"/>
            <a:ext cx="9525" cy="360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68" name="Line 8"/>
          <p:cNvSpPr>
            <a:spLocks noChangeShapeType="1"/>
          </p:cNvSpPr>
          <p:nvPr/>
        </p:nvSpPr>
        <p:spPr bwMode="auto">
          <a:xfrm flipV="1">
            <a:off x="7536730" y="5683250"/>
            <a:ext cx="0" cy="409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69" name="Text Box 9"/>
          <p:cNvSpPr txBox="1">
            <a:spLocks noChangeArrowheads="1"/>
          </p:cNvSpPr>
          <p:nvPr/>
        </p:nvSpPr>
        <p:spPr bwMode="auto">
          <a:xfrm>
            <a:off x="6804099" y="6116638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Mat Thickness</a:t>
            </a:r>
          </a:p>
        </p:txBody>
      </p:sp>
      <p:sp>
        <p:nvSpPr>
          <p:cNvPr id="680970" name="Line 10"/>
          <p:cNvSpPr>
            <a:spLocks noChangeShapeType="1"/>
          </p:cNvSpPr>
          <p:nvPr/>
        </p:nvSpPr>
        <p:spPr bwMode="auto">
          <a:xfrm flipH="1" flipV="1">
            <a:off x="5489104" y="3598863"/>
            <a:ext cx="98425" cy="15541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75" name="Text Box 15"/>
          <p:cNvSpPr txBox="1">
            <a:spLocks noChangeArrowheads="1"/>
          </p:cNvSpPr>
          <p:nvPr/>
        </p:nvSpPr>
        <p:spPr bwMode="auto">
          <a:xfrm flipH="1">
            <a:off x="1168500" y="6146006"/>
            <a:ext cx="200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Material Flowing Under Screed</a:t>
            </a:r>
          </a:p>
        </p:txBody>
      </p:sp>
      <p:sp>
        <p:nvSpPr>
          <p:cNvPr id="680982" name="Line 22"/>
          <p:cNvSpPr>
            <a:spLocks noChangeShapeType="1"/>
          </p:cNvSpPr>
          <p:nvPr/>
        </p:nvSpPr>
        <p:spPr bwMode="auto">
          <a:xfrm>
            <a:off x="2834829" y="4437112"/>
            <a:ext cx="0" cy="374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83" name="Line 23"/>
          <p:cNvSpPr>
            <a:spLocks noChangeShapeType="1"/>
          </p:cNvSpPr>
          <p:nvPr/>
        </p:nvSpPr>
        <p:spPr bwMode="auto">
          <a:xfrm flipH="1">
            <a:off x="2557293" y="4815907"/>
            <a:ext cx="2108577" cy="10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86" name="Line 26"/>
          <p:cNvSpPr>
            <a:spLocks noChangeShapeType="1"/>
          </p:cNvSpPr>
          <p:nvPr/>
        </p:nvSpPr>
        <p:spPr bwMode="auto">
          <a:xfrm flipH="1">
            <a:off x="6232996" y="4365104"/>
            <a:ext cx="1219324" cy="7681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87" name="Line 27"/>
          <p:cNvSpPr>
            <a:spLocks noChangeShapeType="1"/>
          </p:cNvSpPr>
          <p:nvPr/>
        </p:nvSpPr>
        <p:spPr bwMode="auto">
          <a:xfrm flipH="1">
            <a:off x="4379801" y="5157190"/>
            <a:ext cx="1560227" cy="90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90" name="Line 30"/>
          <p:cNvSpPr>
            <a:spLocks noChangeShapeType="1"/>
          </p:cNvSpPr>
          <p:nvPr/>
        </p:nvSpPr>
        <p:spPr bwMode="auto">
          <a:xfrm flipH="1" flipV="1">
            <a:off x="4594159" y="5157190"/>
            <a:ext cx="9624" cy="94833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91" name="Line 31"/>
          <p:cNvSpPr>
            <a:spLocks noChangeShapeType="1"/>
          </p:cNvSpPr>
          <p:nvPr/>
        </p:nvSpPr>
        <p:spPr bwMode="auto">
          <a:xfrm flipH="1">
            <a:off x="4594159" y="4549186"/>
            <a:ext cx="2381" cy="27718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0992" name="Text Box 32"/>
          <p:cNvSpPr txBox="1">
            <a:spLocks noChangeArrowheads="1"/>
          </p:cNvSpPr>
          <p:nvPr/>
        </p:nvSpPr>
        <p:spPr bwMode="auto">
          <a:xfrm flipH="1">
            <a:off x="4603784" y="5733256"/>
            <a:ext cx="2006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/>
              <a:t>Screed Compaction</a:t>
            </a:r>
          </a:p>
          <a:p>
            <a:r>
              <a:rPr lang="en-US" sz="1600" b="1" i="1" dirty="0"/>
              <a:t>(Angle  of Attack)</a:t>
            </a:r>
          </a:p>
        </p:txBody>
      </p:sp>
      <p:sp>
        <p:nvSpPr>
          <p:cNvPr id="680999" name="Text Box 39"/>
          <p:cNvSpPr txBox="1">
            <a:spLocks noChangeArrowheads="1"/>
          </p:cNvSpPr>
          <p:nvPr/>
        </p:nvSpPr>
        <p:spPr bwMode="auto">
          <a:xfrm>
            <a:off x="32221" y="836712"/>
            <a:ext cx="7204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b="1" i="1" dirty="0" smtClean="0"/>
              <a:t>Review of Vibratory </a:t>
            </a:r>
            <a:r>
              <a:rPr lang="en-US" sz="1800" b="1" i="1" dirty="0"/>
              <a:t>Screed </a:t>
            </a:r>
            <a:r>
              <a:rPr lang="en-US" sz="1800" b="1" i="1" dirty="0" smtClean="0"/>
              <a:t>Compaction:</a:t>
            </a:r>
            <a:endParaRPr lang="en-US" sz="1600" b="1" i="1" dirty="0"/>
          </a:p>
        </p:txBody>
      </p:sp>
      <p:sp>
        <p:nvSpPr>
          <p:cNvPr id="680974" name="Line 14"/>
          <p:cNvSpPr>
            <a:spLocks noChangeShapeType="1"/>
          </p:cNvSpPr>
          <p:nvPr/>
        </p:nvSpPr>
        <p:spPr bwMode="auto">
          <a:xfrm flipH="1" flipV="1">
            <a:off x="2843808" y="5683250"/>
            <a:ext cx="0" cy="422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520753" y="2565399"/>
            <a:ext cx="824760" cy="4970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2255910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3" y="2732411"/>
            <a:ext cx="5271709" cy="29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1003" name="TextBox 681002"/>
          <p:cNvSpPr txBox="1"/>
          <p:nvPr/>
        </p:nvSpPr>
        <p:spPr>
          <a:xfrm>
            <a:off x="2411760" y="3645024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Main</a:t>
            </a:r>
            <a:endParaRPr lang="en-US" sz="1600" b="1" i="1" dirty="0"/>
          </a:p>
        </p:txBody>
      </p:sp>
      <p:sp>
        <p:nvSpPr>
          <p:cNvPr id="44" name="Line 31"/>
          <p:cNvSpPr>
            <a:spLocks noChangeShapeType="1"/>
          </p:cNvSpPr>
          <p:nvPr/>
        </p:nvSpPr>
        <p:spPr bwMode="auto">
          <a:xfrm flipV="1">
            <a:off x="8101013" y="2570311"/>
            <a:ext cx="0" cy="542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7524750" y="2027386"/>
            <a:ext cx="1150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i="1"/>
              <a:t>Paving Direction</a:t>
            </a:r>
          </a:p>
        </p:txBody>
      </p:sp>
      <p:pic>
        <p:nvPicPr>
          <p:cNvPr id="51" name="Picture 33" descr="Equal Width RM No strikeoff 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108474"/>
            <a:ext cx="2087562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6942138" y="4057799"/>
            <a:ext cx="293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endParaRPr lang="en-US"/>
          </a:p>
        </p:txBody>
      </p:sp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8742363" y="4057799"/>
            <a:ext cx="293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endParaRPr lang="en-US"/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7885113" y="3684736"/>
            <a:ext cx="293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endParaRPr lang="en-US"/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7878763" y="3192611"/>
            <a:ext cx="293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endParaRPr lang="en-US"/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8675688" y="3467249"/>
            <a:ext cx="293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endParaRPr lang="en-US"/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6948488" y="3467249"/>
            <a:ext cx="293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endParaRPr lang="en-US"/>
          </a:p>
        </p:txBody>
      </p:sp>
      <p:pic>
        <p:nvPicPr>
          <p:cNvPr id="59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4678511"/>
            <a:ext cx="2398712" cy="1774825"/>
          </a:xfrm>
          <a:prstGeom prst="rect">
            <a:avLst/>
          </a:prstGeom>
          <a:noFill/>
          <a:ln w="1905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34925" y="849486"/>
            <a:ext cx="82819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 smtClean="0"/>
              <a:t>Rear Mount Angle </a:t>
            </a:r>
            <a:r>
              <a:rPr lang="en-US" sz="1800" b="1" i="1" dirty="0"/>
              <a:t>of Attack &amp;</a:t>
            </a:r>
            <a:r>
              <a:rPr lang="en-US" sz="1800" b="1" i="1" dirty="0" smtClean="0"/>
              <a:t> vertical Adjust</a:t>
            </a:r>
            <a:endParaRPr lang="en-US" sz="1800" b="1" i="1" dirty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   -  Material Flowing Under all Screed Sections must Be Equal</a:t>
            </a:r>
          </a:p>
        </p:txBody>
      </p:sp>
      <p:sp>
        <p:nvSpPr>
          <p:cNvPr id="62" name="Line 3"/>
          <p:cNvSpPr>
            <a:spLocks noChangeShapeType="1"/>
          </p:cNvSpPr>
          <p:nvPr/>
        </p:nvSpPr>
        <p:spPr bwMode="auto">
          <a:xfrm flipH="1">
            <a:off x="97680" y="4725144"/>
            <a:ext cx="3910111" cy="885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" name="Freeform 11"/>
          <p:cNvSpPr>
            <a:spLocks/>
          </p:cNvSpPr>
          <p:nvPr/>
        </p:nvSpPr>
        <p:spPr bwMode="auto">
          <a:xfrm>
            <a:off x="1443038" y="3583582"/>
            <a:ext cx="1149350" cy="774700"/>
          </a:xfrm>
          <a:custGeom>
            <a:avLst/>
            <a:gdLst>
              <a:gd name="T0" fmla="*/ 724 w 724"/>
              <a:gd name="T1" fmla="*/ 0 h 488"/>
              <a:gd name="T2" fmla="*/ 497 w 724"/>
              <a:gd name="T3" fmla="*/ 61 h 488"/>
              <a:gd name="T4" fmla="*/ 183 w 724"/>
              <a:gd name="T5" fmla="*/ 244 h 488"/>
              <a:gd name="T6" fmla="*/ 0 w 724"/>
              <a:gd name="T7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4" h="488">
                <a:moveTo>
                  <a:pt x="724" y="0"/>
                </a:moveTo>
                <a:cubicBezTo>
                  <a:pt x="655" y="10"/>
                  <a:pt x="587" y="20"/>
                  <a:pt x="497" y="61"/>
                </a:cubicBezTo>
                <a:cubicBezTo>
                  <a:pt x="407" y="102"/>
                  <a:pt x="266" y="173"/>
                  <a:pt x="183" y="244"/>
                </a:cubicBezTo>
                <a:cubicBezTo>
                  <a:pt x="100" y="315"/>
                  <a:pt x="44" y="408"/>
                  <a:pt x="0" y="48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Line 16"/>
          <p:cNvSpPr>
            <a:spLocks noChangeShapeType="1"/>
          </p:cNvSpPr>
          <p:nvPr/>
        </p:nvSpPr>
        <p:spPr bwMode="auto">
          <a:xfrm>
            <a:off x="242144" y="4365104"/>
            <a:ext cx="1587" cy="414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" name="Line 17"/>
          <p:cNvSpPr>
            <a:spLocks noChangeShapeType="1"/>
          </p:cNvSpPr>
          <p:nvPr/>
        </p:nvSpPr>
        <p:spPr bwMode="auto">
          <a:xfrm flipV="1">
            <a:off x="251520" y="5589240"/>
            <a:ext cx="0" cy="25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" name="Text Box 18"/>
          <p:cNvSpPr txBox="1">
            <a:spLocks noChangeArrowheads="1"/>
          </p:cNvSpPr>
          <p:nvPr/>
        </p:nvSpPr>
        <p:spPr bwMode="auto">
          <a:xfrm>
            <a:off x="34925" y="5846026"/>
            <a:ext cx="16652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 dirty="0">
                <a:solidFill>
                  <a:srgbClr val="FF0000"/>
                </a:solidFill>
              </a:rPr>
              <a:t>Amount of material Flowing Under Screeds</a:t>
            </a:r>
          </a:p>
        </p:txBody>
      </p:sp>
      <p:sp>
        <p:nvSpPr>
          <p:cNvPr id="71" name="Text Box 20"/>
          <p:cNvSpPr txBox="1">
            <a:spLocks noChangeArrowheads="1"/>
          </p:cNvSpPr>
          <p:nvPr/>
        </p:nvSpPr>
        <p:spPr bwMode="auto">
          <a:xfrm>
            <a:off x="3923928" y="3861048"/>
            <a:ext cx="1284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LH &amp; RH </a:t>
            </a:r>
          </a:p>
          <a:p>
            <a:r>
              <a:rPr lang="en-US" sz="1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Extension</a:t>
            </a: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907009" y="4437112"/>
            <a:ext cx="928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rgbClr val="FF0000"/>
                </a:solidFill>
              </a:rPr>
              <a:t>Plane A</a:t>
            </a:r>
            <a:endParaRPr lang="en-US" sz="2200" dirty="0"/>
          </a:p>
        </p:txBody>
      </p:sp>
      <p:sp>
        <p:nvSpPr>
          <p:cNvPr id="75" name="Text Box 28"/>
          <p:cNvSpPr txBox="1">
            <a:spLocks noChangeArrowheads="1"/>
          </p:cNvSpPr>
          <p:nvPr/>
        </p:nvSpPr>
        <p:spPr bwMode="auto">
          <a:xfrm>
            <a:off x="844550" y="5157192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rgbClr val="FF0000"/>
                </a:solidFill>
              </a:rPr>
              <a:t>Plane B</a:t>
            </a:r>
            <a:endParaRPr lang="en-US" sz="2200" dirty="0"/>
          </a:p>
        </p:txBody>
      </p:sp>
      <p:sp>
        <p:nvSpPr>
          <p:cNvPr id="76" name="Line 22"/>
          <p:cNvSpPr>
            <a:spLocks noChangeShapeType="1"/>
          </p:cNvSpPr>
          <p:nvPr/>
        </p:nvSpPr>
        <p:spPr bwMode="auto">
          <a:xfrm>
            <a:off x="6011863" y="4782542"/>
            <a:ext cx="0" cy="374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7" name="Text Box 23"/>
          <p:cNvSpPr txBox="1">
            <a:spLocks noChangeArrowheads="1"/>
          </p:cNvSpPr>
          <p:nvPr/>
        </p:nvSpPr>
        <p:spPr bwMode="auto">
          <a:xfrm>
            <a:off x="5364163" y="4149080"/>
            <a:ext cx="1238250" cy="52322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i="1" dirty="0">
                <a:solidFill>
                  <a:srgbClr val="FF0000"/>
                </a:solidFill>
              </a:rPr>
              <a:t>Thickness of Mat</a:t>
            </a:r>
          </a:p>
        </p:txBody>
      </p:sp>
      <p:sp>
        <p:nvSpPr>
          <p:cNvPr id="78" name="Line 26"/>
          <p:cNvSpPr>
            <a:spLocks noChangeShapeType="1"/>
          </p:cNvSpPr>
          <p:nvPr/>
        </p:nvSpPr>
        <p:spPr bwMode="auto">
          <a:xfrm flipV="1">
            <a:off x="6084168" y="5655742"/>
            <a:ext cx="0" cy="25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flipH="1" flipV="1">
            <a:off x="97681" y="5589238"/>
            <a:ext cx="620251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0" name="Line 12"/>
          <p:cNvSpPr>
            <a:spLocks noChangeShapeType="1"/>
          </p:cNvSpPr>
          <p:nvPr/>
        </p:nvSpPr>
        <p:spPr bwMode="auto">
          <a:xfrm flipV="1">
            <a:off x="4644008" y="2996952"/>
            <a:ext cx="0" cy="53414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" name="Text Box 14"/>
          <p:cNvSpPr txBox="1">
            <a:spLocks noChangeArrowheads="1"/>
          </p:cNvSpPr>
          <p:nvPr/>
        </p:nvSpPr>
        <p:spPr bwMode="auto">
          <a:xfrm>
            <a:off x="4402438" y="2708920"/>
            <a:ext cx="45759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rgbClr val="FF0000"/>
                </a:solidFill>
              </a:rPr>
              <a:t>VA</a:t>
            </a:r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 flipH="1" flipV="1">
            <a:off x="1187623" y="5085184"/>
            <a:ext cx="5112567" cy="68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41691029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9568"/>
            <a:ext cx="5267375" cy="26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7" descr="C:\Users\lnars\Desktop\Old My Documents\picture\VF 500 and 600\Testing Thompson 3 14 2011\IMG_38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42" r="9684"/>
          <a:stretch/>
        </p:blipFill>
        <p:spPr bwMode="auto">
          <a:xfrm flipH="1">
            <a:off x="6334894" y="5048110"/>
            <a:ext cx="2773610" cy="183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3430969" y="4811159"/>
            <a:ext cx="2054848" cy="9239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1003" name="TextBox 681002"/>
          <p:cNvSpPr txBox="1"/>
          <p:nvPr/>
        </p:nvSpPr>
        <p:spPr>
          <a:xfrm>
            <a:off x="1980104" y="3954542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Ext</a:t>
            </a:r>
            <a:endParaRPr lang="en-US" sz="1600" b="1" i="1" dirty="0"/>
          </a:p>
        </p:txBody>
      </p:sp>
      <p:sp>
        <p:nvSpPr>
          <p:cNvPr id="62" name="Line 3"/>
          <p:cNvSpPr>
            <a:spLocks noChangeShapeType="1"/>
          </p:cNvSpPr>
          <p:nvPr/>
        </p:nvSpPr>
        <p:spPr bwMode="auto">
          <a:xfrm flipH="1">
            <a:off x="66585" y="4895878"/>
            <a:ext cx="281094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" name="Freeform 11"/>
          <p:cNvSpPr>
            <a:spLocks/>
          </p:cNvSpPr>
          <p:nvPr/>
        </p:nvSpPr>
        <p:spPr bwMode="auto">
          <a:xfrm>
            <a:off x="1443038" y="3676666"/>
            <a:ext cx="1149350" cy="774700"/>
          </a:xfrm>
          <a:custGeom>
            <a:avLst/>
            <a:gdLst>
              <a:gd name="T0" fmla="*/ 724 w 724"/>
              <a:gd name="T1" fmla="*/ 0 h 488"/>
              <a:gd name="T2" fmla="*/ 497 w 724"/>
              <a:gd name="T3" fmla="*/ 61 h 488"/>
              <a:gd name="T4" fmla="*/ 183 w 724"/>
              <a:gd name="T5" fmla="*/ 244 h 488"/>
              <a:gd name="T6" fmla="*/ 0 w 724"/>
              <a:gd name="T7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4" h="488">
                <a:moveTo>
                  <a:pt x="724" y="0"/>
                </a:moveTo>
                <a:cubicBezTo>
                  <a:pt x="655" y="10"/>
                  <a:pt x="587" y="20"/>
                  <a:pt x="497" y="61"/>
                </a:cubicBezTo>
                <a:cubicBezTo>
                  <a:pt x="407" y="102"/>
                  <a:pt x="266" y="173"/>
                  <a:pt x="183" y="244"/>
                </a:cubicBezTo>
                <a:cubicBezTo>
                  <a:pt x="100" y="315"/>
                  <a:pt x="44" y="408"/>
                  <a:pt x="0" y="48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Line 16"/>
          <p:cNvSpPr>
            <a:spLocks noChangeShapeType="1"/>
          </p:cNvSpPr>
          <p:nvPr/>
        </p:nvSpPr>
        <p:spPr bwMode="auto">
          <a:xfrm>
            <a:off x="242144" y="4458188"/>
            <a:ext cx="1587" cy="414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" name="Line 17"/>
          <p:cNvSpPr>
            <a:spLocks noChangeShapeType="1"/>
          </p:cNvSpPr>
          <p:nvPr/>
        </p:nvSpPr>
        <p:spPr bwMode="auto">
          <a:xfrm flipV="1">
            <a:off x="251520" y="5661248"/>
            <a:ext cx="0" cy="25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" name="Text Box 18"/>
          <p:cNvSpPr txBox="1">
            <a:spLocks noChangeArrowheads="1"/>
          </p:cNvSpPr>
          <p:nvPr/>
        </p:nvSpPr>
        <p:spPr bwMode="auto">
          <a:xfrm>
            <a:off x="34925" y="5858688"/>
            <a:ext cx="16652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 dirty="0">
                <a:solidFill>
                  <a:srgbClr val="FF0000"/>
                </a:solidFill>
              </a:rPr>
              <a:t>Amount of material Flowing Under Screeds</a:t>
            </a:r>
          </a:p>
        </p:txBody>
      </p:sp>
      <p:sp>
        <p:nvSpPr>
          <p:cNvPr id="71" name="Text Box 20"/>
          <p:cNvSpPr txBox="1">
            <a:spLocks noChangeArrowheads="1"/>
          </p:cNvSpPr>
          <p:nvPr/>
        </p:nvSpPr>
        <p:spPr bwMode="auto">
          <a:xfrm>
            <a:off x="2877319" y="4026550"/>
            <a:ext cx="7663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 smtClean="0">
                <a:solidFill>
                  <a:schemeClr val="tx2"/>
                </a:solidFill>
              </a:rPr>
              <a:t>Main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534244" y="4601063"/>
            <a:ext cx="928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>
                <a:solidFill>
                  <a:srgbClr val="FF0000"/>
                </a:solidFill>
              </a:rPr>
              <a:t>Plane A</a:t>
            </a:r>
            <a:endParaRPr lang="en-US" sz="2200"/>
          </a:p>
        </p:txBody>
      </p:sp>
      <p:sp>
        <p:nvSpPr>
          <p:cNvPr id="75" name="Text Box 28"/>
          <p:cNvSpPr txBox="1">
            <a:spLocks noChangeArrowheads="1"/>
          </p:cNvSpPr>
          <p:nvPr/>
        </p:nvSpPr>
        <p:spPr bwMode="auto">
          <a:xfrm>
            <a:off x="539552" y="5324698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rgbClr val="FF0000"/>
                </a:solidFill>
              </a:rPr>
              <a:t>Plane B</a:t>
            </a:r>
            <a:endParaRPr lang="en-US" sz="2200" dirty="0"/>
          </a:p>
        </p:txBody>
      </p:sp>
      <p:pic>
        <p:nvPicPr>
          <p:cNvPr id="70" name="Picture 29" descr="New FM 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95" y="3747119"/>
            <a:ext cx="2773610" cy="11044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0" descr="Equal Width FM C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95" y="2458615"/>
            <a:ext cx="2773609" cy="11220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Line 22"/>
          <p:cNvSpPr>
            <a:spLocks noChangeShapeType="1"/>
          </p:cNvSpPr>
          <p:nvPr/>
        </p:nvSpPr>
        <p:spPr bwMode="auto">
          <a:xfrm>
            <a:off x="5147692" y="4854550"/>
            <a:ext cx="0" cy="374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" name="Text Box 23"/>
          <p:cNvSpPr txBox="1">
            <a:spLocks noChangeArrowheads="1"/>
          </p:cNvSpPr>
          <p:nvPr/>
        </p:nvSpPr>
        <p:spPr bwMode="auto">
          <a:xfrm>
            <a:off x="4499992" y="4284385"/>
            <a:ext cx="1238250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Thickness of Mat</a:t>
            </a:r>
          </a:p>
        </p:txBody>
      </p:sp>
      <p:sp>
        <p:nvSpPr>
          <p:cNvPr id="83" name="Line 26"/>
          <p:cNvSpPr>
            <a:spLocks noChangeShapeType="1"/>
          </p:cNvSpPr>
          <p:nvPr/>
        </p:nvSpPr>
        <p:spPr bwMode="auto">
          <a:xfrm flipV="1">
            <a:off x="5148064" y="5748826"/>
            <a:ext cx="0" cy="25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6" name="Rectangle 3"/>
          <p:cNvSpPr>
            <a:spLocks noChangeArrowheads="1"/>
          </p:cNvSpPr>
          <p:nvPr/>
        </p:nvSpPr>
        <p:spPr bwMode="auto">
          <a:xfrm>
            <a:off x="15212" y="849369"/>
            <a:ext cx="9309316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62000">
              <a:lnSpc>
                <a:spcPct val="125000"/>
              </a:lnSpc>
            </a:pPr>
            <a:r>
              <a:rPr lang="en-US" sz="1800" b="1" i="1" dirty="0" smtClean="0"/>
              <a:t>Front Mount Extension Angle </a:t>
            </a:r>
            <a:r>
              <a:rPr lang="en-US" sz="1800" b="1" i="1" dirty="0"/>
              <a:t>of Attack &amp; Vertical </a:t>
            </a:r>
            <a:r>
              <a:rPr lang="en-US" sz="1800" b="1" i="1" dirty="0" smtClean="0"/>
              <a:t>Adjust</a:t>
            </a:r>
            <a:endParaRPr lang="en-US" sz="1800" b="1" i="1" dirty="0">
              <a:solidFill>
                <a:srgbClr val="FF0000"/>
              </a:solidFill>
            </a:endParaRPr>
          </a:p>
          <a:p>
            <a:pPr marL="285750" indent="-285750" algn="l" defTabSz="762000"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EIAA </a:t>
            </a:r>
            <a:r>
              <a:rPr lang="en-US" sz="1800" b="1" i="1" dirty="0"/>
              <a:t>- Ext. Independent Angle of Attack, Sets Leading Edges on the same </a:t>
            </a:r>
            <a:r>
              <a:rPr lang="en-US" sz="1800" b="1" i="1" dirty="0" smtClean="0"/>
              <a:t>plane</a:t>
            </a:r>
          </a:p>
          <a:p>
            <a:pPr marL="285750" indent="-285750" algn="l" defTabSz="762000"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VA </a:t>
            </a:r>
            <a:r>
              <a:rPr lang="en-US" sz="1800" b="1" i="1" dirty="0"/>
              <a:t>- Vertical Adjust, Sets the Trailing Edges on the same </a:t>
            </a:r>
            <a:r>
              <a:rPr lang="en-US" sz="1800" b="1" i="1" dirty="0" smtClean="0"/>
              <a:t>plane</a:t>
            </a:r>
          </a:p>
          <a:p>
            <a:pPr marL="285750" indent="-285750" algn="l" defTabSz="762000"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Parallelism </a:t>
            </a:r>
            <a:r>
              <a:rPr lang="en-US" sz="1800" b="1" i="1" dirty="0"/>
              <a:t>– Ensure VA is held at all paving width  </a:t>
            </a:r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 flipV="1">
            <a:off x="2555776" y="3416622"/>
            <a:ext cx="0" cy="53414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" name="Text Box 14"/>
          <p:cNvSpPr txBox="1">
            <a:spLocks noChangeArrowheads="1"/>
          </p:cNvSpPr>
          <p:nvPr/>
        </p:nvSpPr>
        <p:spPr bwMode="auto">
          <a:xfrm>
            <a:off x="2333774" y="3068960"/>
            <a:ext cx="45759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rgbClr val="FF0000"/>
                </a:solidFill>
              </a:rPr>
              <a:t>VA</a:t>
            </a:r>
          </a:p>
        </p:txBody>
      </p:sp>
      <p:sp>
        <p:nvSpPr>
          <p:cNvPr id="79" name="Text Box 15"/>
          <p:cNvSpPr txBox="1">
            <a:spLocks noChangeArrowheads="1"/>
          </p:cNvSpPr>
          <p:nvPr/>
        </p:nvSpPr>
        <p:spPr bwMode="auto">
          <a:xfrm>
            <a:off x="1619672" y="5322694"/>
            <a:ext cx="795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rgbClr val="FF0000"/>
                </a:solidFill>
              </a:rPr>
              <a:t>EIAA</a:t>
            </a:r>
            <a:endParaRPr lang="en-US" sz="2200" dirty="0"/>
          </a:p>
        </p:txBody>
      </p:sp>
      <p:sp>
        <p:nvSpPr>
          <p:cNvPr id="77" name="Freeform 13"/>
          <p:cNvSpPr>
            <a:spLocks/>
          </p:cNvSpPr>
          <p:nvPr/>
        </p:nvSpPr>
        <p:spPr bwMode="auto">
          <a:xfrm>
            <a:off x="1907704" y="4922599"/>
            <a:ext cx="538687" cy="378609"/>
          </a:xfrm>
          <a:custGeom>
            <a:avLst/>
            <a:gdLst>
              <a:gd name="T0" fmla="*/ 0 w 301"/>
              <a:gd name="T1" fmla="*/ 120 h 120"/>
              <a:gd name="T2" fmla="*/ 86 w 301"/>
              <a:gd name="T3" fmla="*/ 51 h 120"/>
              <a:gd name="T4" fmla="*/ 301 w 301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1" h="120">
                <a:moveTo>
                  <a:pt x="0" y="120"/>
                </a:moveTo>
                <a:cubicBezTo>
                  <a:pt x="43" y="107"/>
                  <a:pt x="47" y="70"/>
                  <a:pt x="86" y="51"/>
                </a:cubicBezTo>
                <a:cubicBezTo>
                  <a:pt x="154" y="17"/>
                  <a:pt x="223" y="0"/>
                  <a:pt x="301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 flipH="1" flipV="1">
            <a:off x="1308894" y="5301208"/>
            <a:ext cx="3137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flipH="1" flipV="1">
            <a:off x="66586" y="5661248"/>
            <a:ext cx="68899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18059223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40" name="Text Box 16"/>
          <p:cNvSpPr txBox="1">
            <a:spLocks noChangeArrowheads="1"/>
          </p:cNvSpPr>
          <p:nvPr/>
        </p:nvSpPr>
        <p:spPr bwMode="auto">
          <a:xfrm>
            <a:off x="-36514" y="836712"/>
            <a:ext cx="9109077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3429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485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2057400" indent="-3429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628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30861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433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005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577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40000"/>
              </a:lnSpc>
            </a:pPr>
            <a:r>
              <a:rPr lang="en-US" sz="1800" b="1" i="1" dirty="0" smtClean="0"/>
              <a:t>Extension </a:t>
            </a:r>
            <a:r>
              <a:rPr lang="en-US" sz="1800" b="1" i="1" dirty="0"/>
              <a:t>Screed Angle of Attack, VA (Match Height) &amp; </a:t>
            </a:r>
            <a:r>
              <a:rPr lang="en-US" sz="1800" b="1" i="1" dirty="0" smtClean="0"/>
              <a:t>Parallelism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Screed </a:t>
            </a:r>
            <a:r>
              <a:rPr lang="en-US" sz="1800" b="1" i="1" dirty="0"/>
              <a:t>Rigidity </a:t>
            </a:r>
            <a:r>
              <a:rPr lang="en-US" sz="1800" b="1" i="1" dirty="0" smtClean="0"/>
              <a:t>is important for </a:t>
            </a:r>
            <a:r>
              <a:rPr lang="en-US" sz="1800" b="1" i="1" dirty="0"/>
              <a:t>Consistency under all paving </a:t>
            </a:r>
            <a:r>
              <a:rPr lang="en-US" sz="1800" b="1" i="1" dirty="0" smtClean="0"/>
              <a:t>conditions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Sloppy Bushings etc. hinders screed performance</a:t>
            </a:r>
            <a:endParaRPr lang="en-US" sz="1800" b="1" i="1" dirty="0"/>
          </a:p>
        </p:txBody>
      </p:sp>
      <p:pic>
        <p:nvPicPr>
          <p:cNvPr id="666650" name="Picture 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12843" r="7475" b="12562"/>
          <a:stretch/>
        </p:blipFill>
        <p:spPr bwMode="auto">
          <a:xfrm>
            <a:off x="4919154" y="3642373"/>
            <a:ext cx="4153409" cy="2810963"/>
          </a:xfrm>
          <a:prstGeom prst="rect">
            <a:avLst/>
          </a:prstGeom>
          <a:noFill/>
          <a:ln w="12700">
            <a:solidFill>
              <a:srgbClr val="09875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42373"/>
            <a:ext cx="4771838" cy="280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2998693"/>
            <a:ext cx="2621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/>
              <a:t>Rear Mount Extension</a:t>
            </a:r>
          </a:p>
          <a:p>
            <a:r>
              <a:rPr lang="en-US" sz="1800" b="1" i="1" dirty="0" smtClean="0"/>
              <a:t>VR 600 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646772" y="2998693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/>
              <a:t>Front Mount Extension</a:t>
            </a:r>
          </a:p>
          <a:p>
            <a:r>
              <a:rPr lang="en-US" sz="1800" b="1" i="1" dirty="0" smtClean="0"/>
              <a:t>VR 600 </a:t>
            </a:r>
            <a:endParaRPr lang="en-US" sz="1800" dirty="0"/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1539177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Text Box 2"/>
          <p:cNvSpPr txBox="1">
            <a:spLocks noChangeArrowheads="1"/>
          </p:cNvSpPr>
          <p:nvPr/>
        </p:nvSpPr>
        <p:spPr bwMode="auto">
          <a:xfrm>
            <a:off x="4255" y="820806"/>
            <a:ext cx="91201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/>
              <a:t>Avoid Screed Twisting: - Both Tow point should be close together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Either use Screw or Tow point – NOT one of each</a:t>
            </a:r>
            <a:endParaRPr lang="en-US" sz="1800" b="1" i="1" dirty="0"/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Principles of the Free Floating Screed</a:t>
            </a:r>
          </a:p>
        </p:txBody>
      </p:sp>
      <p:pic>
        <p:nvPicPr>
          <p:cNvPr id="701785" name="Picture 345" descr="C:\Users\lnars\Desktop\Old My Documents\picture\Dash 3 10 ft\TA S2000-3\IMG_1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8" t="44023" r="10030" b="16249"/>
          <a:stretch/>
        </p:blipFill>
        <p:spPr bwMode="auto">
          <a:xfrm>
            <a:off x="11115" y="1957125"/>
            <a:ext cx="4272853" cy="251885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nars\Desktop\Old My Documents\picture\Dash 3\6 16 15 Nashville Proto\135.JPG"/>
          <p:cNvPicPr>
            <a:picLocks noChangeAspect="1" noChangeArrowheads="1"/>
          </p:cNvPicPr>
          <p:nvPr/>
        </p:nvPicPr>
        <p:blipFill rotWithShape="1">
          <a:blip r:embed="rId4"/>
          <a:srcRect t="5015" b="1010"/>
          <a:stretch/>
        </p:blipFill>
        <p:spPr bwMode="auto">
          <a:xfrm>
            <a:off x="5450137" y="4210726"/>
            <a:ext cx="3693863" cy="26026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8" t="22681" r="13791" b="54384"/>
          <a:stretch/>
        </p:blipFill>
        <p:spPr bwMode="auto">
          <a:xfrm>
            <a:off x="5450137" y="1928407"/>
            <a:ext cx="3693863" cy="21030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6410126" y="5549230"/>
            <a:ext cx="54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tx1"/>
                </a:solidFill>
              </a:rPr>
              <a:t>Tow Point</a:t>
            </a:r>
          </a:p>
        </p:txBody>
      </p:sp>
      <p:sp>
        <p:nvSpPr>
          <p:cNvPr id="9" name="Rectangle 35"/>
          <p:cNvSpPr>
            <a:spLocks noChangeArrowheads="1"/>
          </p:cNvSpPr>
          <p:nvPr/>
        </p:nvSpPr>
        <p:spPr bwMode="auto">
          <a:xfrm>
            <a:off x="7695984" y="5512051"/>
            <a:ext cx="54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tx1"/>
                </a:solidFill>
              </a:rPr>
              <a:t>Tow Point</a:t>
            </a:r>
          </a:p>
        </p:txBody>
      </p:sp>
      <p:pic>
        <p:nvPicPr>
          <p:cNvPr id="10" name="Picture 5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9" b="8210"/>
          <a:stretch/>
        </p:blipFill>
        <p:spPr bwMode="auto">
          <a:xfrm>
            <a:off x="4255" y="4500012"/>
            <a:ext cx="3902473" cy="23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179512" y="5949280"/>
            <a:ext cx="0" cy="50405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547664" y="5085184"/>
            <a:ext cx="0" cy="4995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Freeform 18"/>
          <p:cNvSpPr/>
          <p:nvPr/>
        </p:nvSpPr>
        <p:spPr bwMode="auto">
          <a:xfrm>
            <a:off x="2019300" y="5805264"/>
            <a:ext cx="1905000" cy="1028700"/>
          </a:xfrm>
          <a:custGeom>
            <a:avLst/>
            <a:gdLst>
              <a:gd name="connsiteX0" fmla="*/ 133350 w 1905000"/>
              <a:gd name="connsiteY0" fmla="*/ 962025 h 1028700"/>
              <a:gd name="connsiteX1" fmla="*/ 1866900 w 1905000"/>
              <a:gd name="connsiteY1" fmla="*/ 0 h 1028700"/>
              <a:gd name="connsiteX2" fmla="*/ 1895475 w 1905000"/>
              <a:gd name="connsiteY2" fmla="*/ 66675 h 1028700"/>
              <a:gd name="connsiteX3" fmla="*/ 1905000 w 1905000"/>
              <a:gd name="connsiteY3" fmla="*/ 457200 h 1028700"/>
              <a:gd name="connsiteX4" fmla="*/ 752475 w 1905000"/>
              <a:gd name="connsiteY4" fmla="*/ 1028700 h 1028700"/>
              <a:gd name="connsiteX5" fmla="*/ 104775 w 1905000"/>
              <a:gd name="connsiteY5" fmla="*/ 1028700 h 1028700"/>
              <a:gd name="connsiteX6" fmla="*/ 0 w 1905000"/>
              <a:gd name="connsiteY6" fmla="*/ 971550 h 1028700"/>
              <a:gd name="connsiteX7" fmla="*/ 0 w 1905000"/>
              <a:gd name="connsiteY7" fmla="*/ 971550 h 1028700"/>
              <a:gd name="connsiteX8" fmla="*/ 133350 w 1905000"/>
              <a:gd name="connsiteY8" fmla="*/ 962025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0" h="1028700">
                <a:moveTo>
                  <a:pt x="133350" y="962025"/>
                </a:moveTo>
                <a:lnTo>
                  <a:pt x="1866900" y="0"/>
                </a:lnTo>
                <a:lnTo>
                  <a:pt x="1895475" y="66675"/>
                </a:lnTo>
                <a:lnTo>
                  <a:pt x="1905000" y="457200"/>
                </a:lnTo>
                <a:lnTo>
                  <a:pt x="752475" y="1028700"/>
                </a:lnTo>
                <a:lnTo>
                  <a:pt x="104775" y="1028700"/>
                </a:lnTo>
                <a:lnTo>
                  <a:pt x="0" y="971550"/>
                </a:lnTo>
                <a:lnTo>
                  <a:pt x="0" y="971550"/>
                </a:lnTo>
                <a:lnTo>
                  <a:pt x="133350" y="962025"/>
                </a:ln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54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ChangeArrowheads="1"/>
          </p:cNvSpPr>
          <p:nvPr/>
        </p:nvSpPr>
        <p:spPr bwMode="auto">
          <a:xfrm>
            <a:off x="0" y="836712"/>
            <a:ext cx="87484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62000">
              <a:lnSpc>
                <a:spcPct val="150000"/>
              </a:lnSpc>
            </a:pPr>
            <a:r>
              <a:rPr lang="en-US" sz="1800" b="1" i="1" dirty="0"/>
              <a:t>Extension Screed Angle of Attack &amp; Vertical Adjust</a:t>
            </a:r>
          </a:p>
          <a:p>
            <a:pPr marL="285750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Correct </a:t>
            </a:r>
            <a:r>
              <a:rPr lang="en-US" sz="1800" b="1" i="1" dirty="0"/>
              <a:t>Angle of Attack &amp; Vertical Adjust = Stabile Screed &amp; Quality Mat</a:t>
            </a:r>
          </a:p>
        </p:txBody>
      </p:sp>
      <p:pic>
        <p:nvPicPr>
          <p:cNvPr id="764930" name="Picture 2" descr="C:\Users\lnars\Desktop\Old My Documents\picture\VF 500 and 600\Durwood Green Engineering\IMG_3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8"/>
          <a:stretch/>
        </p:blipFill>
        <p:spPr bwMode="auto">
          <a:xfrm>
            <a:off x="1115616" y="2492896"/>
            <a:ext cx="7237136" cy="414046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9351868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69" y="3573015"/>
            <a:ext cx="4870268" cy="272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0546" name="Rectangle 2"/>
          <p:cNvSpPr>
            <a:spLocks noChangeArrowheads="1"/>
          </p:cNvSpPr>
          <p:nvPr/>
        </p:nvSpPr>
        <p:spPr bwMode="auto">
          <a:xfrm>
            <a:off x="-36512" y="836712"/>
            <a:ext cx="9180512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62000">
              <a:lnSpc>
                <a:spcPct val="150000"/>
              </a:lnSpc>
            </a:pPr>
            <a:r>
              <a:rPr lang="en-US" sz="1800" b="1" i="1" dirty="0"/>
              <a:t>Extension Screed, EIAA Greater Than Main Screed Angle</a:t>
            </a:r>
          </a:p>
          <a:p>
            <a:pPr marL="400050" lvl="1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The Result Is More compaction under the Extension &amp; shadow at the Center</a:t>
            </a:r>
          </a:p>
          <a:p>
            <a:pPr marL="400050" lvl="1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Inconsistent </a:t>
            </a:r>
            <a:r>
              <a:rPr lang="en-US" sz="1800" b="1" i="1" dirty="0"/>
              <a:t>Screed Compaction</a:t>
            </a:r>
          </a:p>
        </p:txBody>
      </p:sp>
      <p:sp>
        <p:nvSpPr>
          <p:cNvPr id="73" name="Line 3"/>
          <p:cNvSpPr>
            <a:spLocks noChangeShapeType="1"/>
          </p:cNvSpPr>
          <p:nvPr/>
        </p:nvSpPr>
        <p:spPr bwMode="auto">
          <a:xfrm flipH="1">
            <a:off x="4254815" y="5445224"/>
            <a:ext cx="3116799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flipH="1">
            <a:off x="4254812" y="5791740"/>
            <a:ext cx="2909475" cy="13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5" name="Freeform 11"/>
          <p:cNvSpPr>
            <a:spLocks/>
          </p:cNvSpPr>
          <p:nvPr/>
        </p:nvSpPr>
        <p:spPr bwMode="auto">
          <a:xfrm>
            <a:off x="5835799" y="3410701"/>
            <a:ext cx="1149350" cy="774700"/>
          </a:xfrm>
          <a:custGeom>
            <a:avLst/>
            <a:gdLst>
              <a:gd name="T0" fmla="*/ 724 w 724"/>
              <a:gd name="T1" fmla="*/ 0 h 488"/>
              <a:gd name="T2" fmla="*/ 497 w 724"/>
              <a:gd name="T3" fmla="*/ 61 h 488"/>
              <a:gd name="T4" fmla="*/ 183 w 724"/>
              <a:gd name="T5" fmla="*/ 244 h 488"/>
              <a:gd name="T6" fmla="*/ 0 w 724"/>
              <a:gd name="T7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4" h="488">
                <a:moveTo>
                  <a:pt x="724" y="0"/>
                </a:moveTo>
                <a:cubicBezTo>
                  <a:pt x="655" y="10"/>
                  <a:pt x="587" y="20"/>
                  <a:pt x="497" y="61"/>
                </a:cubicBezTo>
                <a:cubicBezTo>
                  <a:pt x="407" y="102"/>
                  <a:pt x="266" y="173"/>
                  <a:pt x="183" y="244"/>
                </a:cubicBezTo>
                <a:cubicBezTo>
                  <a:pt x="100" y="315"/>
                  <a:pt x="44" y="408"/>
                  <a:pt x="0" y="48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7" name="Line 3"/>
          <p:cNvSpPr>
            <a:spLocks noChangeShapeType="1"/>
          </p:cNvSpPr>
          <p:nvPr/>
        </p:nvSpPr>
        <p:spPr bwMode="auto">
          <a:xfrm flipH="1">
            <a:off x="4507501" y="5517232"/>
            <a:ext cx="141455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8" name="Line 34"/>
          <p:cNvSpPr>
            <a:spLocks noChangeShapeType="1"/>
          </p:cNvSpPr>
          <p:nvPr/>
        </p:nvSpPr>
        <p:spPr bwMode="auto">
          <a:xfrm flipV="1">
            <a:off x="4420520" y="5805165"/>
            <a:ext cx="7464" cy="2881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" name="Line 34"/>
          <p:cNvSpPr>
            <a:spLocks noChangeShapeType="1"/>
          </p:cNvSpPr>
          <p:nvPr/>
        </p:nvSpPr>
        <p:spPr bwMode="auto">
          <a:xfrm flipV="1">
            <a:off x="4716016" y="5791740"/>
            <a:ext cx="7464" cy="2881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0" name="Line 34"/>
          <p:cNvSpPr>
            <a:spLocks noChangeShapeType="1"/>
          </p:cNvSpPr>
          <p:nvPr/>
        </p:nvSpPr>
        <p:spPr bwMode="auto">
          <a:xfrm>
            <a:off x="4427984" y="3385071"/>
            <a:ext cx="0" cy="2060153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1" name="Line 34"/>
          <p:cNvSpPr>
            <a:spLocks noChangeShapeType="1"/>
          </p:cNvSpPr>
          <p:nvPr/>
        </p:nvSpPr>
        <p:spPr bwMode="auto">
          <a:xfrm flipH="1">
            <a:off x="4716016" y="3742506"/>
            <a:ext cx="3732" cy="177472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2" name="Text Box 20"/>
          <p:cNvSpPr txBox="1">
            <a:spLocks noChangeArrowheads="1"/>
          </p:cNvSpPr>
          <p:nvPr/>
        </p:nvSpPr>
        <p:spPr bwMode="auto">
          <a:xfrm>
            <a:off x="4507501" y="3356992"/>
            <a:ext cx="19246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 smtClean="0">
                <a:solidFill>
                  <a:schemeClr val="tx2"/>
                </a:solidFill>
              </a:rPr>
              <a:t>Main Compaction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93" name="Text Box 20"/>
          <p:cNvSpPr txBox="1">
            <a:spLocks noChangeArrowheads="1"/>
          </p:cNvSpPr>
          <p:nvPr/>
        </p:nvSpPr>
        <p:spPr bwMode="auto">
          <a:xfrm>
            <a:off x="4238247" y="2968870"/>
            <a:ext cx="24939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 smtClean="0">
                <a:solidFill>
                  <a:schemeClr val="tx2"/>
                </a:solidFill>
              </a:rPr>
              <a:t>Extension Compaction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7014389" y="5454595"/>
            <a:ext cx="1558456" cy="341906"/>
          </a:xfrm>
          <a:custGeom>
            <a:avLst/>
            <a:gdLst>
              <a:gd name="connsiteX0" fmla="*/ 1558456 w 1558456"/>
              <a:gd name="connsiteY0" fmla="*/ 341906 h 341906"/>
              <a:gd name="connsiteX1" fmla="*/ 71562 w 1558456"/>
              <a:gd name="connsiteY1" fmla="*/ 341906 h 341906"/>
              <a:gd name="connsiteX2" fmla="*/ 111318 w 1558456"/>
              <a:gd name="connsiteY2" fmla="*/ 246490 h 341906"/>
              <a:gd name="connsiteX3" fmla="*/ 0 w 1558456"/>
              <a:gd name="connsiteY3" fmla="*/ 214685 h 341906"/>
              <a:gd name="connsiteX4" fmla="*/ 23854 w 1558456"/>
              <a:gd name="connsiteY4" fmla="*/ 0 h 341906"/>
              <a:gd name="connsiteX5" fmla="*/ 111318 w 1558456"/>
              <a:gd name="connsiteY5" fmla="*/ 0 h 341906"/>
              <a:gd name="connsiteX6" fmla="*/ 119270 w 1558456"/>
              <a:gd name="connsiteY6" fmla="*/ 47708 h 341906"/>
              <a:gd name="connsiteX7" fmla="*/ 151075 w 1558456"/>
              <a:gd name="connsiteY7" fmla="*/ 87464 h 341906"/>
              <a:gd name="connsiteX8" fmla="*/ 151075 w 1558456"/>
              <a:gd name="connsiteY8" fmla="*/ 87464 h 341906"/>
              <a:gd name="connsiteX9" fmla="*/ 206734 w 1558456"/>
              <a:gd name="connsiteY9" fmla="*/ 143123 h 341906"/>
              <a:gd name="connsiteX10" fmla="*/ 286247 w 1558456"/>
              <a:gd name="connsiteY10" fmla="*/ 166977 h 341906"/>
              <a:gd name="connsiteX11" fmla="*/ 1558456 w 1558456"/>
              <a:gd name="connsiteY11" fmla="*/ 341906 h 34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8456" h="341906">
                <a:moveTo>
                  <a:pt x="1558456" y="341906"/>
                </a:moveTo>
                <a:lnTo>
                  <a:pt x="71562" y="341906"/>
                </a:lnTo>
                <a:lnTo>
                  <a:pt x="111318" y="246490"/>
                </a:lnTo>
                <a:lnTo>
                  <a:pt x="0" y="214685"/>
                </a:lnTo>
                <a:lnTo>
                  <a:pt x="23854" y="0"/>
                </a:lnTo>
                <a:lnTo>
                  <a:pt x="111318" y="0"/>
                </a:lnTo>
                <a:lnTo>
                  <a:pt x="119270" y="47708"/>
                </a:lnTo>
                <a:lnTo>
                  <a:pt x="151075" y="87464"/>
                </a:lnTo>
                <a:lnTo>
                  <a:pt x="151075" y="87464"/>
                </a:lnTo>
                <a:lnTo>
                  <a:pt x="206734" y="143123"/>
                </a:lnTo>
                <a:lnTo>
                  <a:pt x="286247" y="166977"/>
                </a:lnTo>
                <a:lnTo>
                  <a:pt x="1558456" y="341906"/>
                </a:lnTo>
                <a:close/>
              </a:path>
            </a:pathLst>
          </a:cu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985149" y="5805264"/>
            <a:ext cx="183532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6978" name="Picture 2" descr="C:\Users\lnars\Desktop\Old My Documents\picture\106APPLE\IMG_62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3" r="1" b="56709"/>
          <a:stretch/>
        </p:blipFill>
        <p:spPr bwMode="auto">
          <a:xfrm>
            <a:off x="45944" y="3021972"/>
            <a:ext cx="3733968" cy="321579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7311682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ChangeArrowheads="1"/>
          </p:cNvSpPr>
          <p:nvPr/>
        </p:nvSpPr>
        <p:spPr bwMode="auto">
          <a:xfrm>
            <a:off x="0" y="836712"/>
            <a:ext cx="914400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62000">
              <a:lnSpc>
                <a:spcPct val="140000"/>
              </a:lnSpc>
            </a:pPr>
            <a:r>
              <a:rPr lang="en-US" sz="1800" b="1" i="1" dirty="0"/>
              <a:t>Extension Screed Higher </a:t>
            </a:r>
            <a:r>
              <a:rPr lang="en-US" sz="1800" b="1" i="1" dirty="0" smtClean="0"/>
              <a:t>than </a:t>
            </a:r>
            <a:r>
              <a:rPr lang="en-US" sz="1800" b="1" i="1" dirty="0"/>
              <a:t>the Main Screed</a:t>
            </a:r>
          </a:p>
          <a:p>
            <a:pPr marL="400050" lvl="1" indent="-285750" algn="l" defTabSz="7620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The Result Is Lines &amp; Thicker Mat Under the Ext.</a:t>
            </a:r>
          </a:p>
          <a:p>
            <a:pPr marL="400050" lvl="1" indent="-285750" algn="l" defTabSz="7620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 Inconsistent Screed </a:t>
            </a:r>
            <a:r>
              <a:rPr lang="en-US" sz="1800" b="1" i="1" dirty="0" smtClean="0"/>
              <a:t>Compaction</a:t>
            </a:r>
          </a:p>
          <a:p>
            <a:pPr marL="400050" lvl="1" indent="-285750" algn="l" defTabSz="7620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Adjust on the fly with Un-equal width screeds</a:t>
            </a:r>
            <a:endParaRPr lang="en-US" sz="1800" b="1" i="1" dirty="0"/>
          </a:p>
        </p:txBody>
      </p:sp>
      <p:sp>
        <p:nvSpPr>
          <p:cNvPr id="75" name="Freeform 11"/>
          <p:cNvSpPr>
            <a:spLocks/>
          </p:cNvSpPr>
          <p:nvPr/>
        </p:nvSpPr>
        <p:spPr bwMode="auto">
          <a:xfrm>
            <a:off x="6447182" y="867385"/>
            <a:ext cx="787392" cy="628811"/>
          </a:xfrm>
          <a:custGeom>
            <a:avLst/>
            <a:gdLst>
              <a:gd name="T0" fmla="*/ 724 w 724"/>
              <a:gd name="T1" fmla="*/ 0 h 488"/>
              <a:gd name="T2" fmla="*/ 497 w 724"/>
              <a:gd name="T3" fmla="*/ 61 h 488"/>
              <a:gd name="T4" fmla="*/ 183 w 724"/>
              <a:gd name="T5" fmla="*/ 244 h 488"/>
              <a:gd name="T6" fmla="*/ 0 w 724"/>
              <a:gd name="T7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4" h="488">
                <a:moveTo>
                  <a:pt x="724" y="0"/>
                </a:moveTo>
                <a:cubicBezTo>
                  <a:pt x="655" y="10"/>
                  <a:pt x="587" y="20"/>
                  <a:pt x="497" y="61"/>
                </a:cubicBezTo>
                <a:cubicBezTo>
                  <a:pt x="407" y="102"/>
                  <a:pt x="266" y="173"/>
                  <a:pt x="183" y="244"/>
                </a:cubicBezTo>
                <a:cubicBezTo>
                  <a:pt x="100" y="315"/>
                  <a:pt x="44" y="408"/>
                  <a:pt x="0" y="48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7719245" y="3113261"/>
            <a:ext cx="1605393" cy="71900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4"/>
          <a:stretch/>
        </p:blipFill>
        <p:spPr bwMode="auto">
          <a:xfrm>
            <a:off x="4661318" y="4423848"/>
            <a:ext cx="4540757" cy="24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Line 3"/>
          <p:cNvSpPr>
            <a:spLocks noChangeShapeType="1"/>
          </p:cNvSpPr>
          <p:nvPr/>
        </p:nvSpPr>
        <p:spPr bwMode="auto">
          <a:xfrm flipH="1">
            <a:off x="5509217" y="5949970"/>
            <a:ext cx="1982272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H="1">
            <a:off x="5080436" y="6382018"/>
            <a:ext cx="219674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 flipH="1" flipV="1">
            <a:off x="5080435" y="6136739"/>
            <a:ext cx="972613" cy="10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 flipV="1">
            <a:off x="5241910" y="6382018"/>
            <a:ext cx="6683" cy="3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5728509" y="5252297"/>
            <a:ext cx="0" cy="697673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5260964" y="5439066"/>
            <a:ext cx="0" cy="6976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000">
            <a:off x="4021205" y="6098520"/>
            <a:ext cx="177064" cy="70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Line 3"/>
          <p:cNvSpPr>
            <a:spLocks noChangeShapeType="1"/>
          </p:cNvSpPr>
          <p:nvPr/>
        </p:nvSpPr>
        <p:spPr bwMode="auto">
          <a:xfrm flipH="1">
            <a:off x="5656499" y="6275736"/>
            <a:ext cx="2880322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V="1">
            <a:off x="5728509" y="6275736"/>
            <a:ext cx="6683" cy="339625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" name="Freeform 11"/>
          <p:cNvSpPr>
            <a:spLocks/>
          </p:cNvSpPr>
          <p:nvPr/>
        </p:nvSpPr>
        <p:spPr bwMode="auto">
          <a:xfrm>
            <a:off x="5533256" y="1945670"/>
            <a:ext cx="897954" cy="602879"/>
          </a:xfrm>
          <a:custGeom>
            <a:avLst/>
            <a:gdLst>
              <a:gd name="T0" fmla="*/ 724 w 724"/>
              <a:gd name="T1" fmla="*/ 0 h 488"/>
              <a:gd name="T2" fmla="*/ 497 w 724"/>
              <a:gd name="T3" fmla="*/ 61 h 488"/>
              <a:gd name="T4" fmla="*/ 183 w 724"/>
              <a:gd name="T5" fmla="*/ 244 h 488"/>
              <a:gd name="T6" fmla="*/ 0 w 724"/>
              <a:gd name="T7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4" h="488">
                <a:moveTo>
                  <a:pt x="724" y="0"/>
                </a:moveTo>
                <a:cubicBezTo>
                  <a:pt x="655" y="10"/>
                  <a:pt x="587" y="20"/>
                  <a:pt x="497" y="61"/>
                </a:cubicBezTo>
                <a:cubicBezTo>
                  <a:pt x="407" y="102"/>
                  <a:pt x="266" y="173"/>
                  <a:pt x="183" y="244"/>
                </a:cubicBezTo>
                <a:cubicBezTo>
                  <a:pt x="100" y="315"/>
                  <a:pt x="44" y="408"/>
                  <a:pt x="0" y="48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5945733" y="4180347"/>
            <a:ext cx="19900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 dirty="0" smtClean="0"/>
              <a:t>Equal Width Screeds</a:t>
            </a:r>
            <a:endParaRPr lang="en-US" sz="1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5241910" y="2205258"/>
            <a:ext cx="3751087" cy="1571818"/>
            <a:chOff x="2051445" y="3809083"/>
            <a:chExt cx="6491417" cy="2788269"/>
          </a:xfrm>
        </p:grpSpPr>
        <p:sp>
          <p:nvSpPr>
            <p:cNvPr id="44" name="Donut 43"/>
            <p:cNvSpPr/>
            <p:nvPr/>
          </p:nvSpPr>
          <p:spPr bwMode="auto">
            <a:xfrm>
              <a:off x="2506565" y="4754285"/>
              <a:ext cx="1130455" cy="996508"/>
            </a:xfrm>
            <a:prstGeom prst="donut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2275533" y="5086250"/>
              <a:ext cx="5629702" cy="1473958"/>
            </a:xfrm>
            <a:custGeom>
              <a:avLst/>
              <a:gdLst>
                <a:gd name="connsiteX0" fmla="*/ 5609230 w 5629702"/>
                <a:gd name="connsiteY0" fmla="*/ 1057702 h 1473958"/>
                <a:gd name="connsiteX1" fmla="*/ 4244454 w 5629702"/>
                <a:gd name="connsiteY1" fmla="*/ 1057702 h 1473958"/>
                <a:gd name="connsiteX2" fmla="*/ 2688609 w 5629702"/>
                <a:gd name="connsiteY2" fmla="*/ 839337 h 1473958"/>
                <a:gd name="connsiteX3" fmla="*/ 2572603 w 5629702"/>
                <a:gd name="connsiteY3" fmla="*/ 784746 h 1473958"/>
                <a:gd name="connsiteX4" fmla="*/ 2538484 w 5629702"/>
                <a:gd name="connsiteY4" fmla="*/ 716508 h 1473958"/>
                <a:gd name="connsiteX5" fmla="*/ 2538484 w 5629702"/>
                <a:gd name="connsiteY5" fmla="*/ 648269 h 1473958"/>
                <a:gd name="connsiteX6" fmla="*/ 2524836 w 5629702"/>
                <a:gd name="connsiteY6" fmla="*/ 1057702 h 1473958"/>
                <a:gd name="connsiteX7" fmla="*/ 1685499 w 5629702"/>
                <a:gd name="connsiteY7" fmla="*/ 839337 h 1473958"/>
                <a:gd name="connsiteX8" fmla="*/ 1617260 w 5629702"/>
                <a:gd name="connsiteY8" fmla="*/ 798394 h 1473958"/>
                <a:gd name="connsiteX9" fmla="*/ 1583141 w 5629702"/>
                <a:gd name="connsiteY9" fmla="*/ 743803 h 1473958"/>
                <a:gd name="connsiteX10" fmla="*/ 1583141 w 5629702"/>
                <a:gd name="connsiteY10" fmla="*/ 696036 h 1473958"/>
                <a:gd name="connsiteX11" fmla="*/ 1562669 w 5629702"/>
                <a:gd name="connsiteY11" fmla="*/ 655093 h 1473958"/>
                <a:gd name="connsiteX12" fmla="*/ 1487606 w 5629702"/>
                <a:gd name="connsiteY12" fmla="*/ 655093 h 1473958"/>
                <a:gd name="connsiteX13" fmla="*/ 1514902 w 5629702"/>
                <a:gd name="connsiteY13" fmla="*/ 0 h 1473958"/>
                <a:gd name="connsiteX14" fmla="*/ 1344305 w 5629702"/>
                <a:gd name="connsiteY14" fmla="*/ 40943 h 1473958"/>
                <a:gd name="connsiteX15" fmla="*/ 1112293 w 5629702"/>
                <a:gd name="connsiteY15" fmla="*/ 81887 h 1473958"/>
                <a:gd name="connsiteX16" fmla="*/ 832514 w 5629702"/>
                <a:gd name="connsiteY16" fmla="*/ 204717 h 1473958"/>
                <a:gd name="connsiteX17" fmla="*/ 655093 w 5629702"/>
                <a:gd name="connsiteY17" fmla="*/ 327546 h 1473958"/>
                <a:gd name="connsiteX18" fmla="*/ 511792 w 5629702"/>
                <a:gd name="connsiteY18" fmla="*/ 436728 h 1473958"/>
                <a:gd name="connsiteX19" fmla="*/ 354842 w 5629702"/>
                <a:gd name="connsiteY19" fmla="*/ 607325 h 1473958"/>
                <a:gd name="connsiteX20" fmla="*/ 272956 w 5629702"/>
                <a:gd name="connsiteY20" fmla="*/ 777922 h 1473958"/>
                <a:gd name="connsiteX21" fmla="*/ 129654 w 5629702"/>
                <a:gd name="connsiteY21" fmla="*/ 1044054 h 1473958"/>
                <a:gd name="connsiteX22" fmla="*/ 13648 w 5629702"/>
                <a:gd name="connsiteY22" fmla="*/ 1398896 h 1473958"/>
                <a:gd name="connsiteX23" fmla="*/ 0 w 5629702"/>
                <a:gd name="connsiteY23" fmla="*/ 1473958 h 1473958"/>
                <a:gd name="connsiteX24" fmla="*/ 5629702 w 5629702"/>
                <a:gd name="connsiteY24" fmla="*/ 1467134 h 1473958"/>
                <a:gd name="connsiteX25" fmla="*/ 5336275 w 5629702"/>
                <a:gd name="connsiteY25" fmla="*/ 1351128 h 1473958"/>
                <a:gd name="connsiteX26" fmla="*/ 5609230 w 5629702"/>
                <a:gd name="connsiteY26" fmla="*/ 1057702 h 147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29702" h="1473958">
                  <a:moveTo>
                    <a:pt x="5609230" y="1057702"/>
                  </a:moveTo>
                  <a:lnTo>
                    <a:pt x="4244454" y="1057702"/>
                  </a:lnTo>
                  <a:lnTo>
                    <a:pt x="2688609" y="839337"/>
                  </a:lnTo>
                  <a:lnTo>
                    <a:pt x="2572603" y="784746"/>
                  </a:lnTo>
                  <a:lnTo>
                    <a:pt x="2538484" y="716508"/>
                  </a:lnTo>
                  <a:lnTo>
                    <a:pt x="2538484" y="648269"/>
                  </a:lnTo>
                  <a:lnTo>
                    <a:pt x="2524836" y="1057702"/>
                  </a:lnTo>
                  <a:lnTo>
                    <a:pt x="1685499" y="839337"/>
                  </a:lnTo>
                  <a:lnTo>
                    <a:pt x="1617260" y="798394"/>
                  </a:lnTo>
                  <a:lnTo>
                    <a:pt x="1583141" y="743803"/>
                  </a:lnTo>
                  <a:lnTo>
                    <a:pt x="1583141" y="696036"/>
                  </a:lnTo>
                  <a:lnTo>
                    <a:pt x="1562669" y="655093"/>
                  </a:lnTo>
                  <a:lnTo>
                    <a:pt x="1487606" y="655093"/>
                  </a:lnTo>
                  <a:lnTo>
                    <a:pt x="1514902" y="0"/>
                  </a:lnTo>
                  <a:lnTo>
                    <a:pt x="1344305" y="40943"/>
                  </a:lnTo>
                  <a:lnTo>
                    <a:pt x="1112293" y="81887"/>
                  </a:lnTo>
                  <a:lnTo>
                    <a:pt x="832514" y="204717"/>
                  </a:lnTo>
                  <a:lnTo>
                    <a:pt x="655093" y="327546"/>
                  </a:lnTo>
                  <a:lnTo>
                    <a:pt x="511792" y="436728"/>
                  </a:lnTo>
                  <a:lnTo>
                    <a:pt x="354842" y="607325"/>
                  </a:lnTo>
                  <a:lnTo>
                    <a:pt x="272956" y="777922"/>
                  </a:lnTo>
                  <a:lnTo>
                    <a:pt x="129654" y="1044054"/>
                  </a:lnTo>
                  <a:lnTo>
                    <a:pt x="13648" y="1398896"/>
                  </a:lnTo>
                  <a:lnTo>
                    <a:pt x="0" y="1473958"/>
                  </a:lnTo>
                  <a:lnTo>
                    <a:pt x="5629702" y="1467134"/>
                  </a:lnTo>
                  <a:lnTo>
                    <a:pt x="5336275" y="1351128"/>
                  </a:lnTo>
                  <a:lnTo>
                    <a:pt x="5609230" y="10577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Line 3"/>
            <p:cNvSpPr>
              <a:spLocks noChangeShapeType="1"/>
            </p:cNvSpPr>
            <p:nvPr/>
          </p:nvSpPr>
          <p:spPr bwMode="auto">
            <a:xfrm flipH="1">
              <a:off x="2051445" y="6593769"/>
              <a:ext cx="6491415" cy="17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>
              <a:off x="5447195" y="5673427"/>
              <a:ext cx="2054848" cy="92392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692220" y="3809083"/>
              <a:ext cx="2112030" cy="2314332"/>
              <a:chOff x="3276600" y="3033195"/>
              <a:chExt cx="2264932" cy="2340021"/>
            </a:xfrm>
          </p:grpSpPr>
          <p:sp>
            <p:nvSpPr>
              <p:cNvPr id="60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3784873"/>
                <a:ext cx="215900" cy="158432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 bwMode="auto">
              <a:xfrm>
                <a:off x="5364088" y="3058884"/>
                <a:ext cx="0" cy="8021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4876745" y="3861048"/>
                <a:ext cx="487343" cy="37449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>
                <a:stCxn id="76" idx="0"/>
              </p:cNvCxnSpPr>
              <p:nvPr/>
            </p:nvCxnSpPr>
            <p:spPr bwMode="auto">
              <a:xfrm flipV="1">
                <a:off x="3431705" y="3196205"/>
                <a:ext cx="55699" cy="140891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flipH="1" flipV="1">
                <a:off x="3492500" y="3196206"/>
                <a:ext cx="834886" cy="58564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4516546" y="3033195"/>
                <a:ext cx="215738" cy="3830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4672013" y="3416198"/>
                <a:ext cx="60271" cy="3989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7" name="Flowchart: Connector 66"/>
              <p:cNvSpPr/>
              <p:nvPr/>
            </p:nvSpPr>
            <p:spPr bwMode="auto">
              <a:xfrm>
                <a:off x="4150705" y="4512133"/>
                <a:ext cx="276833" cy="252785"/>
              </a:xfrm>
              <a:prstGeom prst="flowChartConnector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 bwMode="auto">
              <a:xfrm flipV="1">
                <a:off x="4289121" y="3815133"/>
                <a:ext cx="382892" cy="6836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 flipV="1">
                <a:off x="4441521" y="4258974"/>
                <a:ext cx="435224" cy="3922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 flipV="1">
                <a:off x="4283968" y="4258974"/>
                <a:ext cx="0" cy="7498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flipH="1">
                <a:off x="4067869" y="4651183"/>
                <a:ext cx="519034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3419475" y="4651184"/>
                <a:ext cx="1671904" cy="22805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6" name="Freeform 75"/>
              <p:cNvSpPr/>
              <p:nvPr/>
            </p:nvSpPr>
            <p:spPr bwMode="auto">
              <a:xfrm>
                <a:off x="3402444" y="4605120"/>
                <a:ext cx="1843431" cy="768096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 bwMode="auto">
              <a:xfrm>
                <a:off x="4314302" y="3254769"/>
                <a:ext cx="860613" cy="139641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>
                <a:stCxn id="76" idx="2"/>
              </p:cNvCxnSpPr>
              <p:nvPr/>
            </p:nvCxnSpPr>
            <p:spPr bwMode="auto">
              <a:xfrm flipV="1">
                <a:off x="5158092" y="4651184"/>
                <a:ext cx="16822" cy="2026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 flipH="1">
                <a:off x="3364992" y="3560613"/>
                <a:ext cx="37452" cy="1416265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4211960" y="3058884"/>
                <a:ext cx="132957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" name="Straight Connector 48"/>
            <p:cNvCxnSpPr/>
            <p:nvPr/>
          </p:nvCxnSpPr>
          <p:spPr bwMode="auto">
            <a:xfrm flipH="1">
              <a:off x="3787314" y="4221088"/>
              <a:ext cx="89239" cy="139255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0" name="Group 49"/>
            <p:cNvGrpSpPr/>
            <p:nvPr/>
          </p:nvGrpSpPr>
          <p:grpSpPr>
            <a:xfrm>
              <a:off x="3753428" y="4147252"/>
              <a:ext cx="1034598" cy="1965065"/>
              <a:chOff x="-1260042" y="1310751"/>
              <a:chExt cx="1106606" cy="1965065"/>
            </a:xfrm>
          </p:grpSpPr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 flipH="1" flipV="1">
                <a:off x="-1260042" y="1671088"/>
                <a:ext cx="198962" cy="160067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55" name="Straight Connector 54"/>
              <p:cNvCxnSpPr>
                <a:stCxn id="57" idx="0"/>
              </p:cNvCxnSpPr>
              <p:nvPr/>
            </p:nvCxnSpPr>
            <p:spPr bwMode="auto">
              <a:xfrm flipV="1">
                <a:off x="-1128347" y="1310751"/>
                <a:ext cx="68505" cy="123558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Straight Connector 55"/>
              <p:cNvCxnSpPr>
                <a:endCxn id="57" idx="2"/>
              </p:cNvCxnSpPr>
              <p:nvPr/>
            </p:nvCxnSpPr>
            <p:spPr bwMode="auto">
              <a:xfrm>
                <a:off x="-1128376" y="2546336"/>
                <a:ext cx="927767" cy="23621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7" name="Freeform 56"/>
              <p:cNvSpPr/>
              <p:nvPr/>
            </p:nvSpPr>
            <p:spPr bwMode="auto">
              <a:xfrm>
                <a:off x="-1144071" y="2546335"/>
                <a:ext cx="990635" cy="729481"/>
              </a:xfrm>
              <a:custGeom>
                <a:avLst/>
                <a:gdLst>
                  <a:gd name="connsiteX0" fmla="*/ 29261 w 1843431"/>
                  <a:gd name="connsiteY0" fmla="*/ 0 h 768096"/>
                  <a:gd name="connsiteX1" fmla="*/ 1675181 w 1843431"/>
                  <a:gd name="connsiteY1" fmla="*/ 226771 h 768096"/>
                  <a:gd name="connsiteX2" fmla="*/ 1755648 w 1843431"/>
                  <a:gd name="connsiteY2" fmla="*/ 248717 h 768096"/>
                  <a:gd name="connsiteX3" fmla="*/ 1719072 w 1843431"/>
                  <a:gd name="connsiteY3" fmla="*/ 658368 h 768096"/>
                  <a:gd name="connsiteX4" fmla="*/ 1843431 w 1843431"/>
                  <a:gd name="connsiteY4" fmla="*/ 672999 h 768096"/>
                  <a:gd name="connsiteX5" fmla="*/ 1836115 w 1843431"/>
                  <a:gd name="connsiteY5" fmla="*/ 768096 h 768096"/>
                  <a:gd name="connsiteX6" fmla="*/ 212141 w 1843431"/>
                  <a:gd name="connsiteY6" fmla="*/ 548640 h 768096"/>
                  <a:gd name="connsiteX7" fmla="*/ 146304 w 1843431"/>
                  <a:gd name="connsiteY7" fmla="*/ 526695 h 768096"/>
                  <a:gd name="connsiteX8" fmla="*/ 87783 w 1843431"/>
                  <a:gd name="connsiteY8" fmla="*/ 497434 h 768096"/>
                  <a:gd name="connsiteX9" fmla="*/ 51207 w 1843431"/>
                  <a:gd name="connsiteY9" fmla="*/ 446227 h 768096"/>
                  <a:gd name="connsiteX10" fmla="*/ 51207 w 1843431"/>
                  <a:gd name="connsiteY10" fmla="*/ 446227 h 768096"/>
                  <a:gd name="connsiteX11" fmla="*/ 14631 w 1843431"/>
                  <a:gd name="connsiteY11" fmla="*/ 395021 h 768096"/>
                  <a:gd name="connsiteX12" fmla="*/ 0 w 1843431"/>
                  <a:gd name="connsiteY12" fmla="*/ 358445 h 768096"/>
                  <a:gd name="connsiteX13" fmla="*/ 29261 w 1843431"/>
                  <a:gd name="connsiteY13" fmla="*/ 0 h 76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3431" h="768096">
                    <a:moveTo>
                      <a:pt x="29261" y="0"/>
                    </a:moveTo>
                    <a:lnTo>
                      <a:pt x="1675181" y="226771"/>
                    </a:lnTo>
                    <a:lnTo>
                      <a:pt x="1755648" y="248717"/>
                    </a:lnTo>
                    <a:lnTo>
                      <a:pt x="1719072" y="658368"/>
                    </a:lnTo>
                    <a:lnTo>
                      <a:pt x="1843431" y="672999"/>
                    </a:lnTo>
                    <a:lnTo>
                      <a:pt x="1836115" y="768096"/>
                    </a:lnTo>
                    <a:lnTo>
                      <a:pt x="212141" y="548640"/>
                    </a:lnTo>
                    <a:lnTo>
                      <a:pt x="146304" y="526695"/>
                    </a:lnTo>
                    <a:lnTo>
                      <a:pt x="87783" y="497434"/>
                    </a:lnTo>
                    <a:lnTo>
                      <a:pt x="51207" y="446227"/>
                    </a:lnTo>
                    <a:lnTo>
                      <a:pt x="51207" y="446227"/>
                    </a:lnTo>
                    <a:lnTo>
                      <a:pt x="14631" y="395021"/>
                    </a:lnTo>
                    <a:lnTo>
                      <a:pt x="0" y="358445"/>
                    </a:lnTo>
                    <a:lnTo>
                      <a:pt x="29261" y="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>
                <a:off x="-1059842" y="1310751"/>
                <a:ext cx="26362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>
                <a:endCxn id="57" idx="2"/>
              </p:cNvCxnSpPr>
              <p:nvPr/>
            </p:nvCxnSpPr>
            <p:spPr bwMode="auto">
              <a:xfrm>
                <a:off x="-796216" y="1310751"/>
                <a:ext cx="595607" cy="147179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" name="Straight Connector 50"/>
            <p:cNvCxnSpPr>
              <a:stCxn id="45" idx="6"/>
            </p:cNvCxnSpPr>
            <p:nvPr/>
          </p:nvCxnSpPr>
          <p:spPr bwMode="auto">
            <a:xfrm flipV="1">
              <a:off x="4800369" y="6131386"/>
              <a:ext cx="3355751" cy="125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4862823" y="5744631"/>
              <a:ext cx="3680039" cy="6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3770239" y="5634089"/>
              <a:ext cx="4134996" cy="7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7" name="Line 34"/>
          <p:cNvSpPr>
            <a:spLocks noChangeShapeType="1"/>
          </p:cNvSpPr>
          <p:nvPr/>
        </p:nvSpPr>
        <p:spPr bwMode="auto">
          <a:xfrm>
            <a:off x="8964488" y="2599023"/>
            <a:ext cx="0" cy="6976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8" name="Line 34"/>
          <p:cNvSpPr>
            <a:spLocks noChangeShapeType="1"/>
          </p:cNvSpPr>
          <p:nvPr/>
        </p:nvSpPr>
        <p:spPr bwMode="auto">
          <a:xfrm flipV="1">
            <a:off x="8953059" y="3789040"/>
            <a:ext cx="6683" cy="3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9" name="Line 34"/>
          <p:cNvSpPr>
            <a:spLocks noChangeShapeType="1"/>
          </p:cNvSpPr>
          <p:nvPr/>
        </p:nvSpPr>
        <p:spPr bwMode="auto">
          <a:xfrm>
            <a:off x="8363647" y="2558563"/>
            <a:ext cx="0" cy="697673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0" name="Line 34"/>
          <p:cNvSpPr>
            <a:spLocks noChangeShapeType="1"/>
          </p:cNvSpPr>
          <p:nvPr/>
        </p:nvSpPr>
        <p:spPr bwMode="auto">
          <a:xfrm flipV="1">
            <a:off x="8349745" y="3809455"/>
            <a:ext cx="6683" cy="339625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2"/>
          <a:stretch/>
        </p:blipFill>
        <p:spPr>
          <a:xfrm rot="5400000">
            <a:off x="911977" y="3219947"/>
            <a:ext cx="2728081" cy="4548026"/>
          </a:xfrm>
          <a:prstGeom prst="rect">
            <a:avLst/>
          </a:prstGeom>
        </p:spPr>
      </p:pic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6597310" y="1591027"/>
            <a:ext cx="1990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 dirty="0" smtClean="0"/>
              <a:t>Unequal Width Front mount Screeds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04879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Rectangle 3"/>
          <p:cNvSpPr>
            <a:spLocks noChangeArrowheads="1"/>
          </p:cNvSpPr>
          <p:nvPr/>
        </p:nvSpPr>
        <p:spPr bwMode="auto">
          <a:xfrm>
            <a:off x="34925" y="764704"/>
            <a:ext cx="90015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62000">
              <a:lnSpc>
                <a:spcPct val="150000"/>
              </a:lnSpc>
            </a:pPr>
            <a:r>
              <a:rPr lang="en-US" sz="1800" b="1" i="1" dirty="0" smtClean="0"/>
              <a:t>Ideal Vertical Adjust (VA)…… for Unequal Width Front Mount Screed</a:t>
            </a:r>
          </a:p>
          <a:p>
            <a:pPr marL="285750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Extension Slightly Higher than Main Screed to ensure Main is dominant</a:t>
            </a:r>
            <a:endParaRPr lang="en-US" sz="1800" b="1" i="1" dirty="0"/>
          </a:p>
        </p:txBody>
      </p:sp>
      <p:pic>
        <p:nvPicPr>
          <p:cNvPr id="771074" name="Picture 2" descr="C:\Users\lnars\Desktop\Old My Documents\picture\107APPLE\IMG_7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1" b="16242"/>
          <a:stretch/>
        </p:blipFill>
        <p:spPr bwMode="auto">
          <a:xfrm>
            <a:off x="-10224" y="1844824"/>
            <a:ext cx="9154223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22"/>
          <p:cNvSpPr>
            <a:spLocks noChangeShapeType="1"/>
          </p:cNvSpPr>
          <p:nvPr/>
        </p:nvSpPr>
        <p:spPr bwMode="auto">
          <a:xfrm flipH="1">
            <a:off x="1187624" y="1556792"/>
            <a:ext cx="2736304" cy="16707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3923928" y="1556792"/>
            <a:ext cx="4248472" cy="19442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4035853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490066"/>
          </a:xfrm>
        </p:spPr>
        <p:txBody>
          <a:bodyPr/>
          <a:lstStyle/>
          <a:p>
            <a:r>
              <a:rPr lang="en-US" sz="2400" b="1" dirty="0" smtClean="0"/>
              <a:t>GOOD &amp; BAD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62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02" name="Picture 2" descr="C:\Users\lnars\Desktop\Old My Documents\picture\107APPLE\IMG_7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20497" r="20448"/>
          <a:stretch/>
        </p:blipFill>
        <p:spPr bwMode="auto">
          <a:xfrm>
            <a:off x="1287" y="4200185"/>
            <a:ext cx="4545328" cy="265781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79" name="Picture 3" descr="C:\Users\lnars\Desktop\Old My Documents\picture\Vision 5203\5203 vs 1000D H and J\IMG_14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2" t="23175" r="35544" b="61666"/>
          <a:stretch/>
        </p:blipFill>
        <p:spPr bwMode="auto">
          <a:xfrm>
            <a:off x="-36512" y="1988840"/>
            <a:ext cx="4583126" cy="194421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78" name="Picture 2" descr="C:\Users\lnars\Desktop\Old My Documents\picture\VF 500 and 600\Shelly and Sands with Engineering\IMG_37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7"/>
          <a:stretch/>
        </p:blipFill>
        <p:spPr bwMode="auto">
          <a:xfrm>
            <a:off x="4844612" y="4200184"/>
            <a:ext cx="4299388" cy="2657816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Rectangle 3"/>
          <p:cNvSpPr>
            <a:spLocks noChangeArrowheads="1"/>
          </p:cNvSpPr>
          <p:nvPr/>
        </p:nvSpPr>
        <p:spPr bwMode="auto">
          <a:xfrm>
            <a:off x="34925" y="836712"/>
            <a:ext cx="9001571" cy="9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62000">
              <a:lnSpc>
                <a:spcPct val="145000"/>
              </a:lnSpc>
            </a:pPr>
            <a:r>
              <a:rPr lang="en-US" sz="1800" b="1" i="1" dirty="0"/>
              <a:t>EIAA, VA &amp; Parallelism Could Be Out of Alignment in Several </a:t>
            </a:r>
            <a:r>
              <a:rPr lang="en-US" sz="1800" b="1" i="1" dirty="0" smtClean="0"/>
              <a:t>Areas</a:t>
            </a:r>
          </a:p>
          <a:p>
            <a:pPr marL="285750" indent="-285750" algn="l" defTabSz="762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Rigidity </a:t>
            </a:r>
            <a:r>
              <a:rPr lang="en-US" sz="1800" b="1" i="1" dirty="0"/>
              <a:t>&amp; Ability to make Easy Adjustment is Critical</a:t>
            </a:r>
          </a:p>
        </p:txBody>
      </p:sp>
      <p:sp>
        <p:nvSpPr>
          <p:cNvPr id="624650" name="Rectangle 10"/>
          <p:cNvSpPr>
            <a:spLocks noChangeArrowheads="1"/>
          </p:cNvSpPr>
          <p:nvPr/>
        </p:nvSpPr>
        <p:spPr bwMode="auto">
          <a:xfrm>
            <a:off x="173282" y="6028155"/>
            <a:ext cx="40324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762000"/>
            <a:r>
              <a:rPr lang="en-US" sz="1600" b="1" i="1" dirty="0" smtClean="0">
                <a:solidFill>
                  <a:srgbClr val="FF0000"/>
                </a:solidFill>
              </a:rPr>
              <a:t>Not enough Angle of Attack on the extension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75878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 bwMode="auto">
          <a:xfrm>
            <a:off x="4787423" y="1988841"/>
            <a:ext cx="4356849" cy="194421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40288" y="6151266"/>
            <a:ext cx="18002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62000"/>
            <a:r>
              <a:rPr lang="en-US" sz="1600" b="1" i="1" dirty="0" smtClean="0">
                <a:solidFill>
                  <a:srgbClr val="FF0000"/>
                </a:solidFill>
              </a:rPr>
              <a:t>Perfect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99100" y="3204266"/>
            <a:ext cx="3180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762000"/>
            <a:r>
              <a:rPr lang="en-US" sz="1600" b="1" i="1" dirty="0">
                <a:solidFill>
                  <a:srgbClr val="FF0000"/>
                </a:solidFill>
              </a:rPr>
              <a:t>Ext </a:t>
            </a:r>
            <a:r>
              <a:rPr lang="en-US" sz="1600" b="1" i="1" dirty="0" smtClean="0">
                <a:solidFill>
                  <a:srgbClr val="FF0000"/>
                </a:solidFill>
              </a:rPr>
              <a:t>Independent  Angle &amp; Height Incorrect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228185" y="3379304"/>
            <a:ext cx="2916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762000"/>
            <a:r>
              <a:rPr lang="en-US" sz="1600" b="1" i="1" dirty="0">
                <a:solidFill>
                  <a:srgbClr val="FF0000"/>
                </a:solidFill>
              </a:rPr>
              <a:t>Ext too </a:t>
            </a:r>
            <a:r>
              <a:rPr lang="en-US" sz="1600" b="1" i="1" dirty="0" smtClean="0">
                <a:solidFill>
                  <a:srgbClr val="FF0000"/>
                </a:solidFill>
              </a:rPr>
              <a:t>Low </a:t>
            </a:r>
            <a:r>
              <a:rPr lang="en-US" sz="1600" b="1" i="1" dirty="0">
                <a:solidFill>
                  <a:srgbClr val="FF0000"/>
                </a:solidFill>
              </a:rPr>
              <a:t>.</a:t>
            </a:r>
            <a:r>
              <a:rPr lang="en-US" sz="1600" b="1" i="1" dirty="0" smtClean="0">
                <a:solidFill>
                  <a:srgbClr val="FF0000"/>
                </a:solidFill>
              </a:rPr>
              <a:t>.Dangerous for Unequal Width Front Mount  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0908636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ext Box 2"/>
          <p:cNvSpPr txBox="1">
            <a:spLocks noChangeArrowheads="1"/>
          </p:cNvSpPr>
          <p:nvPr/>
        </p:nvSpPr>
        <p:spPr bwMode="auto">
          <a:xfrm>
            <a:off x="32221" y="836712"/>
            <a:ext cx="72040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/>
              <a:t>Strike-off </a:t>
            </a:r>
            <a:r>
              <a:rPr lang="en-US" sz="1800" b="1" i="1" dirty="0" smtClean="0"/>
              <a:t>Adjustment: - </a:t>
            </a:r>
            <a:r>
              <a:rPr lang="en-US" sz="1800" b="1" i="1" dirty="0" err="1" smtClean="0"/>
              <a:t>Strikeoff</a:t>
            </a:r>
            <a:endParaRPr lang="en-US" sz="1800" b="1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err="1" smtClean="0"/>
              <a:t>Strikeoff</a:t>
            </a:r>
            <a:r>
              <a:rPr lang="en-US" sz="1800" b="1" i="1" dirty="0" smtClean="0"/>
              <a:t> meters Material Flowing under screed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Affect Extrusion Compaction &amp; Angle of attack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Impact on Surface Texture:</a:t>
            </a:r>
            <a:endParaRPr lang="en-US" sz="1800" b="1" i="1" dirty="0"/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5675394" y="2780928"/>
            <a:ext cx="3346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 smtClean="0"/>
              <a:t>See Manufacturer Specifications</a:t>
            </a:r>
            <a:endParaRPr lang="en-US" sz="1600" b="1" i="1" dirty="0"/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5112568" y="5838363"/>
            <a:ext cx="41399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T</a:t>
            </a:r>
            <a:r>
              <a:rPr lang="en-US" sz="1600" b="1" i="1" dirty="0" smtClean="0"/>
              <a:t>oo High… Screed Rides on Nose</a:t>
            </a:r>
            <a:endParaRPr lang="en-US" sz="1600" b="1" i="1" dirty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 smtClean="0"/>
              <a:t>…..Premature </a:t>
            </a:r>
            <a:r>
              <a:rPr lang="en-US" sz="1600" b="1" i="1" dirty="0"/>
              <a:t>Wear on the Bull nose</a:t>
            </a:r>
          </a:p>
        </p:txBody>
      </p:sp>
      <p:sp>
        <p:nvSpPr>
          <p:cNvPr id="646152" name="Text Box 8"/>
          <p:cNvSpPr txBox="1">
            <a:spLocks noChangeArrowheads="1"/>
          </p:cNvSpPr>
          <p:nvPr/>
        </p:nvSpPr>
        <p:spPr bwMode="auto">
          <a:xfrm>
            <a:off x="-36512" y="5785986"/>
            <a:ext cx="49691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/>
              <a:t>T</a:t>
            </a:r>
            <a:r>
              <a:rPr lang="en-US" sz="1600" b="1" i="1" dirty="0" smtClean="0"/>
              <a:t>oo Low… Screed Rides on Trailing Edge</a:t>
            </a:r>
            <a:endParaRPr lang="en-US" sz="1600" b="1" i="1" dirty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 smtClean="0"/>
              <a:t>…..Premature </a:t>
            </a:r>
            <a:r>
              <a:rPr lang="en-US" sz="1600" b="1" i="1" dirty="0"/>
              <a:t>Wear on </a:t>
            </a:r>
            <a:r>
              <a:rPr lang="en-US" sz="1600" b="1" i="1" dirty="0" smtClean="0"/>
              <a:t>Trailing Edge</a:t>
            </a:r>
            <a:endParaRPr lang="en-US" sz="1600" b="1" i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7" t="9167"/>
          <a:stretch/>
        </p:blipFill>
        <p:spPr bwMode="auto">
          <a:xfrm>
            <a:off x="5618443" y="3654920"/>
            <a:ext cx="3525557" cy="225545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8"/>
          <a:stretch/>
        </p:blipFill>
        <p:spPr bwMode="auto">
          <a:xfrm>
            <a:off x="0" y="3633298"/>
            <a:ext cx="3684205" cy="220897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59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07" y="803593"/>
            <a:ext cx="3493293" cy="1977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3697754"/>
            <a:ext cx="144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600" b="1" i="1" dirty="0" smtClean="0"/>
              <a:t>Excess Wear</a:t>
            </a:r>
            <a:endParaRPr lang="en-US" sz="1600" b="1" i="1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339752" y="4036308"/>
            <a:ext cx="2232248" cy="13996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572000" y="4036308"/>
            <a:ext cx="2304256" cy="13996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0163462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96" y="1340768"/>
            <a:ext cx="659774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4758" name="Text Box 6"/>
          <p:cNvSpPr txBox="1">
            <a:spLocks noChangeArrowheads="1"/>
          </p:cNvSpPr>
          <p:nvPr/>
        </p:nvSpPr>
        <p:spPr bwMode="auto">
          <a:xfrm>
            <a:off x="179512" y="3534107"/>
            <a:ext cx="24117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600" b="1" i="1" dirty="0" smtClean="0"/>
              <a:t>Pull point</a:t>
            </a:r>
            <a:endParaRPr lang="en-US" sz="1600" b="1" i="1" dirty="0"/>
          </a:p>
          <a:p>
            <a:pPr algn="ctr">
              <a:buFont typeface="Wingdings" pitchFamily="2" charset="2"/>
              <a:buNone/>
            </a:pPr>
            <a:r>
              <a:rPr lang="en-US" sz="1600" b="1" i="1" dirty="0"/>
              <a:t>Approximately </a:t>
            </a:r>
            <a:r>
              <a:rPr lang="en-US" sz="1600" b="1" i="1" dirty="0" smtClean="0"/>
              <a:t>Parallel to Base</a:t>
            </a:r>
            <a:endParaRPr lang="en-US" sz="1600" b="1" i="1" dirty="0"/>
          </a:p>
        </p:txBody>
      </p:sp>
      <p:sp>
        <p:nvSpPr>
          <p:cNvPr id="714760" name="Line 8"/>
          <p:cNvSpPr>
            <a:spLocks noChangeShapeType="1"/>
          </p:cNvSpPr>
          <p:nvPr/>
        </p:nvSpPr>
        <p:spPr bwMode="auto">
          <a:xfrm flipH="1" flipV="1">
            <a:off x="2123729" y="4140147"/>
            <a:ext cx="5976663" cy="8933"/>
          </a:xfrm>
          <a:prstGeom prst="line">
            <a:avLst/>
          </a:prstGeom>
          <a:noFill/>
          <a:ln w="57150">
            <a:solidFill>
              <a:srgbClr val="FF0000"/>
            </a:solidFill>
            <a:prstDash val="lg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4761" name="Text Box 9"/>
          <p:cNvSpPr txBox="1">
            <a:spLocks noChangeArrowheads="1"/>
          </p:cNvSpPr>
          <p:nvPr/>
        </p:nvSpPr>
        <p:spPr bwMode="auto">
          <a:xfrm>
            <a:off x="34925" y="836712"/>
            <a:ext cx="4465067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b="1" i="1" dirty="0" smtClean="0"/>
              <a:t>Pull Point Position for Best Results: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Pull Force Parallel to Base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Too high or too Low have different Impact on Mat Quality </a:t>
            </a:r>
            <a:r>
              <a:rPr lang="en-US" sz="1800" b="1" i="1" dirty="0"/>
              <a:t>	</a:t>
            </a:r>
          </a:p>
        </p:txBody>
      </p:sp>
      <p:pic>
        <p:nvPicPr>
          <p:cNvPr id="764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73320"/>
            <a:ext cx="4130494" cy="15960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49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5073320"/>
            <a:ext cx="4680521" cy="15960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17773" y="6074132"/>
            <a:ext cx="1974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ym typeface="Wingdings" pitchFamily="2" charset="2"/>
              </a:rPr>
              <a:t>High Pull point… …Screed on Nose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07504" y="5013176"/>
            <a:ext cx="1614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ym typeface="Wingdings" pitchFamily="2" charset="2"/>
              </a:rPr>
              <a:t>Low Pull point… ..Screed on Trailing Edge</a:t>
            </a:r>
            <a:endParaRPr lang="en-US" sz="140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5496" y="6309320"/>
            <a:ext cx="360146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932040" y="5949280"/>
            <a:ext cx="29523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148064" y="3933056"/>
            <a:ext cx="0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323528" y="6335742"/>
            <a:ext cx="0" cy="3336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183194" y="6002124"/>
            <a:ext cx="874" cy="6672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ight Arrow 31"/>
          <p:cNvSpPr/>
          <p:nvPr/>
        </p:nvSpPr>
        <p:spPr bwMode="auto">
          <a:xfrm rot="10800000">
            <a:off x="4499993" y="3933056"/>
            <a:ext cx="486957" cy="414182"/>
          </a:xfrm>
          <a:prstGeom prst="rightArrow">
            <a:avLst>
              <a:gd name="adj1" fmla="val 50000"/>
              <a:gd name="adj2" fmla="val 44585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30763" y="394712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</a:t>
            </a:r>
            <a:endParaRPr lang="en-US" sz="2000" b="1" dirty="0"/>
          </a:p>
        </p:txBody>
      </p:sp>
      <p:sp>
        <p:nvSpPr>
          <p:cNvPr id="15" name="Action Button: Document 14">
            <a:hlinkClick r:id="rId6" action="ppaction://hlinkpres?slideindex=2&amp;slidetitle=Line of Pull" highlightClick="1"/>
          </p:cNvPr>
          <p:cNvSpPr/>
          <p:nvPr/>
        </p:nvSpPr>
        <p:spPr bwMode="auto">
          <a:xfrm>
            <a:off x="8187467" y="836712"/>
            <a:ext cx="360040" cy="360040"/>
          </a:xfrm>
          <a:prstGeom prst="actionButtonDocument">
            <a:avLst/>
          </a:prstGeom>
          <a:solidFill>
            <a:srgbClr val="777777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  <p:sp>
        <p:nvSpPr>
          <p:cNvPr id="21" name="Action Button: Document 20">
            <a:hlinkClick r:id="rId7" action="ppaction://hlinkfile" highlightClick="1"/>
          </p:cNvPr>
          <p:cNvSpPr/>
          <p:nvPr/>
        </p:nvSpPr>
        <p:spPr bwMode="auto">
          <a:xfrm>
            <a:off x="8547507" y="1464605"/>
            <a:ext cx="360040" cy="360040"/>
          </a:xfrm>
          <a:prstGeom prst="actionButtonDocument">
            <a:avLst/>
          </a:prstGeom>
          <a:solidFill>
            <a:srgbClr val="777777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803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6" name="Text Box 6"/>
          <p:cNvSpPr txBox="1">
            <a:spLocks noChangeArrowheads="1"/>
          </p:cNvSpPr>
          <p:nvPr/>
        </p:nvSpPr>
        <p:spPr bwMode="auto">
          <a:xfrm>
            <a:off x="71437" y="795476"/>
            <a:ext cx="9044929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3429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485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2057400" indent="-3429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628900" indent="-3429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30861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433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005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57700" indent="-3429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800" b="1" i="1" dirty="0" smtClean="0"/>
              <a:t>Ideal Adjustments for Pulling </a:t>
            </a:r>
            <a:r>
              <a:rPr lang="en-US" sz="1800" b="1" i="1" dirty="0"/>
              <a:t>off the Joint: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b="1" i="1" dirty="0" smtClean="0"/>
              <a:t>1</a:t>
            </a:r>
            <a:r>
              <a:rPr lang="en-US" sz="1600" b="1" i="1" dirty="0"/>
              <a:t>. </a:t>
            </a:r>
            <a:r>
              <a:rPr lang="en-US" sz="1600" b="1" i="1" dirty="0" smtClean="0"/>
              <a:t> </a:t>
            </a:r>
            <a:r>
              <a:rPr lang="en-US" sz="1600" b="1" i="1" dirty="0"/>
              <a:t>Determine Thickness of Starting Blocks (1/4” / 1” for Roll Down)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/>
              <a:t>Lower the screed on Starting </a:t>
            </a:r>
            <a:r>
              <a:rPr lang="en-US" sz="1600" b="1" i="1" dirty="0" smtClean="0"/>
              <a:t>Blocks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/>
              <a:t>Energies Screed Float Switch In Pave Mode (On Vogele Pavers</a:t>
            </a:r>
            <a:r>
              <a:rPr lang="en-US" sz="1600" b="1" i="1" dirty="0" smtClean="0"/>
              <a:t>)</a:t>
            </a:r>
            <a:endParaRPr lang="en-US" sz="1600" b="1" i="1" dirty="0"/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/>
              <a:t>Pull Forward at least 1 ½” to take up slack at Tow Point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/>
              <a:t>Lower Augers </a:t>
            </a:r>
            <a:r>
              <a:rPr lang="en-US" sz="1600" b="1" i="1" dirty="0" err="1"/>
              <a:t>approx</a:t>
            </a:r>
            <a:r>
              <a:rPr lang="en-US" sz="1600" b="1" i="1" dirty="0"/>
              <a:t> 2” above screed plate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 smtClean="0"/>
              <a:t>Set BOTH Tow Point at SAME position based on Mat Depth </a:t>
            </a:r>
            <a:r>
              <a:rPr lang="en-US" sz="1600" b="1" i="1" dirty="0" smtClean="0">
                <a:solidFill>
                  <a:srgbClr val="FF0000"/>
                </a:solidFill>
              </a:rPr>
              <a:t>(for ideal line of Pull)</a:t>
            </a:r>
            <a:endParaRPr lang="en-US" sz="1600" b="1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 smtClean="0"/>
              <a:t>Null </a:t>
            </a:r>
            <a:r>
              <a:rPr lang="en-US" sz="1600" b="1" i="1" dirty="0"/>
              <a:t>Thickness Control Screw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/>
              <a:t>Take up screw slack &amp; add 2 to 3 turns up depending on screed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/>
              <a:t>Fill Auger </a:t>
            </a:r>
            <a:r>
              <a:rPr lang="en-US" sz="1600" b="1" i="1" dirty="0" smtClean="0"/>
              <a:t>Chambers</a:t>
            </a:r>
          </a:p>
          <a:p>
            <a:pPr>
              <a:lnSpc>
                <a:spcPct val="150000"/>
              </a:lnSpc>
              <a:buFont typeface="Wingdings" pitchFamily="2" charset="2"/>
              <a:buAutoNum type="arabicPeriod" startAt="2"/>
            </a:pPr>
            <a:r>
              <a:rPr lang="en-US" sz="1600" b="1" i="1" dirty="0" smtClean="0"/>
              <a:t>Should be able to Pull off with or without Automatic </a:t>
            </a:r>
            <a:endParaRPr lang="en-US" sz="1600" b="1" i="1" dirty="0"/>
          </a:p>
        </p:txBody>
      </p:sp>
      <p:pic>
        <p:nvPicPr>
          <p:cNvPr id="706568" name="Picture 8"/>
          <p:cNvPicPr>
            <a:picLocks noChangeAspect="1" noChangeArrowheads="1"/>
          </p:cNvPicPr>
          <p:nvPr/>
        </p:nvPicPr>
        <p:blipFill rotWithShape="1"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9"/>
          <a:stretch/>
        </p:blipFill>
        <p:spPr bwMode="auto">
          <a:xfrm>
            <a:off x="1517972" y="5038848"/>
            <a:ext cx="6038236" cy="1846536"/>
          </a:xfrm>
          <a:prstGeom prst="rect">
            <a:avLst/>
          </a:prstGeom>
          <a:noFill/>
          <a:ln w="127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69" name="Line 9"/>
          <p:cNvSpPr>
            <a:spLocks noChangeShapeType="1"/>
          </p:cNvSpPr>
          <p:nvPr/>
        </p:nvSpPr>
        <p:spPr bwMode="auto">
          <a:xfrm flipV="1">
            <a:off x="1403648" y="6479008"/>
            <a:ext cx="4679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34925" y="260648"/>
            <a:ext cx="655307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Screed </a:t>
            </a:r>
            <a:r>
              <a:rPr lang="en-US" sz="1800" b="1" i="1" dirty="0" smtClean="0"/>
              <a:t>Adjustments</a:t>
            </a:r>
            <a:endParaRPr lang="en-US" sz="1800" b="1" i="1" dirty="0"/>
          </a:p>
        </p:txBody>
      </p:sp>
      <p:sp>
        <p:nvSpPr>
          <p:cNvPr id="6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460432" y="1772816"/>
            <a:ext cx="514796" cy="564006"/>
          </a:xfrm>
          <a:prstGeom prst="actionButtonDocument">
            <a:avLst/>
          </a:prstGeom>
          <a:solidFill>
            <a:srgbClr val="33CC33"/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244408" y="2336822"/>
            <a:ext cx="8719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i="1" dirty="0" smtClean="0">
                <a:sym typeface="Wingdings" pitchFamily="2" charset="2"/>
              </a:rPr>
              <a:t>Slide 92</a:t>
            </a:r>
            <a:endParaRPr lang="en-US" b="1" i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54085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Text Box 2"/>
          <p:cNvSpPr txBox="1">
            <a:spLocks noChangeArrowheads="1"/>
          </p:cNvSpPr>
          <p:nvPr/>
        </p:nvSpPr>
        <p:spPr bwMode="auto">
          <a:xfrm>
            <a:off x="-571" y="764704"/>
            <a:ext cx="910907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Segregation – Two Types</a:t>
            </a:r>
          </a:p>
          <a:p>
            <a:pPr marL="342900" indent="-342900" algn="l">
              <a:lnSpc>
                <a:spcPct val="150000"/>
              </a:lnSpc>
              <a:buFontTx/>
              <a:buAutoNum type="arabicPeriod"/>
            </a:pPr>
            <a:r>
              <a:rPr lang="en-US" sz="1800" b="1" i="1" dirty="0" smtClean="0"/>
              <a:t>Gradation</a:t>
            </a:r>
            <a:r>
              <a:rPr lang="en-US" sz="1800" b="1" i="1" dirty="0"/>
              <a:t>:  Larger Stones separating from Smaller </a:t>
            </a:r>
            <a:r>
              <a:rPr lang="en-US" sz="1800" b="1" i="1" dirty="0" smtClean="0"/>
              <a:t>Stone &amp; fines</a:t>
            </a:r>
          </a:p>
          <a:p>
            <a:pPr marL="342900" indent="-342900" algn="l">
              <a:lnSpc>
                <a:spcPct val="150000"/>
              </a:lnSpc>
              <a:buFontTx/>
              <a:buAutoNum type="arabicPeriod"/>
            </a:pPr>
            <a:r>
              <a:rPr lang="en-US" sz="1800" b="1" i="1" dirty="0" smtClean="0"/>
              <a:t>Thermal</a:t>
            </a:r>
            <a:r>
              <a:rPr lang="en-US" sz="1800" b="1" i="1" dirty="0"/>
              <a:t>:  Generally Cold Crust from Long Haul / Traffic etc.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6"/>
          <a:stretch/>
        </p:blipFill>
        <p:spPr bwMode="auto">
          <a:xfrm>
            <a:off x="4658398" y="3534140"/>
            <a:ext cx="4450106" cy="2723943"/>
          </a:xfrm>
          <a:prstGeom prst="rect">
            <a:avLst/>
          </a:prstGeom>
          <a:solidFill>
            <a:srgbClr val="41F7CC"/>
          </a:solidFill>
          <a:ln>
            <a:solidFill>
              <a:srgbClr val="00B050"/>
            </a:solidFill>
          </a:ln>
          <a:effectLst/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34140"/>
            <a:ext cx="441133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341633" y="4386205"/>
            <a:ext cx="1376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Larger Stones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699792" y="4691005"/>
            <a:ext cx="504056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717996" y="4233805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Sloping Surface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3712190" y="4538604"/>
            <a:ext cx="283746" cy="5127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Callout 16"/>
          <p:cNvSpPr/>
          <p:nvPr/>
        </p:nvSpPr>
        <p:spPr bwMode="auto">
          <a:xfrm>
            <a:off x="5940425" y="5143417"/>
            <a:ext cx="576064" cy="870277"/>
          </a:xfrm>
          <a:prstGeom prst="wedgeEllipseCallout">
            <a:avLst>
              <a:gd name="adj1" fmla="val 313588"/>
              <a:gd name="adj2" fmla="val -245676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Callout 17"/>
          <p:cNvSpPr/>
          <p:nvPr/>
        </p:nvSpPr>
        <p:spPr bwMode="auto">
          <a:xfrm>
            <a:off x="5796136" y="4182212"/>
            <a:ext cx="576064" cy="870277"/>
          </a:xfrm>
          <a:prstGeom prst="wedgeEllipseCallout">
            <a:avLst>
              <a:gd name="adj1" fmla="val 24654"/>
              <a:gd name="adj2" fmla="val -14255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619155" y="2852937"/>
            <a:ext cx="13692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i="1" dirty="0" smtClean="0"/>
              <a:t>Gradation </a:t>
            </a:r>
          </a:p>
          <a:p>
            <a:pPr algn="l"/>
            <a:r>
              <a:rPr lang="en-US" sz="1600" b="1" i="1" dirty="0" smtClean="0"/>
              <a:t>Segregation</a:t>
            </a:r>
            <a:endParaRPr lang="en-US" sz="1600" b="1" i="1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654632" y="2852936"/>
            <a:ext cx="1512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Thermal (Cold Crust)</a:t>
            </a:r>
            <a:endParaRPr lang="en-US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4925" y="260648"/>
            <a:ext cx="5905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i="1" dirty="0"/>
              <a:t>Segregation </a:t>
            </a:r>
          </a:p>
        </p:txBody>
      </p:sp>
    </p:spTree>
    <p:extLst>
      <p:ext uri="{BB962C8B-B14F-4D97-AF65-F5344CB8AC3E}">
        <p14:creationId xmlns:p14="http://schemas.microsoft.com/office/powerpoint/2010/main" val="24172464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Text Box 2"/>
          <p:cNvSpPr txBox="1">
            <a:spLocks noChangeArrowheads="1"/>
          </p:cNvSpPr>
          <p:nvPr/>
        </p:nvSpPr>
        <p:spPr bwMode="auto">
          <a:xfrm>
            <a:off x="34924" y="836712"/>
            <a:ext cx="9109075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i="1" dirty="0" smtClean="0"/>
              <a:t>Larger </a:t>
            </a:r>
            <a:r>
              <a:rPr lang="en-US" sz="1800" b="1" i="1" dirty="0"/>
              <a:t>Stones rolling away from Smaller on Sloped Surface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Causing </a:t>
            </a:r>
            <a:r>
              <a:rPr lang="en-US" sz="1800" b="1" i="1" dirty="0"/>
              <a:t>Inconsistent </a:t>
            </a:r>
            <a:r>
              <a:rPr lang="en-US" sz="1800" b="1" i="1" dirty="0" smtClean="0"/>
              <a:t>Gradation and Temperature</a:t>
            </a:r>
            <a:endParaRPr lang="en-US" sz="1800" b="1" i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Change </a:t>
            </a:r>
            <a:r>
              <a:rPr lang="en-US" sz="1800" b="1" i="1" dirty="0"/>
              <a:t>in Internal Frictional </a:t>
            </a:r>
            <a:r>
              <a:rPr lang="en-US" sz="1800" b="1" i="1" dirty="0" smtClean="0"/>
              <a:t>Resistance of the aggregate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All of which impact the Equilibrium of the Screed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Screed looses grade…. no fines / asphalt to hold larger aggregate together</a:t>
            </a:r>
            <a:endParaRPr lang="en-US" sz="1800" b="1" i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04535"/>
            <a:ext cx="5905500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1800" b="1" i="1" dirty="0" smtClean="0"/>
              <a:t>Gradation Segregation </a:t>
            </a:r>
            <a:endParaRPr lang="en-US" sz="1800" b="1" i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657" r="2701"/>
          <a:stretch/>
        </p:blipFill>
        <p:spPr bwMode="auto">
          <a:xfrm>
            <a:off x="4207944" y="3750276"/>
            <a:ext cx="4972568" cy="31351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nars\Desktop\Old My Documents\picture\MT3000\S T Wooten 1\IMG_24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3" t="52736" r="21978" b="1549"/>
          <a:stretch/>
        </p:blipFill>
        <p:spPr bwMode="auto">
          <a:xfrm>
            <a:off x="34800" y="3750276"/>
            <a:ext cx="3876033" cy="3135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34800" y="3933055"/>
            <a:ext cx="3876033" cy="11304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355281" y="4498267"/>
            <a:ext cx="2520280" cy="19088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682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5" name="Text Box 9"/>
          <p:cNvSpPr txBox="1">
            <a:spLocks noChangeArrowheads="1"/>
          </p:cNvSpPr>
          <p:nvPr/>
        </p:nvSpPr>
        <p:spPr bwMode="auto">
          <a:xfrm>
            <a:off x="34925" y="793911"/>
            <a:ext cx="9058703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795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94945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52095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9781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353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925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97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lnSpc>
                <a:spcPct val="140000"/>
              </a:lnSpc>
            </a:pPr>
            <a:r>
              <a:rPr lang="en-US" sz="1800" b="1" i="1" dirty="0" smtClean="0"/>
              <a:t>Will also occurs with Gradation Segregation</a:t>
            </a:r>
            <a:endParaRPr lang="en-US" sz="1800" b="1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Fines and Heat separating from Larger Stones on Sloped Surface</a:t>
            </a:r>
          </a:p>
          <a:p>
            <a:pPr marL="749300" lvl="2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Heat &amp; Asphalt Remains with the </a:t>
            </a:r>
            <a:r>
              <a:rPr lang="en-US" sz="1800" b="1" i="1" dirty="0" smtClean="0"/>
              <a:t>fines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Thermal Image used to detect Temperature Variation</a:t>
            </a:r>
          </a:p>
        </p:txBody>
      </p:sp>
      <p:pic>
        <p:nvPicPr>
          <p:cNvPr id="742402" name="Picture 2" descr="C:\Users\lnars\Desktop\Vogele Product Information Advance\Vogele Product Information Advance Attachments\Segregation Reeves 19 and 25 m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6100"/>
          <a:stretch/>
        </p:blipFill>
        <p:spPr bwMode="auto">
          <a:xfrm>
            <a:off x="13062" y="3573016"/>
            <a:ext cx="3814522" cy="328498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1074" name="Picture 2" descr="C:\Users\lnars\Desktop\Old My Documents\picture\FullSizeRender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4546" r="18955" b="18951"/>
          <a:stretch/>
        </p:blipFill>
        <p:spPr bwMode="auto">
          <a:xfrm>
            <a:off x="4287266" y="3573016"/>
            <a:ext cx="4856734" cy="3262718"/>
          </a:xfrm>
          <a:prstGeom prst="rect">
            <a:avLst/>
          </a:prstGeom>
          <a:noFill/>
          <a:ln>
            <a:solidFill>
              <a:srgbClr val="33CC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676456" y="1224558"/>
            <a:ext cx="431726" cy="476250"/>
          </a:xfrm>
          <a:prstGeom prst="actionButtonMovi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812360" y="1152550"/>
            <a:ext cx="915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 Stripes</a:t>
            </a:r>
            <a:endParaRPr lang="en-US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74965" y="3573016"/>
            <a:ext cx="206266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 smtClean="0">
                <a:solidFill>
                  <a:srgbClr val="FF0000"/>
                </a:solidFill>
              </a:rPr>
              <a:t>Thermal Profile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37245" y="3573016"/>
            <a:ext cx="28803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 smtClean="0">
                <a:solidFill>
                  <a:srgbClr val="FF0000"/>
                </a:solidFill>
              </a:rPr>
              <a:t>Mechanical Segregation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925" y="116632"/>
            <a:ext cx="5905500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1800" b="1" i="1" dirty="0" smtClean="0"/>
              <a:t>Thermal Segregation 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5654846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5406" r="12262" b="12889"/>
          <a:stretch/>
        </p:blipFill>
        <p:spPr bwMode="auto">
          <a:xfrm>
            <a:off x="-36512" y="4293096"/>
            <a:ext cx="4312756" cy="258472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9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676456" y="1224558"/>
            <a:ext cx="431726" cy="476250"/>
          </a:xfrm>
          <a:prstGeom prst="actionButtonMovi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812360" y="1152550"/>
            <a:ext cx="9154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400" i="1" dirty="0" smtClean="0"/>
              <a:t>Clumps</a:t>
            </a:r>
            <a:endParaRPr lang="en-US" sz="1400" i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35941" y="4319376"/>
            <a:ext cx="331680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 smtClean="0">
                <a:solidFill>
                  <a:srgbClr val="FF0000"/>
                </a:solidFill>
              </a:rPr>
              <a:t>Thermal Segregation (Crust)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pic>
        <p:nvPicPr>
          <p:cNvPr id="772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39" y="4221088"/>
            <a:ext cx="4188373" cy="26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04209" y="4242334"/>
            <a:ext cx="223668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i="1" dirty="0" smtClean="0">
                <a:solidFill>
                  <a:srgbClr val="FF0000"/>
                </a:solidFill>
              </a:rPr>
              <a:t>Thermal Profile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4925" y="793911"/>
            <a:ext cx="9058703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795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94945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52095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9781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353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925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97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lnSpc>
                <a:spcPct val="140000"/>
              </a:lnSpc>
            </a:pPr>
            <a:r>
              <a:rPr lang="en-US" sz="1800" b="1" i="1" dirty="0" smtClean="0"/>
              <a:t>Thermal Segregation:</a:t>
            </a:r>
          </a:p>
          <a:p>
            <a:pPr>
              <a:lnSpc>
                <a:spcPct val="150000"/>
              </a:lnSpc>
            </a:pPr>
            <a:r>
              <a:rPr lang="en-US" altLang="en-US" sz="1800" b="1" i="1" dirty="0" smtClean="0"/>
              <a:t>Cooling </a:t>
            </a:r>
            <a:r>
              <a:rPr lang="en-US" altLang="en-US" sz="1800" b="1" i="1" dirty="0"/>
              <a:t>of the mix in several areas</a:t>
            </a:r>
          </a:p>
          <a:p>
            <a:pPr marL="1085850" lvl="1" indent="-342900">
              <a:buFont typeface="Wingdings" panose="05000000000000000000" pitchFamily="2" charset="2"/>
              <a:buChar char="§"/>
            </a:pPr>
            <a:r>
              <a:rPr lang="en-US" altLang="en-US" sz="1800" b="1" i="1" dirty="0"/>
              <a:t>On the surface of the haul truck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800" b="1" i="1" dirty="0"/>
              <a:t>On the side walls of the haul truck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800" b="1" i="1" dirty="0"/>
              <a:t>Around the paver hopper wings or Paver Hopper </a:t>
            </a:r>
            <a:r>
              <a:rPr lang="en-US" altLang="en-US" sz="1800" b="1" i="1" dirty="0" smtClean="0"/>
              <a:t>Insert</a:t>
            </a:r>
            <a:endParaRPr lang="en-US" altLang="en-US" sz="1800" b="1" i="1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4925" y="116632"/>
            <a:ext cx="5905500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1800" b="1" i="1" dirty="0" smtClean="0"/>
              <a:t>Thermal Segregation 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41327684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-18728" y="832937"/>
            <a:ext cx="8839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795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94945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52095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9781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353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925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97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1800" b="1" i="1" dirty="0" smtClean="0">
                <a:cs typeface="Times New Roman" pitchFamily="18" charset="0"/>
              </a:rPr>
              <a:t>Thermal Segregation due to running the Hopper Insert too low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>
                <a:cs typeface="Times New Roman" pitchFamily="18" charset="0"/>
              </a:rPr>
              <a:t>Could be a Combination of Gradation &amp; Thermal Segregation</a:t>
            </a:r>
          </a:p>
        </p:txBody>
      </p:sp>
      <p:pic>
        <p:nvPicPr>
          <p:cNvPr id="77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018"/>
            <a:ext cx="9157672" cy="430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254524"/>
            <a:ext cx="5905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i="1" dirty="0" smtClean="0"/>
              <a:t>Segregation – In the Paver Hopper 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751479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53280" y="812225"/>
            <a:ext cx="8839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795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94945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52095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9781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353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925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97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i="1" dirty="0" smtClean="0">
                <a:cs typeface="Times New Roman" pitchFamily="18" charset="0"/>
              </a:rPr>
              <a:t>Thermal Segregation in Truck Bed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>
                <a:cs typeface="Times New Roman" pitchFamily="18" charset="0"/>
              </a:rPr>
              <a:t>Crust from Hauling</a:t>
            </a:r>
            <a:endParaRPr lang="en-US" sz="1800" b="1" i="1" dirty="0" smtClean="0"/>
          </a:p>
        </p:txBody>
      </p:sp>
      <p:pic>
        <p:nvPicPr>
          <p:cNvPr id="76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4" y="2041737"/>
            <a:ext cx="9216961" cy="433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254524"/>
            <a:ext cx="5905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i="1" dirty="0" smtClean="0"/>
              <a:t>Segregation – In the Paver Hopper 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9537628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067128" cy="576064"/>
          </a:xfrm>
        </p:spPr>
        <p:txBody>
          <a:bodyPr/>
          <a:lstStyle/>
          <a:p>
            <a:r>
              <a:rPr lang="en-US" sz="2400" b="1" dirty="0" smtClean="0"/>
              <a:t>SOME LIGHTS CAN BE BLINDING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3"/>
            <a:ext cx="9073008" cy="53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844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5" name="Text Box 9"/>
          <p:cNvSpPr txBox="1">
            <a:spLocks noChangeArrowheads="1"/>
          </p:cNvSpPr>
          <p:nvPr/>
        </p:nvSpPr>
        <p:spPr bwMode="auto">
          <a:xfrm>
            <a:off x="34925" y="1152550"/>
            <a:ext cx="9058703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9875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795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94945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52095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9781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353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925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97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lnSpc>
                <a:spcPct val="140000"/>
              </a:lnSpc>
            </a:pPr>
            <a:r>
              <a:rPr lang="en-US" sz="1800" b="1" i="1" dirty="0" smtClean="0"/>
              <a:t>2.  Thermal Segregation:</a:t>
            </a:r>
          </a:p>
          <a:p>
            <a:pPr marL="285750" lvl="1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Cold crust from Long Haul etc.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4924" y="548680"/>
            <a:ext cx="7129363" cy="3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Segregation</a:t>
            </a:r>
            <a:endParaRPr lang="en-US" sz="2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7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17"/>
            <a:ext cx="9143999" cy="689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754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52110" y="4506223"/>
            <a:ext cx="3648609" cy="225428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140320"/>
            <a:ext cx="7128792" cy="370182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 bwMode="auto">
          <a:xfrm>
            <a:off x="1691680" y="5373216"/>
            <a:ext cx="2016224" cy="1387294"/>
          </a:xfrm>
          <a:prstGeom prst="wedgeEllipseCallout">
            <a:avLst>
              <a:gd name="adj1" fmla="val 115943"/>
              <a:gd name="adj2" fmla="val -182032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5292080" y="6021288"/>
            <a:ext cx="1440160" cy="820856"/>
          </a:xfrm>
          <a:prstGeom prst="wedgeEllipseCallout">
            <a:avLst>
              <a:gd name="adj1" fmla="val 127275"/>
              <a:gd name="adj2" fmla="val -351556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5157" y="3140968"/>
            <a:ext cx="312907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800" b="1" i="1" dirty="0" smtClean="0"/>
              <a:t>1</a:t>
            </a: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7698764" y="3140968"/>
            <a:ext cx="312907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800" b="1" i="1" dirty="0"/>
              <a:t>2</a:t>
            </a:r>
            <a:endParaRPr lang="en-US" sz="1800" dirty="0"/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-1" y="116632"/>
            <a:ext cx="77406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1800" b="1" i="1" dirty="0" smtClean="0"/>
              <a:t>Proper Material Handling while Paving</a:t>
            </a:r>
            <a:endParaRPr lang="en-US" sz="1800" b="1" i="1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836712"/>
            <a:ext cx="9096316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 smtClean="0"/>
              <a:t>While Pushing Trucks or using MTV: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sz="1800" b="1" i="1" dirty="0" smtClean="0"/>
              <a:t>Pushing Trucks – 3 areas of concerns</a:t>
            </a:r>
            <a:endParaRPr lang="en-US" sz="1800" b="1" i="1" dirty="0"/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sz="1800" b="1" i="1" dirty="0" smtClean="0"/>
              <a:t>Use of MTV / MTD &amp; Paver Hopper Insert – 4 areas of concerns </a:t>
            </a:r>
            <a:endParaRPr lang="en-US" sz="1800" b="1" i="1" dirty="0"/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sz="1800" b="1" i="1" dirty="0"/>
              <a:t>M</a:t>
            </a:r>
            <a:r>
              <a:rPr lang="en-US" sz="1800" b="1" i="1" dirty="0" smtClean="0"/>
              <a:t>aterial management as tractor delivers to Screed – With or Without MTV</a:t>
            </a:r>
          </a:p>
        </p:txBody>
      </p:sp>
    </p:spTree>
    <p:extLst>
      <p:ext uri="{BB962C8B-B14F-4D97-AF65-F5344CB8AC3E}">
        <p14:creationId xmlns:p14="http://schemas.microsoft.com/office/powerpoint/2010/main" val="433156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Document 3">
            <a:hlinkClick r:id="rId3" action="ppaction://hlinkpres?slideindex=31&amp;slidetitle=PowerPoint Presentation" highlightClick="1"/>
          </p:cNvPr>
          <p:cNvSpPr/>
          <p:nvPr/>
        </p:nvSpPr>
        <p:spPr bwMode="auto">
          <a:xfrm>
            <a:off x="3995936" y="1598915"/>
            <a:ext cx="720080" cy="826392"/>
          </a:xfrm>
          <a:prstGeom prst="actionButtonDocument">
            <a:avLst/>
          </a:prstGeom>
          <a:solidFill>
            <a:srgbClr val="33CC33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2955" y="2583663"/>
            <a:ext cx="22060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/>
              <a:t>Segregation Slide 31 to end</a:t>
            </a:r>
            <a:endParaRPr lang="en-US" b="1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6"/>
          <a:stretch/>
        </p:blipFill>
        <p:spPr bwMode="auto">
          <a:xfrm>
            <a:off x="1907704" y="3216000"/>
            <a:ext cx="5942449" cy="3637417"/>
          </a:xfrm>
          <a:prstGeom prst="rect">
            <a:avLst/>
          </a:prstGeom>
          <a:solidFill>
            <a:srgbClr val="41F7CC"/>
          </a:solidFill>
          <a:ln>
            <a:solidFill>
              <a:srgbClr val="00B050"/>
            </a:solidFill>
          </a:ln>
          <a:effectLst/>
          <a:extLst/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-571" y="764704"/>
            <a:ext cx="9109075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In The Paver Hopper – Pushing Trucks: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-1" y="116632"/>
            <a:ext cx="7740649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1800" b="1" i="1" dirty="0" smtClean="0"/>
              <a:t>Proper Paver Hopper control – Pushing  Trucks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5742873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/>
          </p:cNvSpPr>
          <p:nvPr/>
        </p:nvSpPr>
        <p:spPr bwMode="auto">
          <a:xfrm>
            <a:off x="34925" y="832460"/>
            <a:ext cx="813593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Building </a:t>
            </a:r>
            <a:r>
              <a:rPr lang="en-US" sz="1800" b="1" i="1" dirty="0"/>
              <a:t>a Sound Longitudinal Joint</a:t>
            </a:r>
            <a:r>
              <a:rPr lang="en-US" sz="1800" b="1" i="1" dirty="0" smtClean="0"/>
              <a:t>:</a:t>
            </a:r>
            <a:endParaRPr lang="en-US" sz="1800" b="1" i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Longitudinal Joints usually the first point of failure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Proper construction </a:t>
            </a:r>
            <a:r>
              <a:rPr lang="en-US" sz="1800" b="1" i="1" dirty="0"/>
              <a:t>critical to </a:t>
            </a:r>
            <a:r>
              <a:rPr lang="en-US" sz="1800" b="1" i="1" dirty="0" smtClean="0"/>
              <a:t>life </a:t>
            </a:r>
            <a:r>
              <a:rPr lang="en-US" sz="1800" b="1" i="1" dirty="0"/>
              <a:t>of pavements</a:t>
            </a:r>
            <a:r>
              <a:rPr lang="en-US" sz="1800" b="1" i="1" dirty="0" smtClean="0"/>
              <a:t>.</a:t>
            </a:r>
            <a:endParaRPr lang="en-US" sz="1800" b="1" i="1" dirty="0"/>
          </a:p>
        </p:txBody>
      </p:sp>
      <p:sp>
        <p:nvSpPr>
          <p:cNvPr id="736259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r="4760"/>
          <a:stretch/>
        </p:blipFill>
        <p:spPr bwMode="auto">
          <a:xfrm>
            <a:off x="78852" y="2835506"/>
            <a:ext cx="4043966" cy="37885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6921"/>
            <a:ext cx="4648200" cy="3098800"/>
          </a:xfrm>
          <a:prstGeom prst="rect">
            <a:avLst/>
          </a:prstGeom>
          <a:noFill/>
          <a:ln w="12700">
            <a:solidFill>
              <a:srgbClr val="09875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4292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/>
          </p:cNvSpPr>
          <p:nvPr/>
        </p:nvSpPr>
        <p:spPr bwMode="auto">
          <a:xfrm>
            <a:off x="-36512" y="836712"/>
            <a:ext cx="9180512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Building </a:t>
            </a:r>
            <a:r>
              <a:rPr lang="en-US" sz="1800" b="1" i="1" dirty="0"/>
              <a:t>a Sound Longitudinal </a:t>
            </a:r>
            <a:r>
              <a:rPr lang="en-US" sz="1800" b="1" i="1" dirty="0" smtClean="0"/>
              <a:t>Joint: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/>
              <a:t>Avoid </a:t>
            </a:r>
            <a:r>
              <a:rPr lang="en-US" sz="1800" b="1" i="1" dirty="0"/>
              <a:t>a</a:t>
            </a:r>
            <a:r>
              <a:rPr lang="en-US" sz="1800" b="1" i="1" dirty="0" smtClean="0"/>
              <a:t> Joint when possible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/>
              <a:t>Us a 6’ paver to pull the shoulder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/>
              <a:t>Pull two Lanes together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/>
              <a:t>Pave in Echelon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6" r="33144"/>
          <a:stretch/>
        </p:blipFill>
        <p:spPr bwMode="auto">
          <a:xfrm>
            <a:off x="4355976" y="2427487"/>
            <a:ext cx="4608512" cy="423063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98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58"/>
            <a:ext cx="4261644" cy="259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652965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764704"/>
            <a:ext cx="9180512" cy="609329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8306" name="Rectangle 2"/>
          <p:cNvSpPr>
            <a:spLocks noChangeArrowheads="1"/>
          </p:cNvSpPr>
          <p:nvPr/>
        </p:nvSpPr>
        <p:spPr bwMode="auto">
          <a:xfrm>
            <a:off x="34925" y="1196752"/>
            <a:ext cx="712946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lnSpc>
                <a:spcPct val="150000"/>
              </a:lnSpc>
            </a:pPr>
            <a:r>
              <a:rPr lang="en-US" sz="1800" b="1" i="1" dirty="0"/>
              <a:t>Steps in Making </a:t>
            </a:r>
            <a:r>
              <a:rPr lang="en-US" sz="1800" b="1" i="1" dirty="0" smtClean="0"/>
              <a:t> </a:t>
            </a:r>
            <a:r>
              <a:rPr lang="en-US" sz="1800" b="1" i="1" dirty="0"/>
              <a:t>a </a:t>
            </a:r>
            <a:r>
              <a:rPr lang="en-US" sz="1800" b="1" i="1" dirty="0" smtClean="0"/>
              <a:t>good </a:t>
            </a:r>
            <a:r>
              <a:rPr lang="en-US" sz="1800" b="1" i="1" dirty="0"/>
              <a:t>Longitudinal Joints</a:t>
            </a:r>
          </a:p>
          <a:p>
            <a:pPr lvl="1" algn="l">
              <a:lnSpc>
                <a:spcPct val="150000"/>
              </a:lnSpc>
            </a:pPr>
            <a:endParaRPr lang="en-US" sz="1800" b="1" i="1" dirty="0"/>
          </a:p>
          <a:p>
            <a:pPr lvl="1" algn="l">
              <a:lnSpc>
                <a:spcPct val="150000"/>
              </a:lnSpc>
            </a:pPr>
            <a:r>
              <a:rPr lang="en-US" sz="1800" b="1" i="1" dirty="0"/>
              <a:t>1.  Control Segregation at the Outside Edges of the Mat</a:t>
            </a:r>
          </a:p>
          <a:p>
            <a:pPr lvl="1" algn="l">
              <a:lnSpc>
                <a:spcPct val="150000"/>
              </a:lnSpc>
            </a:pPr>
            <a:r>
              <a:rPr lang="en-US" sz="1800" b="1" i="1" dirty="0"/>
              <a:t>2.  Steer a Straight Line</a:t>
            </a:r>
          </a:p>
          <a:p>
            <a:pPr lvl="1" algn="l">
              <a:lnSpc>
                <a:spcPct val="150000"/>
              </a:lnSpc>
            </a:pPr>
            <a:r>
              <a:rPr lang="en-US" sz="1800" b="1" i="1" dirty="0"/>
              <a:t>3.  Compact Unconfined Edge</a:t>
            </a:r>
          </a:p>
          <a:p>
            <a:pPr lvl="1" algn="l">
              <a:lnSpc>
                <a:spcPct val="150000"/>
              </a:lnSpc>
            </a:pPr>
            <a:r>
              <a:rPr lang="en-US" sz="1800" b="1" i="1" dirty="0"/>
              <a:t>4.  Maintain Correct Overlap</a:t>
            </a:r>
          </a:p>
          <a:p>
            <a:pPr lvl="1" algn="l">
              <a:lnSpc>
                <a:spcPct val="150000"/>
              </a:lnSpc>
            </a:pPr>
            <a:r>
              <a:rPr lang="en-US" sz="1800" b="1" i="1" dirty="0"/>
              <a:t>5.  Place the Proper Depth for Roll Down</a:t>
            </a:r>
          </a:p>
          <a:p>
            <a:pPr lvl="1" algn="l">
              <a:lnSpc>
                <a:spcPct val="150000"/>
              </a:lnSpc>
            </a:pPr>
            <a:r>
              <a:rPr lang="en-US" sz="1800" b="1" i="1" dirty="0"/>
              <a:t>6.  Do Not Lute the Joint</a:t>
            </a:r>
          </a:p>
          <a:p>
            <a:pPr marL="800100" lvl="1" indent="-342900" algn="l">
              <a:lnSpc>
                <a:spcPct val="150000"/>
              </a:lnSpc>
              <a:buAutoNum type="arabicPeriod" startAt="7"/>
            </a:pPr>
            <a:r>
              <a:rPr lang="en-US" sz="1800" b="1" i="1" dirty="0" smtClean="0"/>
              <a:t>Compact </a:t>
            </a:r>
            <a:r>
              <a:rPr lang="en-US" sz="1800" b="1" i="1" dirty="0"/>
              <a:t>the Joint for </a:t>
            </a:r>
            <a:r>
              <a:rPr lang="en-US" sz="1800" b="1" i="1" dirty="0" smtClean="0"/>
              <a:t>Density</a:t>
            </a:r>
          </a:p>
          <a:p>
            <a:pPr marL="800100" lvl="1" indent="-342900" algn="l">
              <a:lnSpc>
                <a:spcPct val="150000"/>
              </a:lnSpc>
              <a:buAutoNum type="arabicPeriod" startAt="7"/>
            </a:pPr>
            <a:r>
              <a:rPr lang="en-US" sz="1800" b="1" i="1" dirty="0" smtClean="0"/>
              <a:t>Safety Edges</a:t>
            </a:r>
            <a:endParaRPr lang="en-US" sz="1800" b="1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39984469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ChangeArrowheads="1"/>
          </p:cNvSpPr>
          <p:nvPr/>
        </p:nvSpPr>
        <p:spPr bwMode="auto">
          <a:xfrm>
            <a:off x="35321" y="836712"/>
            <a:ext cx="799306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 algn="l">
              <a:buFontTx/>
              <a:buAutoNum type="arabicPeriod"/>
              <a:tabLst>
                <a:tab pos="731838" algn="l"/>
              </a:tabLst>
            </a:pPr>
            <a:r>
              <a:rPr lang="en-US" sz="1800" b="1" i="1" dirty="0">
                <a:ea typeface="Times New Roman" pitchFamily="18" charset="0"/>
                <a:cs typeface="Arial" charset="0"/>
              </a:rPr>
              <a:t>Move </a:t>
            </a:r>
            <a:r>
              <a:rPr lang="en-US" sz="1800" b="1" i="1" dirty="0" smtClean="0">
                <a:ea typeface="Times New Roman" pitchFamily="18" charset="0"/>
                <a:cs typeface="Arial" charset="0"/>
              </a:rPr>
              <a:t>Material to </a:t>
            </a:r>
            <a:r>
              <a:rPr lang="en-US" sz="1800" b="1" i="1" dirty="0">
                <a:ea typeface="Times New Roman" pitchFamily="18" charset="0"/>
                <a:cs typeface="Arial" charset="0"/>
              </a:rPr>
              <a:t>the Endgates consistently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31838" algn="l"/>
              </a:tabLst>
            </a:pPr>
            <a:r>
              <a:rPr lang="en-US" sz="1800" b="1" i="1" dirty="0" smtClean="0">
                <a:ea typeface="Times New Roman" pitchFamily="18" charset="0"/>
                <a:cs typeface="Arial" charset="0"/>
              </a:rPr>
              <a:t>Ensure </a:t>
            </a:r>
            <a:r>
              <a:rPr lang="en-US" sz="1800" b="1" i="1" dirty="0">
                <a:ea typeface="Times New Roman" pitchFamily="18" charset="0"/>
                <a:cs typeface="Arial" charset="0"/>
              </a:rPr>
              <a:t>that the augers are turning Continuously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31838" algn="l"/>
              </a:tabLst>
            </a:pPr>
            <a:r>
              <a:rPr lang="en-US" sz="1800" b="1" i="1" dirty="0" smtClean="0">
                <a:ea typeface="Times New Roman" pitchFamily="18" charset="0"/>
                <a:cs typeface="Arial" charset="0"/>
              </a:rPr>
              <a:t>Use </a:t>
            </a:r>
            <a:r>
              <a:rPr lang="en-US" sz="1800" b="1" i="1" dirty="0">
                <a:ea typeface="Times New Roman" pitchFamily="18" charset="0"/>
                <a:cs typeface="Arial" charset="0"/>
              </a:rPr>
              <a:t>Augers Extensions to Help move the material to the </a:t>
            </a:r>
            <a:r>
              <a:rPr lang="en-US" sz="1800" b="1" i="1" dirty="0" smtClean="0">
                <a:ea typeface="Times New Roman" pitchFamily="18" charset="0"/>
                <a:cs typeface="Arial" charset="0"/>
              </a:rPr>
              <a:t>Endgates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31838" algn="l"/>
              </a:tabLst>
            </a:pPr>
            <a:r>
              <a:rPr lang="en-US" sz="1800" b="1" i="1" dirty="0" smtClean="0">
                <a:ea typeface="Times New Roman" pitchFamily="18" charset="0"/>
                <a:cs typeface="Arial" charset="0"/>
              </a:rPr>
              <a:t>Some </a:t>
            </a:r>
            <a:r>
              <a:rPr lang="en-US" sz="1800" b="1" i="1" dirty="0">
                <a:ea typeface="Times New Roman" pitchFamily="18" charset="0"/>
                <a:cs typeface="Arial" charset="0"/>
              </a:rPr>
              <a:t>State specify 18” to 24” From Endgates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31838" algn="l"/>
              </a:tabLst>
            </a:pPr>
            <a:r>
              <a:rPr lang="en-US" sz="1800" b="1" i="1" dirty="0" smtClean="0">
                <a:ea typeface="Times New Roman" pitchFamily="18" charset="0"/>
                <a:cs typeface="Arial" charset="0"/>
              </a:rPr>
              <a:t>Use </a:t>
            </a:r>
            <a:r>
              <a:rPr lang="en-US" sz="1800" b="1" i="1" dirty="0">
                <a:ea typeface="Times New Roman" pitchFamily="18" charset="0"/>
                <a:cs typeface="Arial" charset="0"/>
              </a:rPr>
              <a:t>Tunnel Extensions to Confine </a:t>
            </a:r>
            <a:r>
              <a:rPr lang="en-US" sz="1800" b="1" i="1" dirty="0">
                <a:cs typeface="Times New Roman" pitchFamily="18" charset="0"/>
              </a:rPr>
              <a:t>material</a:t>
            </a:r>
            <a:endParaRPr lang="en-US" sz="1800" b="1" i="1" dirty="0"/>
          </a:p>
        </p:txBody>
      </p:sp>
      <p:pic>
        <p:nvPicPr>
          <p:cNvPr id="740356" name="Picture 4" descr="aaDemix 27ft paving Laval 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356992"/>
            <a:ext cx="2617383" cy="3292029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40357" name="Object 1024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251520" y="3320358"/>
          <a:ext cx="4465191" cy="334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46" name="Photo Editor Photo" r:id="rId5" imgW="6638095" imgH="4971429" progId="MSPhotoEd.3">
                  <p:embed/>
                </p:oleObj>
              </mc:Choice>
              <mc:Fallback>
                <p:oleObj name="Photo Editor Photo" r:id="rId5" imgW="6638095" imgH="4971429" progId="MSPhotoEd.3">
                  <p:embed/>
                  <p:pic>
                    <p:nvPicPr>
                      <p:cNvPr id="740357" name="Object 10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20358"/>
                        <a:ext cx="4465191" cy="33439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33CC33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21691430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0" y="836712"/>
            <a:ext cx="72616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/>
              <a:t>2.  Always Steer </a:t>
            </a:r>
            <a:r>
              <a:rPr lang="en-US" sz="1800" b="1" i="1" dirty="0" smtClean="0"/>
              <a:t>Straight:</a:t>
            </a:r>
            <a:endParaRPr lang="en-US" sz="1800" b="1" i="1" dirty="0"/>
          </a:p>
          <a:p>
            <a:pPr algn="l"/>
            <a:endParaRPr lang="en-US" sz="1800" b="1" i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Would </a:t>
            </a:r>
            <a:r>
              <a:rPr lang="en-US" sz="1800" b="1" i="1" dirty="0"/>
              <a:t>be difficult to have a proper overlap on a crooked </a:t>
            </a:r>
            <a:r>
              <a:rPr lang="en-US" sz="1800" b="1" i="1" dirty="0" smtClean="0"/>
              <a:t>Joint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Also Steering Straight improve smoothness</a:t>
            </a:r>
            <a:endParaRPr lang="en-US" sz="1800" b="1" i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  <p:pic>
        <p:nvPicPr>
          <p:cNvPr id="10" name="Picture 3" descr="C:\Users\lnars\AppData\Local\Microsoft\Windows\Temporary Internet Files\Content.Outlook\50QN6YE8\DSC027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0" t="9949" r="5774"/>
          <a:stretch/>
        </p:blipFill>
        <p:spPr bwMode="auto">
          <a:xfrm>
            <a:off x="107504" y="3010675"/>
            <a:ext cx="2832724" cy="36417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010676"/>
            <a:ext cx="5543996" cy="3586974"/>
          </a:xfrm>
          <a:prstGeom prst="rect">
            <a:avLst/>
          </a:prstGeom>
          <a:noFill/>
          <a:ln w="127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395536" y="3284984"/>
            <a:ext cx="2304256" cy="31683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95536" y="3212976"/>
            <a:ext cx="2304256" cy="32403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148064" y="4941168"/>
            <a:ext cx="3744416" cy="1656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6737638" y="5918502"/>
            <a:ext cx="224773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First Pass Guide -</a:t>
            </a:r>
          </a:p>
          <a:p>
            <a:r>
              <a:rPr lang="en-US" sz="1600" b="1" i="1" dirty="0" smtClean="0">
                <a:solidFill>
                  <a:schemeClr val="bg1"/>
                </a:solidFill>
              </a:rPr>
              <a:t>Joint – Second Pass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372200" y="6087779"/>
            <a:ext cx="55218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46219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iew of Spay 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2509092"/>
            <a:ext cx="8638360" cy="404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95272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58988"/>
            <a:ext cx="6196013" cy="4610100"/>
          </a:xfrm>
          <a:prstGeom prst="rect">
            <a:avLst/>
          </a:prstGeom>
          <a:noFill/>
          <a:ln w="381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4451" name="Text Box 3"/>
          <p:cNvSpPr txBox="1">
            <a:spLocks noChangeArrowheads="1"/>
          </p:cNvSpPr>
          <p:nvPr/>
        </p:nvSpPr>
        <p:spPr bwMode="auto">
          <a:xfrm>
            <a:off x="1792288" y="22748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744452" name="Rectangle 4"/>
          <p:cNvSpPr>
            <a:spLocks noChangeArrowheads="1"/>
          </p:cNvSpPr>
          <p:nvPr/>
        </p:nvSpPr>
        <p:spPr bwMode="auto">
          <a:xfrm>
            <a:off x="35496" y="836712"/>
            <a:ext cx="7295652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800" b="1" i="1" dirty="0"/>
              <a:t>3.  Compact Unconfined Edge</a:t>
            </a:r>
          </a:p>
          <a:p>
            <a:pPr marL="742950" lvl="1" indent="-285750" algn="l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However, Keep </a:t>
            </a:r>
            <a:r>
              <a:rPr lang="en-US" sz="1800" b="1" i="1" dirty="0"/>
              <a:t>Pneumatic tire 6” from Un-supported edge</a:t>
            </a:r>
          </a:p>
        </p:txBody>
      </p:sp>
      <p:sp>
        <p:nvSpPr>
          <p:cNvPr id="744453" name="Text Box 5"/>
          <p:cNvSpPr txBox="1">
            <a:spLocks noChangeArrowheads="1"/>
          </p:cNvSpPr>
          <p:nvPr/>
        </p:nvSpPr>
        <p:spPr bwMode="auto">
          <a:xfrm>
            <a:off x="2228850" y="3429000"/>
            <a:ext cx="560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6”</a:t>
            </a:r>
          </a:p>
        </p:txBody>
      </p:sp>
      <p:sp>
        <p:nvSpPr>
          <p:cNvPr id="744454" name="Text Box 6"/>
          <p:cNvSpPr txBox="1">
            <a:spLocks noChangeArrowheads="1"/>
          </p:cNvSpPr>
          <p:nvPr/>
        </p:nvSpPr>
        <p:spPr bwMode="auto">
          <a:xfrm>
            <a:off x="2484438" y="2614613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Recommended</a:t>
            </a:r>
          </a:p>
        </p:txBody>
      </p:sp>
      <p:sp>
        <p:nvSpPr>
          <p:cNvPr id="744455" name="Text Box 7"/>
          <p:cNvSpPr txBox="1">
            <a:spLocks noChangeArrowheads="1"/>
          </p:cNvSpPr>
          <p:nvPr/>
        </p:nvSpPr>
        <p:spPr bwMode="auto">
          <a:xfrm>
            <a:off x="5292725" y="2276475"/>
            <a:ext cx="182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</a:p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Recommended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23166141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200800" cy="504056"/>
          </a:xfrm>
        </p:spPr>
        <p:txBody>
          <a:bodyPr/>
          <a:lstStyle/>
          <a:p>
            <a:r>
              <a:rPr lang="en-US" sz="2800" b="1" dirty="0" smtClean="0"/>
              <a:t>BALLOON LIGHTING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29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056784" cy="504056"/>
          </a:xfrm>
        </p:spPr>
        <p:txBody>
          <a:bodyPr/>
          <a:lstStyle/>
          <a:p>
            <a:r>
              <a:rPr lang="en-US" sz="2000" b="1" dirty="0" smtClean="0"/>
              <a:t>THIS ROLLER HAS 12 STD </a:t>
            </a:r>
            <a:r>
              <a:rPr lang="en-US" sz="2000" b="1" smtClean="0"/>
              <a:t>NIGHT LIGHTS</a:t>
            </a:r>
            <a:endParaRPr lang="en-US" sz="2000" b="1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763688" y="4869160"/>
            <a:ext cx="936104" cy="50405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Light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444208" y="4869160"/>
            <a:ext cx="936104" cy="50405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10195086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26096" r="1094" b="14114"/>
          <a:stretch>
            <a:fillRect/>
          </a:stretch>
        </p:blipFill>
        <p:spPr bwMode="auto">
          <a:xfrm>
            <a:off x="468313" y="2435225"/>
            <a:ext cx="8351837" cy="3281363"/>
          </a:xfrm>
          <a:prstGeom prst="rect">
            <a:avLst/>
          </a:prstGeom>
          <a:solidFill>
            <a:srgbClr val="FF9900"/>
          </a:solidFill>
          <a:ln w="31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0595" name="Rectangle 3"/>
          <p:cNvSpPr>
            <a:spLocks noChangeArrowheads="1"/>
          </p:cNvSpPr>
          <p:nvPr/>
        </p:nvSpPr>
        <p:spPr bwMode="auto">
          <a:xfrm>
            <a:off x="2987675" y="3068638"/>
            <a:ext cx="1295400" cy="825500"/>
          </a:xfrm>
          <a:prstGeom prst="rect">
            <a:avLst/>
          </a:prstGeom>
          <a:solidFill>
            <a:srgbClr val="FF9900"/>
          </a:solidFill>
          <a:ln w="31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First Pass</a:t>
            </a:r>
          </a:p>
        </p:txBody>
      </p:sp>
      <p:sp>
        <p:nvSpPr>
          <p:cNvPr id="750596" name="Rectangle 4"/>
          <p:cNvSpPr>
            <a:spLocks noChangeArrowheads="1"/>
          </p:cNvSpPr>
          <p:nvPr/>
        </p:nvSpPr>
        <p:spPr bwMode="auto">
          <a:xfrm>
            <a:off x="3708400" y="5229225"/>
            <a:ext cx="1800225" cy="400050"/>
          </a:xfrm>
          <a:prstGeom prst="rect">
            <a:avLst/>
          </a:prstGeom>
          <a:solidFill>
            <a:srgbClr val="FF9900"/>
          </a:solidFill>
          <a:ln w="31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6” to 8”</a:t>
            </a:r>
          </a:p>
        </p:txBody>
      </p:sp>
      <p:sp>
        <p:nvSpPr>
          <p:cNvPr id="750597" name="Rectangle 5"/>
          <p:cNvSpPr>
            <a:spLocks noChangeArrowheads="1"/>
          </p:cNvSpPr>
          <p:nvPr/>
        </p:nvSpPr>
        <p:spPr bwMode="auto">
          <a:xfrm>
            <a:off x="6372225" y="3213100"/>
            <a:ext cx="1439863" cy="825500"/>
          </a:xfrm>
          <a:prstGeom prst="rect">
            <a:avLst/>
          </a:prstGeom>
          <a:solidFill>
            <a:srgbClr val="FF9900"/>
          </a:solidFill>
          <a:ln w="31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Second Pass</a:t>
            </a:r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34925" y="836712"/>
            <a:ext cx="399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 i="1" dirty="0"/>
              <a:t>7.  Compacting Longitudinal Joints</a:t>
            </a:r>
          </a:p>
        </p:txBody>
      </p:sp>
      <p:sp>
        <p:nvSpPr>
          <p:cNvPr id="750600" name="Text Box 8"/>
          <p:cNvSpPr txBox="1">
            <a:spLocks noChangeArrowheads="1"/>
          </p:cNvSpPr>
          <p:nvPr/>
        </p:nvSpPr>
        <p:spPr bwMode="auto">
          <a:xfrm>
            <a:off x="2211388" y="4319885"/>
            <a:ext cx="7762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Hot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297804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 descr="_Pic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03673"/>
            <a:ext cx="7408863" cy="220027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Rectangle 3"/>
          <p:cNvSpPr>
            <a:spLocks noChangeArrowheads="1"/>
          </p:cNvSpPr>
          <p:nvPr/>
        </p:nvSpPr>
        <p:spPr bwMode="auto">
          <a:xfrm>
            <a:off x="35496" y="836712"/>
            <a:ext cx="768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 i="1" dirty="0"/>
              <a:t>4 &amp; 5.  Minimum Required Overlap for Compaction is 1/2 Inch (13mm)</a:t>
            </a:r>
          </a:p>
        </p:txBody>
      </p:sp>
      <p:pic>
        <p:nvPicPr>
          <p:cNvPr id="74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91285"/>
            <a:ext cx="3168650" cy="2378075"/>
          </a:xfrm>
          <a:prstGeom prst="rect">
            <a:avLst/>
          </a:prstGeom>
          <a:noFill/>
          <a:ln w="127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4102100" y="5248548"/>
            <a:ext cx="2774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If the Overlap is Correct</a:t>
            </a:r>
          </a:p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Little or No </a:t>
            </a:r>
          </a:p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Hand work in required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31062302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71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3"/>
          <p:cNvSpPr>
            <a:spLocks noChangeArrowheads="1"/>
          </p:cNvSpPr>
          <p:nvPr/>
        </p:nvSpPr>
        <p:spPr bwMode="auto">
          <a:xfrm>
            <a:off x="473528" y="914400"/>
            <a:ext cx="58674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Longitudinal joint (</a:t>
            </a:r>
            <a:r>
              <a:rPr lang="en-US" sz="2400" b="1" dirty="0">
                <a:solidFill>
                  <a:srgbClr val="023C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VIBE roller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</p:txBody>
      </p:sp>
      <p:pic>
        <p:nvPicPr>
          <p:cNvPr id="2" name="Vibration_Joi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38275"/>
            <a:ext cx="9144000" cy="51435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74</a:t>
            </a:fld>
            <a:endParaRPr lang="de-DE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0144"/>
            <a:ext cx="73914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Rolling Pattern </a:t>
            </a:r>
            <a:r>
              <a:rPr lang="en-US" sz="2000" dirty="0" smtClean="0"/>
              <a:t>(video)</a:t>
            </a:r>
            <a:endParaRPr lang="en-US" sz="2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95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scillation_Joi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8720"/>
            <a:ext cx="9143999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8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ChangeArrowheads="1"/>
          </p:cNvSpPr>
          <p:nvPr/>
        </p:nvSpPr>
        <p:spPr bwMode="auto">
          <a:xfrm>
            <a:off x="35496" y="836712"/>
            <a:ext cx="240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 i="1" dirty="0"/>
              <a:t>6.  Do Not Lute Joint</a:t>
            </a:r>
          </a:p>
        </p:txBody>
      </p:sp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1217613" y="2708275"/>
            <a:ext cx="2622550" cy="679450"/>
          </a:xfrm>
          <a:prstGeom prst="rect">
            <a:avLst/>
          </a:prstGeom>
          <a:noFill/>
          <a:ln w="381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Luting Moves Material</a:t>
            </a:r>
          </a:p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Away from the Joint</a:t>
            </a:r>
          </a:p>
        </p:txBody>
      </p:sp>
      <p:pic>
        <p:nvPicPr>
          <p:cNvPr id="7485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1" t="14244" r="4483" b="8798"/>
          <a:stretch>
            <a:fillRect/>
          </a:stretch>
        </p:blipFill>
        <p:spPr bwMode="auto">
          <a:xfrm>
            <a:off x="3840163" y="1989138"/>
            <a:ext cx="3619500" cy="4248150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8549" name="Rectangle 5"/>
          <p:cNvSpPr>
            <a:spLocks noChangeArrowheads="1"/>
          </p:cNvSpPr>
          <p:nvPr/>
        </p:nvSpPr>
        <p:spPr bwMode="auto">
          <a:xfrm>
            <a:off x="900113" y="4117975"/>
            <a:ext cx="2940050" cy="679450"/>
          </a:xfrm>
          <a:prstGeom prst="rect">
            <a:avLst/>
          </a:prstGeom>
          <a:noFill/>
          <a:ln w="381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Resulting in Low Density</a:t>
            </a:r>
          </a:p>
          <a:p>
            <a:r>
              <a:rPr 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At the Joint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9052330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0" y="823366"/>
            <a:ext cx="7204075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b="1" i="1" dirty="0" smtClean="0"/>
              <a:t>Joint Edges for Safety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Safety Edge – Outer edge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Michigan Wedge Joint – Inner Edge</a:t>
            </a:r>
          </a:p>
          <a:p>
            <a:pPr marL="62230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Ensure proper joint compaction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958"/>
            <a:ext cx="5076056" cy="3807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/>
          <a:stretch/>
        </p:blipFill>
        <p:spPr>
          <a:xfrm rot="5400000">
            <a:off x="5113362" y="2827363"/>
            <a:ext cx="4353371" cy="37079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1600" y="2699628"/>
            <a:ext cx="156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/>
              <a:t>Safety Edge 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6228184" y="2123564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/>
              <a:t>Michigan Wedge Joint</a:t>
            </a:r>
            <a:endParaRPr lang="en-US" sz="1800" dirty="0"/>
          </a:p>
        </p:txBody>
      </p:sp>
      <p:sp>
        <p:nvSpPr>
          <p:cNvPr id="5" name="Oval 4"/>
          <p:cNvSpPr/>
          <p:nvPr/>
        </p:nvSpPr>
        <p:spPr bwMode="auto">
          <a:xfrm>
            <a:off x="0" y="5877272"/>
            <a:ext cx="183569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4925" y="332656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Longitudinal Joint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7935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Text Box 2"/>
          <p:cNvSpPr txBox="1">
            <a:spLocks noChangeArrowheads="1"/>
          </p:cNvSpPr>
          <p:nvPr/>
        </p:nvSpPr>
        <p:spPr bwMode="auto">
          <a:xfrm>
            <a:off x="-1" y="764704"/>
            <a:ext cx="91090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Automatic </a:t>
            </a:r>
            <a:r>
              <a:rPr lang="en-US" sz="1800" b="1" i="1" dirty="0"/>
              <a:t>Grade &amp; </a:t>
            </a:r>
            <a:r>
              <a:rPr lang="en-US" sz="1800" b="1" i="1" dirty="0" smtClean="0"/>
              <a:t>Slope System: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Automatically Controls Pavement Grade &amp; Traverse Slope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Grade Sensors:  - Measure and Maintain the Longitudinal Grade Profile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Slope Sensors: - Measure and Hold the Traverse Slope of the Pavement</a:t>
            </a:r>
            <a:endParaRPr lang="en-US" sz="1800" b="1" i="1" dirty="0"/>
          </a:p>
        </p:txBody>
      </p:sp>
      <p:sp>
        <p:nvSpPr>
          <p:cNvPr id="724995" name="Text Box 3"/>
          <p:cNvSpPr txBox="1">
            <a:spLocks noChangeArrowheads="1"/>
          </p:cNvSpPr>
          <p:nvPr/>
        </p:nvSpPr>
        <p:spPr bwMode="auto">
          <a:xfrm>
            <a:off x="38204" y="3235713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/>
              <a:t>Vogele </a:t>
            </a:r>
            <a:r>
              <a:rPr lang="en-US" sz="1800" b="1" i="1" dirty="0" smtClean="0"/>
              <a:t>Niveltronic</a:t>
            </a:r>
            <a:endParaRPr lang="en-US" sz="1800" b="1" i="1" dirty="0"/>
          </a:p>
        </p:txBody>
      </p:sp>
      <p:pic>
        <p:nvPicPr>
          <p:cNvPr id="7249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/>
          <a:stretch/>
        </p:blipFill>
        <p:spPr bwMode="auto">
          <a:xfrm>
            <a:off x="5190798" y="3861048"/>
            <a:ext cx="1850529" cy="2243137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4999" name="Text Box 7"/>
          <p:cNvSpPr txBox="1">
            <a:spLocks noChangeArrowheads="1"/>
          </p:cNvSpPr>
          <p:nvPr/>
        </p:nvSpPr>
        <p:spPr bwMode="auto">
          <a:xfrm>
            <a:off x="3047198" y="3283755"/>
            <a:ext cx="1663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 smtClean="0"/>
              <a:t>Trimble / CAT</a:t>
            </a:r>
            <a:endParaRPr lang="en-US" sz="1800" b="1" i="1" dirty="0"/>
          </a:p>
        </p:txBody>
      </p:sp>
      <p:sp>
        <p:nvSpPr>
          <p:cNvPr id="725000" name="Text Box 8"/>
          <p:cNvSpPr txBox="1">
            <a:spLocks noChangeArrowheads="1"/>
          </p:cNvSpPr>
          <p:nvPr/>
        </p:nvSpPr>
        <p:spPr bwMode="auto">
          <a:xfrm>
            <a:off x="7259394" y="3235713"/>
            <a:ext cx="15610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 smtClean="0"/>
              <a:t>Topcon P-32</a:t>
            </a:r>
            <a:endParaRPr lang="en-US" sz="1800" b="1" i="1" dirty="0"/>
          </a:p>
        </p:txBody>
      </p:sp>
      <p:sp>
        <p:nvSpPr>
          <p:cNvPr id="725001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6389" r="17836" b="9528"/>
          <a:stretch/>
        </p:blipFill>
        <p:spPr>
          <a:xfrm>
            <a:off x="7044450" y="3650468"/>
            <a:ext cx="2088232" cy="26642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3407" r="5923" b="2095"/>
          <a:stretch>
            <a:fillRect/>
          </a:stretch>
        </p:blipFill>
        <p:spPr bwMode="auto">
          <a:xfrm>
            <a:off x="-6162" y="3861048"/>
            <a:ext cx="2133530" cy="297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lnars\Desktop\Old My Documents\picture\Competitor Pictures\CAT\F Series\Preferred Tampa\IMG_64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11906" r="4826" b="4675"/>
          <a:stretch>
            <a:fillRect/>
          </a:stretch>
        </p:blipFill>
        <p:spPr bwMode="auto">
          <a:xfrm>
            <a:off x="2483507" y="3861048"/>
            <a:ext cx="2336465" cy="283851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44443" y="3283755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/>
              <a:t>MOBA</a:t>
            </a:r>
          </a:p>
        </p:txBody>
      </p:sp>
    </p:spTree>
    <p:extLst>
      <p:ext uri="{BB962C8B-B14F-4D97-AF65-F5344CB8AC3E}">
        <p14:creationId xmlns:p14="http://schemas.microsoft.com/office/powerpoint/2010/main" val="34071766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86" name="Text Box 14"/>
          <p:cNvSpPr txBox="1">
            <a:spLocks noChangeArrowheads="1"/>
          </p:cNvSpPr>
          <p:nvPr/>
        </p:nvSpPr>
        <p:spPr bwMode="auto">
          <a:xfrm>
            <a:off x="-22097" y="836712"/>
            <a:ext cx="8852198" cy="18374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31775" indent="-231775" defTabSz="7620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b="1" i="1" dirty="0" smtClean="0">
                <a:cs typeface="Tahoma" pitchFamily="34" charset="0"/>
              </a:rPr>
              <a:t>Integrated Automatic Grade &amp; Slope</a:t>
            </a:r>
          </a:p>
          <a:p>
            <a:pPr marL="285750" indent="-285750" algn="l" eaLnBrk="1" hangingPunct="1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cs typeface="Tahoma" pitchFamily="34" charset="0"/>
              </a:rPr>
              <a:t>Always on Board</a:t>
            </a:r>
          </a:p>
          <a:p>
            <a:pPr marL="285750" indent="-285750" algn="l" eaLnBrk="1" hangingPunct="1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cs typeface="Tahoma" pitchFamily="34" charset="0"/>
              </a:rPr>
              <a:t>A few minutes to remove sensor &amp; Cable from onboard storage</a:t>
            </a:r>
          </a:p>
          <a:p>
            <a:pPr marL="285750" indent="-285750" algn="l" eaLnBrk="1" hangingPunct="1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 smtClean="0">
                <a:cs typeface="Tahoma" pitchFamily="34" charset="0"/>
              </a:rPr>
              <a:t>No Parameters to setup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  <p:sp>
        <p:nvSpPr>
          <p:cNvPr id="9" name="AutoShape 10">
            <a:hlinkClick r:id="rId2" action="ppaction://hlinkpres?slideindex=1&amp;slidetitle=PowerPoint Presentation" highlightClick="1"/>
          </p:cNvPr>
          <p:cNvSpPr>
            <a:spLocks noChangeArrowheads="1"/>
          </p:cNvSpPr>
          <p:nvPr/>
        </p:nvSpPr>
        <p:spPr bwMode="auto">
          <a:xfrm>
            <a:off x="8100392" y="2711774"/>
            <a:ext cx="538907" cy="720080"/>
          </a:xfrm>
          <a:prstGeom prst="actionButtonMovi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933865" y="2424956"/>
            <a:ext cx="8719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i="1" dirty="0" smtClean="0">
                <a:sym typeface="Wingdings" pitchFamily="2" charset="2"/>
              </a:rPr>
              <a:t>ErgoPlus</a:t>
            </a:r>
            <a:endParaRPr lang="en-US" b="1" i="1" dirty="0">
              <a:sym typeface="Wingdings" pitchFamily="2" charset="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15966" y="3235713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/>
              <a:t>Vogele </a:t>
            </a:r>
            <a:r>
              <a:rPr lang="en-US" sz="1800" b="1" i="1" dirty="0" smtClean="0"/>
              <a:t>Niveltronic</a:t>
            </a:r>
            <a:endParaRPr lang="en-US" sz="1800" b="1" i="1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59466" y="3283755"/>
            <a:ext cx="1663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 smtClean="0"/>
              <a:t>Trimble / CAT</a:t>
            </a:r>
            <a:endParaRPr lang="en-US" sz="18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3407" r="5923" b="2095"/>
          <a:stretch>
            <a:fillRect/>
          </a:stretch>
        </p:blipFill>
        <p:spPr bwMode="auto">
          <a:xfrm>
            <a:off x="971600" y="3861048"/>
            <a:ext cx="2133530" cy="297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Users\lnars\Desktop\Old My Documents\picture\Competitor Pictures\CAT\F Series\Preferred Tampa\IMG_6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11906" r="4826" b="4675"/>
          <a:stretch>
            <a:fillRect/>
          </a:stretch>
        </p:blipFill>
        <p:spPr bwMode="auto">
          <a:xfrm>
            <a:off x="4395775" y="3861048"/>
            <a:ext cx="2336465" cy="283851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112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11144" cy="576064"/>
          </a:xfrm>
        </p:spPr>
        <p:txBody>
          <a:bodyPr/>
          <a:lstStyle/>
          <a:p>
            <a:r>
              <a:rPr lang="en-US" sz="2400" b="1" dirty="0" smtClean="0"/>
              <a:t>HAVING A LIGHTING PLAN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24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5" name="Picture 5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3475009"/>
            <a:ext cx="5165725" cy="318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683" name="Text Box 3"/>
          <p:cNvSpPr txBox="1">
            <a:spLocks noChangeArrowheads="1"/>
          </p:cNvSpPr>
          <p:nvPr/>
        </p:nvSpPr>
        <p:spPr bwMode="auto">
          <a:xfrm>
            <a:off x="-17998" y="764704"/>
            <a:ext cx="9001125" cy="212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en-US" sz="1800" b="1" i="1" dirty="0"/>
              <a:t>What are Grade and </a:t>
            </a:r>
            <a:r>
              <a:rPr lang="en-US" altLang="en-US" sz="1800" b="1" i="1" dirty="0" smtClean="0"/>
              <a:t>Traverse Slope??</a:t>
            </a:r>
            <a:endParaRPr lang="en-US" altLang="en-US" sz="1800" b="1" i="1" dirty="0"/>
          </a:p>
          <a:p>
            <a:pPr algn="l">
              <a:lnSpc>
                <a:spcPct val="150000"/>
              </a:lnSpc>
            </a:pPr>
            <a:r>
              <a:rPr lang="en-US" altLang="en-US" sz="1800" b="1" i="1" dirty="0" smtClean="0"/>
              <a:t>Grade</a:t>
            </a:r>
            <a:r>
              <a:rPr lang="en-US" altLang="en-US" sz="1800" b="1" i="1" dirty="0"/>
              <a:t>: 	</a:t>
            </a:r>
            <a:r>
              <a:rPr lang="en-US" altLang="en-US" sz="1800" b="1" i="1" dirty="0" smtClean="0"/>
              <a:t>The Longitudinal Couture or elevation </a:t>
            </a:r>
            <a:r>
              <a:rPr lang="en-US" altLang="en-US" sz="1800" b="1" i="1" dirty="0"/>
              <a:t>of the surface being paved</a:t>
            </a:r>
          </a:p>
          <a:p>
            <a:pPr algn="l">
              <a:lnSpc>
                <a:spcPct val="150000"/>
              </a:lnSpc>
            </a:pPr>
            <a:r>
              <a:rPr lang="en-US" altLang="en-US" sz="1800" b="1" i="1" dirty="0"/>
              <a:t>	 </a:t>
            </a:r>
            <a:r>
              <a:rPr lang="en-US" altLang="en-US" sz="1800" b="1" i="1" dirty="0" smtClean="0"/>
              <a:t>  -  In </a:t>
            </a:r>
            <a:r>
              <a:rPr lang="en-US" altLang="en-US" sz="1800" b="1" i="1" dirty="0"/>
              <a:t>the direction of travel of the paver.</a:t>
            </a:r>
          </a:p>
          <a:p>
            <a:pPr algn="l"/>
            <a:endParaRPr lang="en-US" altLang="en-US" sz="800" b="1" i="1" dirty="0"/>
          </a:p>
          <a:p>
            <a:pPr algn="l">
              <a:lnSpc>
                <a:spcPct val="120000"/>
              </a:lnSpc>
            </a:pPr>
            <a:r>
              <a:rPr lang="en-US" altLang="en-US" sz="1800" b="1" i="1" dirty="0"/>
              <a:t>Slope: 	</a:t>
            </a:r>
            <a:r>
              <a:rPr lang="en-US" altLang="en-US" sz="1800" b="1" i="1" dirty="0" smtClean="0"/>
              <a:t>The Traverse Slope of </a:t>
            </a:r>
            <a:r>
              <a:rPr lang="en-US" altLang="en-US" sz="1800" b="1" i="1" dirty="0"/>
              <a:t>the surface being </a:t>
            </a:r>
            <a:r>
              <a:rPr lang="en-US" altLang="en-US" sz="1800" b="1" i="1" dirty="0" smtClean="0"/>
              <a:t>paved.</a:t>
            </a:r>
            <a:endParaRPr lang="en-US" altLang="en-US" sz="1800" b="1" i="1" dirty="0"/>
          </a:p>
          <a:p>
            <a:pPr algn="l">
              <a:lnSpc>
                <a:spcPct val="120000"/>
              </a:lnSpc>
            </a:pPr>
            <a:r>
              <a:rPr lang="en-US" altLang="en-US" sz="1800" b="1" i="1" dirty="0"/>
              <a:t>	</a:t>
            </a:r>
          </a:p>
        </p:txBody>
      </p:sp>
      <p:sp>
        <p:nvSpPr>
          <p:cNvPr id="583686" name="Line 6"/>
          <p:cNvSpPr>
            <a:spLocks noChangeShapeType="1"/>
          </p:cNvSpPr>
          <p:nvPr/>
        </p:nvSpPr>
        <p:spPr bwMode="auto">
          <a:xfrm>
            <a:off x="5201221" y="5300092"/>
            <a:ext cx="4333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Line 7"/>
          <p:cNvSpPr>
            <a:spLocks noChangeShapeType="1"/>
          </p:cNvSpPr>
          <p:nvPr/>
        </p:nvSpPr>
        <p:spPr bwMode="auto">
          <a:xfrm>
            <a:off x="5201221" y="5444554"/>
            <a:ext cx="4333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90" name="Line 10"/>
          <p:cNvSpPr>
            <a:spLocks noChangeShapeType="1"/>
          </p:cNvSpPr>
          <p:nvPr/>
        </p:nvSpPr>
        <p:spPr bwMode="auto">
          <a:xfrm flipV="1">
            <a:off x="5561583" y="5444554"/>
            <a:ext cx="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91" name="Line 11"/>
          <p:cNvSpPr>
            <a:spLocks noChangeShapeType="1"/>
          </p:cNvSpPr>
          <p:nvPr/>
        </p:nvSpPr>
        <p:spPr bwMode="auto">
          <a:xfrm>
            <a:off x="5561583" y="4868292"/>
            <a:ext cx="0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92" name="Text Box 12"/>
          <p:cNvSpPr txBox="1">
            <a:spLocks noChangeArrowheads="1"/>
          </p:cNvSpPr>
          <p:nvPr/>
        </p:nvSpPr>
        <p:spPr bwMode="auto">
          <a:xfrm>
            <a:off x="4860032" y="5805264"/>
            <a:ext cx="39296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600" b="1" i="1" dirty="0" smtClean="0"/>
              <a:t>A Grade Sensor Monitors a Reference </a:t>
            </a:r>
          </a:p>
          <a:p>
            <a:pPr algn="l"/>
            <a:r>
              <a:rPr lang="en-US" altLang="en-US" sz="1600" b="1" i="1" dirty="0" smtClean="0"/>
              <a:t>&amp; Automatically Maintain Depth</a:t>
            </a:r>
            <a:endParaRPr lang="en-US" altLang="en-US" sz="1600" b="1" i="1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211960" y="3636313"/>
            <a:ext cx="4571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600" b="1" i="1" dirty="0" smtClean="0"/>
              <a:t>A Slope Sensor  Connects the Levelling Arm </a:t>
            </a:r>
          </a:p>
          <a:p>
            <a:pPr algn="l"/>
            <a:r>
              <a:rPr lang="en-US" altLang="en-US" sz="1600" b="1" i="1" dirty="0" smtClean="0"/>
              <a:t>&amp; Automatically Monitors Traverse Slope</a:t>
            </a:r>
            <a:endParaRPr lang="en-US" altLang="en-US" sz="1600" b="1" i="1" dirty="0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3347864" y="3789040"/>
            <a:ext cx="936104" cy="5760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</p:spTree>
    <p:extLst>
      <p:ext uri="{BB962C8B-B14F-4D97-AF65-F5344CB8AC3E}">
        <p14:creationId xmlns:p14="http://schemas.microsoft.com/office/powerpoint/2010/main" val="353640596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9" name="Text Box 3"/>
          <p:cNvSpPr txBox="1">
            <a:spLocks noChangeArrowheads="1"/>
          </p:cNvSpPr>
          <p:nvPr/>
        </p:nvSpPr>
        <p:spPr bwMode="auto">
          <a:xfrm>
            <a:off x="0" y="764704"/>
            <a:ext cx="9001125" cy="251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algn="l">
              <a:defRPr>
                <a:solidFill>
                  <a:schemeClr val="tx1"/>
                </a:solidFill>
                <a:latin typeface="Arial" charset="0"/>
              </a:defRPr>
            </a:lvl1pPr>
            <a:lvl2pPr marL="701675" indent="-236538" algn="l">
              <a:defRPr>
                <a:solidFill>
                  <a:schemeClr val="tx1"/>
                </a:solidFill>
                <a:latin typeface="Arial" charset="0"/>
              </a:defRPr>
            </a:lvl2pPr>
            <a:lvl3pPr marL="1036638" indent="-220663" algn="l">
              <a:defRPr>
                <a:solidFill>
                  <a:schemeClr val="tx1"/>
                </a:solidFill>
                <a:latin typeface="Arial" charset="0"/>
              </a:defRPr>
            </a:lvl3pPr>
            <a:lvl4pPr marL="2111375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682875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31400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972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544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116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en-US" sz="1800" b="1" i="1" dirty="0"/>
              <a:t>Automatic Grade Control: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Single Grade Sensor following </a:t>
            </a:r>
            <a:r>
              <a:rPr lang="en-US" sz="1800" b="1" i="1" dirty="0"/>
              <a:t>Known References:</a:t>
            </a:r>
          </a:p>
          <a:p>
            <a:pPr lvl="1"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Reference Could be -  Joint, </a:t>
            </a:r>
            <a:r>
              <a:rPr lang="en-US" sz="1800" b="1" i="1" dirty="0"/>
              <a:t>a </a:t>
            </a:r>
            <a:r>
              <a:rPr lang="en-US" sz="1800" b="1" i="1" dirty="0" smtClean="0"/>
              <a:t>Curb, String </a:t>
            </a:r>
            <a:r>
              <a:rPr lang="en-US" sz="1800" b="1" i="1" dirty="0"/>
              <a:t>Line</a:t>
            </a:r>
          </a:p>
          <a:p>
            <a:pPr lvl="1"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Could also Reference </a:t>
            </a:r>
            <a:r>
              <a:rPr lang="en-US" sz="1800" b="1" i="1" dirty="0"/>
              <a:t>off a </a:t>
            </a:r>
            <a:r>
              <a:rPr lang="en-US" sz="1800" b="1" i="1" dirty="0" smtClean="0"/>
              <a:t>Drag </a:t>
            </a:r>
            <a:r>
              <a:rPr lang="en-US" sz="1800" b="1" i="1" dirty="0"/>
              <a:t>Ski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Multiple Grade Sensor on a Beam (Non-Contact Ski) Following Base</a:t>
            </a:r>
          </a:p>
          <a:p>
            <a:pPr lvl="1"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Ski averages the Contour of the Base to Improve Smoothness</a:t>
            </a:r>
            <a:endParaRPr lang="en-US" sz="1800" b="1" i="1" dirty="0"/>
          </a:p>
        </p:txBody>
      </p:sp>
      <p:pic>
        <p:nvPicPr>
          <p:cNvPr id="726020" name="Picture 4" descr="P101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967981"/>
            <a:ext cx="3505200" cy="262890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26021" name="Object 5"/>
          <p:cNvGraphicFramePr>
            <a:graphicFrameLocks noChangeAspect="1"/>
          </p:cNvGraphicFramePr>
          <p:nvPr>
            <p:extLst/>
          </p:nvPr>
        </p:nvGraphicFramePr>
        <p:xfrm>
          <a:off x="6443663" y="3933056"/>
          <a:ext cx="2620962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70" name="Photo Editor Photo" r:id="rId4" imgW="5001323" imgH="5001323" progId="MSPhotoEd.3">
                  <p:embed/>
                </p:oleObj>
              </mc:Choice>
              <mc:Fallback>
                <p:oleObj name="Photo Editor Photo" r:id="rId4" imgW="5001323" imgH="5001323" progId="MSPhotoEd.3">
                  <p:embed/>
                  <p:pic>
                    <p:nvPicPr>
                      <p:cNvPr id="7260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3933056"/>
                        <a:ext cx="2620962" cy="26638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98757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6022" name="Picture 6" descr="IMG_1756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933056"/>
            <a:ext cx="2728913" cy="266382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</p:spTree>
    <p:extLst>
      <p:ext uri="{BB962C8B-B14F-4D97-AF65-F5344CB8AC3E}">
        <p14:creationId xmlns:p14="http://schemas.microsoft.com/office/powerpoint/2010/main" val="18843104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3" name="Text Box 3"/>
          <p:cNvSpPr txBox="1">
            <a:spLocks noChangeArrowheads="1"/>
          </p:cNvSpPr>
          <p:nvPr/>
        </p:nvSpPr>
        <p:spPr bwMode="auto">
          <a:xfrm>
            <a:off x="-18791" y="764704"/>
            <a:ext cx="8497888" cy="168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algn="l">
              <a:defRPr>
                <a:solidFill>
                  <a:schemeClr val="tx1"/>
                </a:solidFill>
                <a:latin typeface="Arial" charset="0"/>
              </a:defRPr>
            </a:lvl1pPr>
            <a:lvl2pPr marL="701675" indent="-236538" algn="l">
              <a:defRPr>
                <a:solidFill>
                  <a:schemeClr val="tx1"/>
                </a:solidFill>
                <a:latin typeface="Arial" charset="0"/>
              </a:defRPr>
            </a:lvl2pPr>
            <a:lvl3pPr marL="1036638" indent="-220663" algn="l">
              <a:defRPr>
                <a:solidFill>
                  <a:schemeClr val="tx1"/>
                </a:solidFill>
                <a:latin typeface="Arial" charset="0"/>
              </a:defRPr>
            </a:lvl3pPr>
            <a:lvl4pPr marL="2111375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682875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31400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972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544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116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en-US" sz="1800" b="1" i="1" dirty="0" smtClean="0"/>
              <a:t>Grade </a:t>
            </a:r>
            <a:r>
              <a:rPr lang="en-US" sz="1800" b="1" i="1" dirty="0"/>
              <a:t>control Sensor Position: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/>
              <a:t>Position Approximately At the centerline of the Drive Wheel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/>
              <a:t>Usually better Mounted on The Endgates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sz="1800" b="1" i="1" dirty="0"/>
              <a:t>Same for Track &amp; Wheel </a:t>
            </a:r>
            <a:r>
              <a:rPr lang="en-US" sz="1800" b="1" i="1" dirty="0" smtClean="0"/>
              <a:t>Pavers</a:t>
            </a:r>
            <a:endParaRPr lang="en-US" sz="1800" b="1" i="1" dirty="0"/>
          </a:p>
        </p:txBody>
      </p:sp>
      <p:sp>
        <p:nvSpPr>
          <p:cNvPr id="727045" name="Line 5"/>
          <p:cNvSpPr>
            <a:spLocks noChangeShapeType="1"/>
          </p:cNvSpPr>
          <p:nvPr/>
        </p:nvSpPr>
        <p:spPr bwMode="auto">
          <a:xfrm>
            <a:off x="4357688" y="5659438"/>
            <a:ext cx="503237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ction Button: Document 1">
            <a:hlinkClick r:id="rId2" action="ppaction://hlinkpres?slideindex=6&amp;slidetitle=Understanding Automatic Grade Control Placement" highlightClick="1"/>
          </p:cNvPr>
          <p:cNvSpPr/>
          <p:nvPr/>
        </p:nvSpPr>
        <p:spPr bwMode="auto">
          <a:xfrm>
            <a:off x="8100392" y="3501008"/>
            <a:ext cx="623010" cy="623336"/>
          </a:xfrm>
          <a:prstGeom prst="actionButtonDocumen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0583" y="4293096"/>
            <a:ext cx="550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AOL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632"/>
            <a:ext cx="5473824" cy="41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898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7" name="Picture 3" descr="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08796"/>
            <a:ext cx="792162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4284663" y="2300362"/>
            <a:ext cx="4859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i="1" dirty="0" smtClean="0"/>
              <a:t>Vogele </a:t>
            </a:r>
            <a:r>
              <a:rPr lang="en-US" sz="1600" b="1" i="1" dirty="0"/>
              <a:t>&amp; MOBA Non </a:t>
            </a:r>
            <a:r>
              <a:rPr lang="en-US" sz="1600" b="1" i="1" dirty="0" smtClean="0"/>
              <a:t>Contact Sensor</a:t>
            </a:r>
            <a:endParaRPr lang="en-US" sz="1600" b="1" i="1" dirty="0"/>
          </a:p>
        </p:txBody>
      </p:sp>
      <p:pic>
        <p:nvPicPr>
          <p:cNvPr id="728069" name="Picture 5" descr="Payne  Dolan Super #14BDBD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733675"/>
            <a:ext cx="4826000" cy="3462338"/>
          </a:xfrm>
          <a:prstGeom prst="rect">
            <a:avLst/>
          </a:prstGeom>
          <a:noFill/>
          <a:ln w="9525">
            <a:solidFill>
              <a:srgbClr val="09875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28070" name="Object 6"/>
          <p:cNvGraphicFramePr>
            <a:graphicFrameLocks noChangeAspect="1"/>
          </p:cNvGraphicFramePr>
          <p:nvPr>
            <p:extLst/>
          </p:nvPr>
        </p:nvGraphicFramePr>
        <p:xfrm>
          <a:off x="361950" y="3191346"/>
          <a:ext cx="969963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994" name="Photo Editor Photo" r:id="rId5" imgW="5001323" imgH="5001323" progId="MSPhotoEd.3">
                  <p:embed/>
                </p:oleObj>
              </mc:Choice>
              <mc:Fallback>
                <p:oleObj name="Photo Editor Photo" r:id="rId5" imgW="5001323" imgH="5001323" progId="MSPhotoEd.3">
                  <p:embed/>
                  <p:pic>
                    <p:nvPicPr>
                      <p:cNvPr id="7280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479" t="36668" b="35178"/>
                      <a:stretch>
                        <a:fillRect/>
                      </a:stretch>
                    </p:blipFill>
                    <p:spPr bwMode="auto">
                      <a:xfrm>
                        <a:off x="361950" y="3191346"/>
                        <a:ext cx="969963" cy="9255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98757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8071" name="Line 7"/>
          <p:cNvSpPr>
            <a:spLocks noChangeShapeType="1"/>
          </p:cNvSpPr>
          <p:nvPr/>
        </p:nvSpPr>
        <p:spPr bwMode="auto">
          <a:xfrm flipH="1">
            <a:off x="179388" y="3972396"/>
            <a:ext cx="19446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2" name="Line 8"/>
          <p:cNvSpPr>
            <a:spLocks noChangeShapeType="1"/>
          </p:cNvSpPr>
          <p:nvPr/>
        </p:nvSpPr>
        <p:spPr bwMode="auto">
          <a:xfrm flipH="1">
            <a:off x="179388" y="5772621"/>
            <a:ext cx="1728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3" name="Text Box 9"/>
          <p:cNvSpPr txBox="1">
            <a:spLocks noChangeArrowheads="1"/>
          </p:cNvSpPr>
          <p:nvPr/>
        </p:nvSpPr>
        <p:spPr bwMode="auto">
          <a:xfrm>
            <a:off x="468313" y="2461096"/>
            <a:ext cx="12239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 i="1"/>
              <a:t>Vogele &amp;</a:t>
            </a:r>
          </a:p>
          <a:p>
            <a:pPr algn="l"/>
            <a:r>
              <a:rPr lang="en-US" sz="1600" b="1" i="1"/>
              <a:t>MOBA</a:t>
            </a:r>
          </a:p>
        </p:txBody>
      </p:sp>
      <p:sp>
        <p:nvSpPr>
          <p:cNvPr id="728074" name="Text Box 10"/>
          <p:cNvSpPr txBox="1">
            <a:spLocks noChangeArrowheads="1"/>
          </p:cNvSpPr>
          <p:nvPr/>
        </p:nvSpPr>
        <p:spPr bwMode="auto">
          <a:xfrm>
            <a:off x="1908175" y="2532533"/>
            <a:ext cx="122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 i="1"/>
              <a:t>Topcon</a:t>
            </a:r>
          </a:p>
        </p:txBody>
      </p:sp>
      <p:sp>
        <p:nvSpPr>
          <p:cNvPr id="728075" name="Rectangle 11"/>
          <p:cNvSpPr>
            <a:spLocks noChangeArrowheads="1"/>
          </p:cNvSpPr>
          <p:nvPr/>
        </p:nvSpPr>
        <p:spPr bwMode="auto">
          <a:xfrm>
            <a:off x="301625" y="4693121"/>
            <a:ext cx="1069975" cy="376237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 – 22”</a:t>
            </a:r>
          </a:p>
        </p:txBody>
      </p:sp>
      <p:sp>
        <p:nvSpPr>
          <p:cNvPr id="728076" name="Line 12"/>
          <p:cNvSpPr>
            <a:spLocks noChangeShapeType="1"/>
          </p:cNvSpPr>
          <p:nvPr/>
        </p:nvSpPr>
        <p:spPr bwMode="auto">
          <a:xfrm flipH="1" flipV="1">
            <a:off x="827088" y="3972396"/>
            <a:ext cx="0" cy="649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7" name="Line 13"/>
          <p:cNvSpPr>
            <a:spLocks noChangeShapeType="1"/>
          </p:cNvSpPr>
          <p:nvPr/>
        </p:nvSpPr>
        <p:spPr bwMode="auto">
          <a:xfrm flipH="1">
            <a:off x="827088" y="5124921"/>
            <a:ext cx="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8" name="Text Box 14"/>
          <p:cNvSpPr txBox="1">
            <a:spLocks noChangeArrowheads="1"/>
          </p:cNvSpPr>
          <p:nvPr/>
        </p:nvSpPr>
        <p:spPr bwMode="auto">
          <a:xfrm>
            <a:off x="-12664" y="794776"/>
            <a:ext cx="3689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 dirty="0" smtClean="0"/>
              <a:t>Typical Height of Grade Sensor:</a:t>
            </a:r>
            <a:endParaRPr lang="en-US" sz="1800" b="1" i="1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</p:spTree>
    <p:extLst>
      <p:ext uri="{BB962C8B-B14F-4D97-AF65-F5344CB8AC3E}">
        <p14:creationId xmlns:p14="http://schemas.microsoft.com/office/powerpoint/2010/main" val="17381749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5715000" cy="3913188"/>
          </a:xfrm>
          <a:prstGeom prst="rect">
            <a:avLst/>
          </a:prstGeom>
          <a:noFill/>
          <a:ln w="12700">
            <a:solidFill>
              <a:srgbClr val="09875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9092" name="Text Box 4"/>
          <p:cNvSpPr txBox="1">
            <a:spLocks noChangeArrowheads="1"/>
          </p:cNvSpPr>
          <p:nvPr/>
        </p:nvSpPr>
        <p:spPr bwMode="auto">
          <a:xfrm>
            <a:off x="0" y="758170"/>
            <a:ext cx="48013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Mechanical</a:t>
            </a:r>
            <a:r>
              <a:rPr lang="en-US" sz="1600" b="1" i="1" dirty="0" smtClean="0"/>
              <a:t> </a:t>
            </a:r>
            <a:r>
              <a:rPr lang="en-US" sz="1600" b="1" i="1" dirty="0"/>
              <a:t>Grade </a:t>
            </a:r>
            <a:r>
              <a:rPr lang="en-US" sz="1600" b="1" i="1" dirty="0" smtClean="0"/>
              <a:t>Controls: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/>
              <a:t>	</a:t>
            </a:r>
            <a:r>
              <a:rPr lang="en-US" sz="1600" b="1" i="1" dirty="0" smtClean="0"/>
              <a:t>Make Contact with the Reference</a:t>
            </a:r>
            <a:r>
              <a:rPr lang="en-US" sz="1600" b="1" i="1" dirty="0"/>
              <a:t>	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</p:spTree>
    <p:extLst>
      <p:ext uri="{BB962C8B-B14F-4D97-AF65-F5344CB8AC3E}">
        <p14:creationId xmlns:p14="http://schemas.microsoft.com/office/powerpoint/2010/main" val="8007923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 descr="IMG0060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82988"/>
            <a:ext cx="4465638" cy="308610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0115" name="Text Box 3"/>
          <p:cNvSpPr txBox="1">
            <a:spLocks noChangeArrowheads="1"/>
          </p:cNvSpPr>
          <p:nvPr/>
        </p:nvSpPr>
        <p:spPr bwMode="auto">
          <a:xfrm>
            <a:off x="-1" y="764704"/>
            <a:ext cx="73453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 smtClean="0"/>
              <a:t>Mechanical Ski - Drag </a:t>
            </a:r>
            <a:r>
              <a:rPr lang="en-US" sz="1800" b="1" i="1" dirty="0"/>
              <a:t>Beam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 </a:t>
            </a:r>
            <a:r>
              <a:rPr lang="en-US" sz="1800" b="1" i="1" dirty="0" smtClean="0"/>
              <a:t>Single </a:t>
            </a:r>
            <a:r>
              <a:rPr lang="en-US" sz="1800" b="1" i="1" dirty="0"/>
              <a:t>Grade Sensor referencing off a Drag Beam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 </a:t>
            </a:r>
            <a:r>
              <a:rPr lang="en-US" sz="1800" b="1" i="1" dirty="0" smtClean="0"/>
              <a:t>30</a:t>
            </a:r>
            <a:r>
              <a:rPr lang="en-US" sz="1800" b="1" i="1" dirty="0"/>
              <a:t>’ to 40’ Beam flexes to average the </a:t>
            </a:r>
            <a:r>
              <a:rPr lang="en-US" sz="1800" b="1" i="1" dirty="0" smtClean="0"/>
              <a:t>Base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Must be mounted outside of Endgate</a:t>
            </a:r>
            <a:endParaRPr lang="en-US" sz="1800" b="1" i="1" dirty="0"/>
          </a:p>
        </p:txBody>
      </p:sp>
      <p:pic>
        <p:nvPicPr>
          <p:cNvPr id="7301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1575"/>
            <a:ext cx="4572000" cy="2987675"/>
          </a:xfrm>
          <a:prstGeom prst="rect">
            <a:avLst/>
          </a:prstGeom>
          <a:noFill/>
          <a:ln w="127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01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057275"/>
            <a:ext cx="3109912" cy="2374900"/>
          </a:xfrm>
          <a:prstGeom prst="rect">
            <a:avLst/>
          </a:prstGeom>
          <a:noFill/>
          <a:ln w="12700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</p:spTree>
    <p:extLst>
      <p:ext uri="{BB962C8B-B14F-4D97-AF65-F5344CB8AC3E}">
        <p14:creationId xmlns:p14="http://schemas.microsoft.com/office/powerpoint/2010/main" val="31492204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1138" name="Object 2"/>
          <p:cNvGraphicFramePr>
            <a:graphicFrameLocks noChangeAspect="1"/>
          </p:cNvGraphicFramePr>
          <p:nvPr>
            <p:extLst/>
          </p:nvPr>
        </p:nvGraphicFramePr>
        <p:xfrm>
          <a:off x="-5322" y="4725143"/>
          <a:ext cx="4027458" cy="2125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18" name="Photo Editor Photo" r:id="rId3" imgW="19438095" imgH="10828571" progId="MSPhotoEd.3">
                  <p:embed/>
                </p:oleObj>
              </mc:Choice>
              <mc:Fallback>
                <p:oleObj name="Photo Editor Photo" r:id="rId3" imgW="19438095" imgH="10828571" progId="MSPhotoEd.3">
                  <p:embed/>
                  <p:pic>
                    <p:nvPicPr>
                      <p:cNvPr id="7311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266"/>
                      <a:stretch>
                        <a:fillRect/>
                      </a:stretch>
                    </p:blipFill>
                    <p:spPr bwMode="auto">
                      <a:xfrm>
                        <a:off x="-5322" y="4725143"/>
                        <a:ext cx="4027458" cy="212560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98757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1139" name="Text Box 3"/>
          <p:cNvSpPr txBox="1">
            <a:spLocks noChangeArrowheads="1"/>
          </p:cNvSpPr>
          <p:nvPr/>
        </p:nvSpPr>
        <p:spPr bwMode="auto">
          <a:xfrm>
            <a:off x="-5324" y="812377"/>
            <a:ext cx="9149323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1" dirty="0"/>
              <a:t>Non-Contact Ski with Multiple sensors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/>
              <a:t> </a:t>
            </a:r>
            <a:r>
              <a:rPr lang="en-US" sz="1800" b="1" i="1" dirty="0" smtClean="0"/>
              <a:t>Multiple </a:t>
            </a:r>
            <a:r>
              <a:rPr lang="en-US" sz="1800" b="1" i="1" dirty="0"/>
              <a:t>Noncontact Sensors mounted on a Beam fully supported </a:t>
            </a:r>
            <a:r>
              <a:rPr lang="en-US" sz="1800" b="1" i="1" dirty="0" smtClean="0"/>
              <a:t>on </a:t>
            </a:r>
            <a:r>
              <a:rPr lang="en-US" sz="1800" b="1" i="1" dirty="0"/>
              <a:t>tow arm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 The Individual reading of each sensor is combined to provide an Average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 Beam could be up to 15 to 50’ Long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smtClean="0"/>
              <a:t>Could easily set up inside the Endgates for tight areas or wide Paving </a:t>
            </a:r>
            <a:endParaRPr lang="en-US" sz="1800" b="1" i="1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  <p:pic>
        <p:nvPicPr>
          <p:cNvPr id="731542" name="Picture 406" descr="C:\Users\lnars\Desktop\Old My Documents\picture\VF 500 and 600\W&amp;L\IMG_17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05"/>
          <a:stretch/>
        </p:blipFill>
        <p:spPr bwMode="auto">
          <a:xfrm>
            <a:off x="4453991" y="4725144"/>
            <a:ext cx="4690009" cy="21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1140" name="Text Box 4"/>
          <p:cNvSpPr txBox="1">
            <a:spLocks noChangeArrowheads="1"/>
          </p:cNvSpPr>
          <p:nvPr/>
        </p:nvSpPr>
        <p:spPr bwMode="auto">
          <a:xfrm>
            <a:off x="4788024" y="6550223"/>
            <a:ext cx="44384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400" b="1" i="1" dirty="0">
                <a:solidFill>
                  <a:schemeClr val="bg1"/>
                </a:solidFill>
              </a:rPr>
              <a:t>Mat Reference Ski - Last Sensor Swivels over Mat</a:t>
            </a:r>
          </a:p>
        </p:txBody>
      </p:sp>
    </p:spTree>
    <p:extLst>
      <p:ext uri="{BB962C8B-B14F-4D97-AF65-F5344CB8AC3E}">
        <p14:creationId xmlns:p14="http://schemas.microsoft.com/office/powerpoint/2010/main" val="38734247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9" name="Text Box 3"/>
          <p:cNvSpPr txBox="1">
            <a:spLocks noChangeArrowheads="1"/>
          </p:cNvSpPr>
          <p:nvPr/>
        </p:nvSpPr>
        <p:spPr bwMode="auto">
          <a:xfrm>
            <a:off x="-5323" y="692696"/>
            <a:ext cx="8675688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70000"/>
              </a:lnSpc>
            </a:pPr>
            <a:r>
              <a:rPr lang="en-US" sz="1800" b="1" i="1" dirty="0" smtClean="0"/>
              <a:t>Use of Ski in Tight Turns</a:t>
            </a:r>
            <a:endParaRPr lang="en-US" sz="1800" b="1" i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i="1" dirty="0"/>
              <a:t> </a:t>
            </a:r>
            <a:r>
              <a:rPr lang="en-US" sz="1600" b="1" i="1" dirty="0" smtClean="0"/>
              <a:t>Length of the Ski must be compatible with the Radius of the turn</a:t>
            </a:r>
            <a:endParaRPr lang="en-US" sz="1600" b="1" i="1" dirty="0"/>
          </a:p>
        </p:txBody>
      </p:sp>
      <p:sp>
        <p:nvSpPr>
          <p:cNvPr id="731140" name="Text Box 4"/>
          <p:cNvSpPr txBox="1">
            <a:spLocks noChangeArrowheads="1"/>
          </p:cNvSpPr>
          <p:nvPr/>
        </p:nvSpPr>
        <p:spPr bwMode="auto">
          <a:xfrm>
            <a:off x="1500188" y="6308725"/>
            <a:ext cx="6024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i="1">
                <a:solidFill>
                  <a:schemeClr val="bg1"/>
                </a:solidFill>
              </a:rPr>
              <a:t>Mat Reference Ski - Last Sensor Swivels over Mat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  <p:pic>
        <p:nvPicPr>
          <p:cNvPr id="768002" name="Picture 2" descr="C:\Users\lnars\Desktop\Old My Documents\picture\VF 500 and 600\W&amp;L\IMG_1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8" b="17811"/>
          <a:stretch/>
        </p:blipFill>
        <p:spPr bwMode="auto">
          <a:xfrm>
            <a:off x="-59531" y="2934449"/>
            <a:ext cx="9144000" cy="392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6179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9" name="Text Box 3"/>
          <p:cNvSpPr txBox="1">
            <a:spLocks noChangeArrowheads="1"/>
          </p:cNvSpPr>
          <p:nvPr/>
        </p:nvSpPr>
        <p:spPr bwMode="auto">
          <a:xfrm>
            <a:off x="-5323" y="861932"/>
            <a:ext cx="8675688" cy="18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70000"/>
              </a:lnSpc>
            </a:pPr>
            <a:r>
              <a:rPr lang="en-US" sz="1800" b="1" i="1" dirty="0" smtClean="0"/>
              <a:t>Use of Automation &amp; Ski in Tight Turns</a:t>
            </a:r>
            <a:endParaRPr lang="en-US" sz="1800" b="1" i="1" dirty="0"/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sz="1800" b="1" i="1" dirty="0" smtClean="0"/>
              <a:t>Front sensor will approach the elevated side of the turn first</a:t>
            </a:r>
          </a:p>
          <a:p>
            <a:pPr lvl="1" algn="l">
              <a:lnSpc>
                <a:spcPct val="150000"/>
              </a:lnSpc>
            </a:pPr>
            <a:r>
              <a:rPr lang="en-US" sz="1800" b="1" i="1" dirty="0" smtClean="0"/>
              <a:t>Turn off the ski into the turn  </a:t>
            </a:r>
          </a:p>
          <a:p>
            <a:pPr algn="l">
              <a:lnSpc>
                <a:spcPct val="150000"/>
              </a:lnSpc>
            </a:pPr>
            <a:r>
              <a:rPr lang="en-US" sz="1800" b="1" i="1" dirty="0" smtClean="0"/>
              <a:t>2.  Ensure the Tow arms are not binding against the Mainframe</a:t>
            </a:r>
            <a:endParaRPr lang="en-US" sz="1800" b="1" i="1" dirty="0"/>
          </a:p>
        </p:txBody>
      </p:sp>
      <p:sp>
        <p:nvSpPr>
          <p:cNvPr id="731140" name="Text Box 4"/>
          <p:cNvSpPr txBox="1">
            <a:spLocks noChangeArrowheads="1"/>
          </p:cNvSpPr>
          <p:nvPr/>
        </p:nvSpPr>
        <p:spPr bwMode="auto">
          <a:xfrm>
            <a:off x="1500188" y="6308725"/>
            <a:ext cx="6024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i="1">
                <a:solidFill>
                  <a:schemeClr val="bg1"/>
                </a:solidFill>
              </a:rPr>
              <a:t>Mat Reference Ski - Last Sensor Swivels over Mat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925" y="260648"/>
            <a:ext cx="5905500" cy="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 i="1" dirty="0"/>
              <a:t>Automatic Grade &amp; Slope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2" t="41639" b="26476"/>
          <a:stretch/>
        </p:blipFill>
        <p:spPr>
          <a:xfrm>
            <a:off x="0" y="3501008"/>
            <a:ext cx="9143999" cy="335699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 bwMode="auto">
          <a:xfrm>
            <a:off x="8100392" y="4869160"/>
            <a:ext cx="914400" cy="612648"/>
          </a:xfrm>
          <a:prstGeom prst="wedgeEllipseCallout">
            <a:avLst>
              <a:gd name="adj1" fmla="val -357976"/>
              <a:gd name="adj2" fmla="val 158449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Callout 6"/>
          <p:cNvSpPr/>
          <p:nvPr/>
        </p:nvSpPr>
        <p:spPr bwMode="auto">
          <a:xfrm>
            <a:off x="2267744" y="5429497"/>
            <a:ext cx="914400" cy="612648"/>
          </a:xfrm>
          <a:prstGeom prst="wedgeEllipseCallout">
            <a:avLst>
              <a:gd name="adj1" fmla="val 282024"/>
              <a:gd name="adj2" fmla="val 6676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r="60687" b="52475"/>
          <a:stretch/>
        </p:blipFill>
        <p:spPr bwMode="auto">
          <a:xfrm>
            <a:off x="7164287" y="1700808"/>
            <a:ext cx="1979712" cy="171790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7051514" y="2464077"/>
            <a:ext cx="1506078" cy="3744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5098372" y="6212721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90653" y="2520371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26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4"/>
          <p:cNvSpPr txBox="1">
            <a:spLocks noChangeArrowheads="1"/>
          </p:cNvSpPr>
          <p:nvPr/>
        </p:nvSpPr>
        <p:spPr bwMode="auto">
          <a:xfrm>
            <a:off x="26988" y="819150"/>
            <a:ext cx="91170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54075" indent="-28575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1800" b="1" i="1" dirty="0">
                <a:solidFill>
                  <a:srgbClr val="060606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24V LED Balloon lights</a:t>
            </a:r>
          </a:p>
          <a:p>
            <a:pPr lvl="1" algn="l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1800" b="1" i="1" dirty="0">
                <a:solidFill>
                  <a:srgbClr val="060606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Simple &amp; Reliable – No 120/20V invertors / cooling </a:t>
            </a:r>
            <a:r>
              <a:rPr lang="en-US" altLang="en-US" sz="1800" b="1" i="1" dirty="0" smtClean="0">
                <a:solidFill>
                  <a:srgbClr val="060606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fans</a:t>
            </a:r>
          </a:p>
          <a:p>
            <a:pPr lvl="1" algn="l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1800" b="1" i="1" dirty="0" smtClean="0">
                <a:solidFill>
                  <a:srgbClr val="060606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Does not attract Bugs / less heat</a:t>
            </a:r>
            <a:endParaRPr lang="en-US" altLang="en-US" sz="1800" dirty="0">
              <a:solidFill>
                <a:srgbClr val="060606"/>
              </a:solidFill>
              <a:latin typeface="Arial" panose="020B0604020202020204" pitchFamily="34" charset="0"/>
            </a:endParaRPr>
          </a:p>
        </p:txBody>
      </p:sp>
      <p:pic>
        <p:nvPicPr>
          <p:cNvPr id="1228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478"/>
            <a:ext cx="9144001" cy="4838521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AutoShape 1099">
            <a:hlinkClick r:id="rId4" action="ppaction://hlinkpres?slideindex=1&amp;slidetitle=" highlightClick="1"/>
          </p:cNvPr>
          <p:cNvSpPr>
            <a:spLocks noChangeArrowheads="1"/>
          </p:cNvSpPr>
          <p:nvPr/>
        </p:nvSpPr>
        <p:spPr bwMode="auto">
          <a:xfrm>
            <a:off x="8801100" y="6515100"/>
            <a:ext cx="342900" cy="342900"/>
          </a:xfrm>
          <a:prstGeom prst="actionButtonHome">
            <a:avLst/>
          </a:prstGeom>
          <a:solidFill>
            <a:srgbClr val="C0C0C0"/>
          </a:solidFill>
          <a:ln w="19050">
            <a:solidFill>
              <a:srgbClr val="09875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122885" name="Rectangle 14"/>
          <p:cNvSpPr>
            <a:spLocks noChangeArrowheads="1"/>
          </p:cNvSpPr>
          <p:nvPr/>
        </p:nvSpPr>
        <p:spPr bwMode="auto">
          <a:xfrm>
            <a:off x="26988" y="247680"/>
            <a:ext cx="3246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 b="1" i="1" dirty="0" smtClean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 for Night Paving</a:t>
            </a:r>
            <a:endParaRPr lang="de-DE" altLang="en-US" sz="2000" b="1" i="1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259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418058"/>
          </a:xfrm>
        </p:spPr>
        <p:txBody>
          <a:bodyPr/>
          <a:lstStyle/>
          <a:p>
            <a:r>
              <a:rPr lang="en-US" sz="2400" b="1" dirty="0" smtClean="0"/>
              <a:t>PLAN FOR AN ANTI-GLARE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32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659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nars\Desktop\Old My Documents\AA Old Docs\picture\MT3000\Blackstone\Clifford\DSC0195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19046"/>
            <a:ext cx="9180512" cy="60389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173" name="Text Box 5"/>
          <p:cNvSpPr txBox="1">
            <a:spLocks noChangeArrowheads="1"/>
          </p:cNvSpPr>
          <p:nvPr/>
        </p:nvSpPr>
        <p:spPr bwMode="auto">
          <a:xfrm>
            <a:off x="468313" y="1125538"/>
            <a:ext cx="8208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Questions</a:t>
            </a:r>
          </a:p>
        </p:txBody>
      </p:sp>
      <p:sp>
        <p:nvSpPr>
          <p:cNvPr id="519177" name="Text Box 9"/>
          <p:cNvSpPr txBox="1">
            <a:spLocks noChangeArrowheads="1"/>
          </p:cNvSpPr>
          <p:nvPr/>
        </p:nvSpPr>
        <p:spPr bwMode="auto">
          <a:xfrm>
            <a:off x="539750" y="5445125"/>
            <a:ext cx="8208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76822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5518</TotalTime>
  <Words>3241</Words>
  <Application>Microsoft Office PowerPoint</Application>
  <PresentationFormat>On-screen Show (4:3)</PresentationFormat>
  <Paragraphs>693</Paragraphs>
  <Slides>91</Slides>
  <Notes>55</Notes>
  <HiddenSlides>20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0" baseType="lpstr">
      <vt:lpstr>Arial Unicode MS</vt:lpstr>
      <vt:lpstr>MS PGothic</vt:lpstr>
      <vt:lpstr>Arial</vt:lpstr>
      <vt:lpstr>Tahoma</vt:lpstr>
      <vt:lpstr>Times New Roman</vt:lpstr>
      <vt:lpstr>Verdana</vt:lpstr>
      <vt:lpstr>Wingdings</vt:lpstr>
      <vt:lpstr>1_Benutzerdefiniertes Design</vt:lpstr>
      <vt:lpstr>Photo Editor Photo</vt:lpstr>
      <vt:lpstr>PowerPoint Presentation</vt:lpstr>
      <vt:lpstr>PowerPoint Presentation</vt:lpstr>
      <vt:lpstr>NOT A GOOD CHOICE</vt:lpstr>
      <vt:lpstr>BETTER CHOICE</vt:lpstr>
      <vt:lpstr>GOOD &amp; BAD</vt:lpstr>
      <vt:lpstr>SOME LIGHTS CAN BE BLINDING </vt:lpstr>
      <vt:lpstr>BALLOON LIGHTING</vt:lpstr>
      <vt:lpstr>HAVING A LIGHTING PLAN</vt:lpstr>
      <vt:lpstr>PLAN FOR AN ANTI-GLARE</vt:lpstr>
      <vt:lpstr>TYPICAL </vt:lpstr>
      <vt:lpstr>VERY POPULAR, LED BLADE LIGHT</vt:lpstr>
      <vt:lpstr>READY FOR OPERATION WHATEVER THE TIME OF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ROLLER HAS 12 STD NIGHT 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Vogele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Paving Practice</dc:title>
  <dc:creator>Nars</dc:creator>
  <cp:lastModifiedBy>Mike Burris</cp:lastModifiedBy>
  <cp:revision>1097</cp:revision>
  <dcterms:created xsi:type="dcterms:W3CDTF">2005-10-25T09:52:50Z</dcterms:created>
  <dcterms:modified xsi:type="dcterms:W3CDTF">2017-03-23T12:40:26Z</dcterms:modified>
</cp:coreProperties>
</file>